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 id="2147483675" r:id="rId3"/>
  </p:sldMasterIdLst>
  <p:notesMasterIdLst>
    <p:notesMasterId r:id="rId47"/>
  </p:notesMasterIdLst>
  <p:handoutMasterIdLst>
    <p:handoutMasterId r:id="rId48"/>
  </p:handoutMasterIdLst>
  <p:sldIdLst>
    <p:sldId id="499" r:id="rId4"/>
    <p:sldId id="458" r:id="rId5"/>
    <p:sldId id="481" r:id="rId6"/>
    <p:sldId id="487" r:id="rId7"/>
    <p:sldId id="543" r:id="rId8"/>
    <p:sldId id="544" r:id="rId9"/>
    <p:sldId id="485" r:id="rId10"/>
    <p:sldId id="482" r:id="rId11"/>
    <p:sldId id="483" r:id="rId12"/>
    <p:sldId id="484" r:id="rId13"/>
    <p:sldId id="467" r:id="rId14"/>
    <p:sldId id="465" r:id="rId15"/>
    <p:sldId id="466" r:id="rId16"/>
    <p:sldId id="486" r:id="rId17"/>
    <p:sldId id="461" r:id="rId18"/>
    <p:sldId id="451" r:id="rId19"/>
    <p:sldId id="536" r:id="rId20"/>
    <p:sldId id="541" r:id="rId21"/>
    <p:sldId id="444" r:id="rId22"/>
    <p:sldId id="445" r:id="rId23"/>
    <p:sldId id="446" r:id="rId24"/>
    <p:sldId id="495" r:id="rId25"/>
    <p:sldId id="496" r:id="rId26"/>
    <p:sldId id="447" r:id="rId27"/>
    <p:sldId id="448" r:id="rId28"/>
    <p:sldId id="449" r:id="rId29"/>
    <p:sldId id="490" r:id="rId30"/>
    <p:sldId id="498" r:id="rId31"/>
    <p:sldId id="450" r:id="rId32"/>
    <p:sldId id="491" r:id="rId33"/>
    <p:sldId id="497" r:id="rId34"/>
    <p:sldId id="492" r:id="rId35"/>
    <p:sldId id="493" r:id="rId36"/>
    <p:sldId id="494" r:id="rId37"/>
    <p:sldId id="537" r:id="rId38"/>
    <p:sldId id="538" r:id="rId39"/>
    <p:sldId id="539" r:id="rId40"/>
    <p:sldId id="540" r:id="rId41"/>
    <p:sldId id="452" r:id="rId42"/>
    <p:sldId id="542" r:id="rId43"/>
    <p:sldId id="453" r:id="rId44"/>
    <p:sldId id="479" r:id="rId45"/>
    <p:sldId id="476" r:id="rId46"/>
  </p:sldIdLst>
  <p:sldSz cx="6858000" cy="9144000" type="screen4x3"/>
  <p:notesSz cx="7315200" cy="9601200"/>
  <p:embeddedFontLst>
    <p:embeddedFont>
      <p:font typeface="Malgun Gothic" panose="020B0503020000020004" pitchFamily="34" charset="-127"/>
      <p:regular r:id="rId49"/>
      <p:bold r:id="rId50"/>
    </p:embeddedFont>
    <p:embeddedFont>
      <p:font typeface="GulimChe" panose="020B0604020202020204" charset="-127"/>
      <p:regular r:id="rId51"/>
    </p:embeddedFont>
    <p:embeddedFont>
      <p:font typeface="Arial Unicode MS" panose="020B0604020202020204" pitchFamily="34" charset="-128"/>
      <p:regular r:id="rId52"/>
    </p:embeddedFont>
    <p:embeddedFont>
      <p:font typeface="Malgun Gothic" panose="020B0503020000020004" pitchFamily="34" charset="-127"/>
      <p:regular r:id="rId49"/>
      <p:bold r:id="rId50"/>
    </p:embeddedFont>
    <p:embeddedFont>
      <p:font typeface="Dotum" panose="020B0604020202020204" charset="-127"/>
      <p:regular r:id="rId53"/>
    </p:embeddedFont>
    <p:embeddedFont>
      <p:font typeface="SimSun" panose="02010600030101010101" pitchFamily="2" charset="-122"/>
      <p:regular r:id="rId54"/>
    </p:embeddedFont>
    <p:embeddedFont>
      <p:font typeface="Calibri" panose="020F0502020204030204" pitchFamily="34" charset="0"/>
      <p:regular r:id="rId55"/>
      <p:bold r:id="rId56"/>
      <p:italic r:id="rId57"/>
      <p:boldItalic r:id="rId58"/>
    </p:embeddedFont>
    <p:embeddedFont>
      <p:font typeface="BatangChe" panose="020B0604020202020204" charset="-127"/>
      <p:regular r:id="rId59"/>
    </p:embeddedFont>
    <p:embeddedFont>
      <p:font typeface="Gulim" panose="020B0604020202020204" charset="-127"/>
      <p:regular r:id="rId60"/>
    </p:embeddedFont>
    <p:embeddedFont>
      <p:font typeface="Times" panose="02020603050405020304" pitchFamily="18" charset="0"/>
      <p:regular r:id="rId61"/>
      <p:bold r:id="rId62"/>
      <p:italic r:id="rId63"/>
      <p:boldItalic r:id="rId64"/>
    </p:embeddedFont>
    <p:embeddedFont>
      <p:font typeface="Cambria" panose="02040503050406030204" pitchFamily="18" charset="0"/>
      <p:regular r:id="rId65"/>
      <p:bold r:id="rId66"/>
      <p:italic r:id="rId67"/>
      <p:boldItalic r:id="rId68"/>
    </p:embeddedFont>
    <p:embeddedFont>
      <p:font typeface="Gulim" panose="020B0604020202020204" charset="-127"/>
      <p:regular r:id="rId60"/>
    </p:embeddedFont>
    <p:embeddedFont>
      <p:font typeface="FrankRuehl" panose="020B0604020202020204" charset="-79"/>
      <p:regular r:id="rId69"/>
    </p:embeddedFont>
  </p:embeddedFontLst>
  <p:defaultTextStyle>
    <a:defPPr>
      <a:defRPr lang="ko-KR"/>
    </a:defPPr>
    <a:lvl1pPr algn="ctr" rtl="0" fontAlgn="base" latinLnBrk="1">
      <a:spcBef>
        <a:spcPct val="50000"/>
      </a:spcBef>
      <a:spcAft>
        <a:spcPct val="0"/>
      </a:spcAft>
      <a:defRPr kumimoji="1" sz="1600" kern="1200">
        <a:solidFill>
          <a:srgbClr val="303662"/>
        </a:solidFill>
        <a:latin typeface="바탕체" pitchFamily="17" charset="-127"/>
        <a:ea typeface="바탕체" pitchFamily="17" charset="-127"/>
        <a:cs typeface="+mn-cs"/>
      </a:defRPr>
    </a:lvl1pPr>
    <a:lvl2pPr marL="457200" algn="ctr" rtl="0" fontAlgn="base" latinLnBrk="1">
      <a:spcBef>
        <a:spcPct val="50000"/>
      </a:spcBef>
      <a:spcAft>
        <a:spcPct val="0"/>
      </a:spcAft>
      <a:defRPr kumimoji="1" sz="1600" kern="1200">
        <a:solidFill>
          <a:srgbClr val="303662"/>
        </a:solidFill>
        <a:latin typeface="바탕체" pitchFamily="17" charset="-127"/>
        <a:ea typeface="바탕체" pitchFamily="17" charset="-127"/>
        <a:cs typeface="+mn-cs"/>
      </a:defRPr>
    </a:lvl2pPr>
    <a:lvl3pPr marL="914400" algn="ctr" rtl="0" fontAlgn="base" latinLnBrk="1">
      <a:spcBef>
        <a:spcPct val="50000"/>
      </a:spcBef>
      <a:spcAft>
        <a:spcPct val="0"/>
      </a:spcAft>
      <a:defRPr kumimoji="1" sz="1600" kern="1200">
        <a:solidFill>
          <a:srgbClr val="303662"/>
        </a:solidFill>
        <a:latin typeface="바탕체" pitchFamily="17" charset="-127"/>
        <a:ea typeface="바탕체" pitchFamily="17" charset="-127"/>
        <a:cs typeface="+mn-cs"/>
      </a:defRPr>
    </a:lvl3pPr>
    <a:lvl4pPr marL="1371600" algn="ctr" rtl="0" fontAlgn="base" latinLnBrk="1">
      <a:spcBef>
        <a:spcPct val="50000"/>
      </a:spcBef>
      <a:spcAft>
        <a:spcPct val="0"/>
      </a:spcAft>
      <a:defRPr kumimoji="1" sz="1600" kern="1200">
        <a:solidFill>
          <a:srgbClr val="303662"/>
        </a:solidFill>
        <a:latin typeface="바탕체" pitchFamily="17" charset="-127"/>
        <a:ea typeface="바탕체" pitchFamily="17" charset="-127"/>
        <a:cs typeface="+mn-cs"/>
      </a:defRPr>
    </a:lvl4pPr>
    <a:lvl5pPr marL="1828800" algn="ctr" rtl="0" fontAlgn="base" latinLnBrk="1">
      <a:spcBef>
        <a:spcPct val="50000"/>
      </a:spcBef>
      <a:spcAft>
        <a:spcPct val="0"/>
      </a:spcAft>
      <a:defRPr kumimoji="1" sz="1600" kern="1200">
        <a:solidFill>
          <a:srgbClr val="303662"/>
        </a:solidFill>
        <a:latin typeface="바탕체" pitchFamily="17" charset="-127"/>
        <a:ea typeface="바탕체" pitchFamily="17" charset="-127"/>
        <a:cs typeface="+mn-cs"/>
      </a:defRPr>
    </a:lvl5pPr>
    <a:lvl6pPr marL="2286000" algn="l" defTabSz="914400" rtl="0" eaLnBrk="1" latinLnBrk="1" hangingPunct="1">
      <a:defRPr kumimoji="1" sz="1600" kern="1200">
        <a:solidFill>
          <a:srgbClr val="303662"/>
        </a:solidFill>
        <a:latin typeface="바탕체" pitchFamily="17" charset="-127"/>
        <a:ea typeface="바탕체" pitchFamily="17" charset="-127"/>
        <a:cs typeface="+mn-cs"/>
      </a:defRPr>
    </a:lvl6pPr>
    <a:lvl7pPr marL="2743200" algn="l" defTabSz="914400" rtl="0" eaLnBrk="1" latinLnBrk="1" hangingPunct="1">
      <a:defRPr kumimoji="1" sz="1600" kern="1200">
        <a:solidFill>
          <a:srgbClr val="303662"/>
        </a:solidFill>
        <a:latin typeface="바탕체" pitchFamily="17" charset="-127"/>
        <a:ea typeface="바탕체" pitchFamily="17" charset="-127"/>
        <a:cs typeface="+mn-cs"/>
      </a:defRPr>
    </a:lvl7pPr>
    <a:lvl8pPr marL="3200400" algn="l" defTabSz="914400" rtl="0" eaLnBrk="1" latinLnBrk="1" hangingPunct="1">
      <a:defRPr kumimoji="1" sz="1600" kern="1200">
        <a:solidFill>
          <a:srgbClr val="303662"/>
        </a:solidFill>
        <a:latin typeface="바탕체" pitchFamily="17" charset="-127"/>
        <a:ea typeface="바탕체" pitchFamily="17" charset="-127"/>
        <a:cs typeface="+mn-cs"/>
      </a:defRPr>
    </a:lvl8pPr>
    <a:lvl9pPr marL="3657600" algn="l" defTabSz="914400" rtl="0" eaLnBrk="1" latinLnBrk="1" hangingPunct="1">
      <a:defRPr kumimoji="1" sz="1600" kern="1200">
        <a:solidFill>
          <a:srgbClr val="303662"/>
        </a:solidFill>
        <a:latin typeface="바탕체" pitchFamily="17" charset="-127"/>
        <a:ea typeface="바탕체" pitchFamily="17" charset="-127"/>
        <a:cs typeface="+mn-cs"/>
      </a:defRPr>
    </a:lvl9pPr>
  </p:defaultTextStyle>
  <p:extLst>
    <p:ext uri="{EFAFB233-063F-42B5-8137-9DF3F51BA10A}">
      <p15:sldGuideLst xmlns:p15="http://schemas.microsoft.com/office/powerpoint/2012/main">
        <p15:guide id="1" orient="horz" pos="5413">
          <p15:clr>
            <a:srgbClr val="A4A3A4"/>
          </p15:clr>
        </p15:guide>
        <p15:guide id="2" orient="horz" pos="1425">
          <p15:clr>
            <a:srgbClr val="A4A3A4"/>
          </p15:clr>
        </p15:guide>
        <p15:guide id="3" orient="horz" pos="3601">
          <p15:clr>
            <a:srgbClr val="A4A3A4"/>
          </p15:clr>
        </p15:guide>
        <p15:guide id="4" orient="horz" pos="907">
          <p15:clr>
            <a:srgbClr val="A4A3A4"/>
          </p15:clr>
        </p15:guide>
        <p15:guide id="5" orient="horz" pos="1488" userDrawn="1">
          <p15:clr>
            <a:srgbClr val="A4A3A4"/>
          </p15:clr>
        </p15:guide>
        <p15:guide id="6" pos="2519">
          <p15:clr>
            <a:srgbClr val="A4A3A4"/>
          </p15:clr>
        </p15:guide>
        <p15:guide id="7" pos="4319">
          <p15:clr>
            <a:srgbClr val="A4A3A4"/>
          </p15:clr>
        </p15:guide>
        <p15:guide id="8" pos="4286">
          <p15:clr>
            <a:srgbClr val="A4A3A4"/>
          </p15:clr>
        </p15:guide>
        <p15:guide id="9" pos="216">
          <p15:clr>
            <a:srgbClr val="A4A3A4"/>
          </p15:clr>
        </p15:guide>
      </p15:sldGuideLst>
    </p:ext>
    <p:ext uri="{2D200454-40CA-4A62-9FC3-DE9A4176ACB9}">
      <p15:notesGuideLst xmlns:p15="http://schemas.microsoft.com/office/powerpoint/2012/main">
        <p15:guide id="1" orient="horz" pos="3061" userDrawn="1">
          <p15:clr>
            <a:srgbClr val="A4A3A4"/>
          </p15:clr>
        </p15:guide>
        <p15:guide id="2" pos="235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FFFFCC"/>
    <a:srgbClr val="009AD0"/>
    <a:srgbClr val="00FF00"/>
    <a:srgbClr val="006666"/>
    <a:srgbClr val="003300"/>
    <a:srgbClr val="FF0000"/>
    <a:srgbClr val="E1F0FF"/>
    <a:srgbClr val="008080"/>
    <a:srgbClr val="43C1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中度样式 3 - 强调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06" autoAdjust="0"/>
    <p:restoredTop sz="98236" autoAdjust="0"/>
  </p:normalViewPr>
  <p:slideViewPr>
    <p:cSldViewPr snapToGrid="0" showGuides="1">
      <p:cViewPr varScale="1">
        <p:scale>
          <a:sx n="55" d="100"/>
          <a:sy n="55" d="100"/>
        </p:scale>
        <p:origin x="2262" y="90"/>
      </p:cViewPr>
      <p:guideLst>
        <p:guide orient="horz" pos="5413"/>
        <p:guide orient="horz" pos="1425"/>
        <p:guide orient="horz" pos="3601"/>
        <p:guide orient="horz" pos="907"/>
        <p:guide orient="horz" pos="1488"/>
        <p:guide pos="2519"/>
        <p:guide pos="4319"/>
        <p:guide pos="4286"/>
        <p:guide pos="21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532"/>
    </p:cViewPr>
  </p:sorterViewPr>
  <p:notesViewPr>
    <p:cSldViewPr snapToGrid="0" showGuides="1">
      <p:cViewPr varScale="1">
        <p:scale>
          <a:sx n="52" d="100"/>
          <a:sy n="52" d="100"/>
        </p:scale>
        <p:origin x="-1962" y="-96"/>
      </p:cViewPr>
      <p:guideLst>
        <p:guide orient="horz" pos="3061"/>
        <p:guide pos="235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notesMaster" Target="notesMasters/notesMaster1.xml"/><Relationship Id="rId63" Type="http://schemas.openxmlformats.org/officeDocument/2006/relationships/font" Target="fonts/font15.fntdata"/><Relationship Id="rId68" Type="http://schemas.openxmlformats.org/officeDocument/2006/relationships/font" Target="fonts/font20.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5" Type="http://schemas.openxmlformats.org/officeDocument/2006/relationships/slide" Target="slides/slide2.xml"/><Relationship Id="rId61" Type="http://schemas.openxmlformats.org/officeDocument/2006/relationships/font" Target="fonts/font13.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8" Type="http://schemas.openxmlformats.org/officeDocument/2006/relationships/slide" Target="slides/slide5.xml"/><Relationship Id="rId51" Type="http://schemas.openxmlformats.org/officeDocument/2006/relationships/font" Target="fonts/font3.fntdata"/><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4.xml"/><Relationship Id="rId71"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2_1#1">
  <dgm:title val=""/>
  <dgm:desc val=""/>
  <dgm:catLst>
    <dgm:cat type="accent2" pri="11100"/>
  </dgm:catLst>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8DBF42-D70B-488E-B659-B8FB61C08F5C}" type="doc">
      <dgm:prSet loTypeId="urn:microsoft.com/office/officeart/2005/8/layout/matrix1#1" loCatId="matrix" qsTypeId="urn:microsoft.com/office/officeart/2005/8/quickstyle/simple1#1" qsCatId="simple" csTypeId="urn:microsoft.com/office/officeart/2005/8/colors/accent2_1#1" csCatId="accent2" phldr="1"/>
      <dgm:spPr/>
      <dgm:t>
        <a:bodyPr/>
        <a:lstStyle/>
        <a:p>
          <a:endParaRPr lang="en-US"/>
        </a:p>
      </dgm:t>
    </dgm:pt>
    <dgm:pt modelId="{3F33535A-D896-4AE4-9221-10F5C3BE8BF9}">
      <dgm:prSet custT="1"/>
      <dgm:spPr>
        <a:solidFill>
          <a:schemeClr val="accent1"/>
        </a:solidFill>
      </dgm:spPr>
      <dgm:t>
        <a:bodyPr anchor="t" anchorCtr="1"/>
        <a:lstStyle/>
        <a:p>
          <a:pPr marL="0" indent="0" algn="l">
            <a:tabLst>
              <a:tab pos="231775" algn="l"/>
            </a:tabLst>
          </a:pPr>
          <a:r>
            <a:rPr lang="en-US" sz="1000" b="1" dirty="0" smtClean="0">
              <a:latin typeface="Arial" panose="020B0604020202020204" pitchFamily="34" charset="0"/>
              <a:cs typeface="Arial" panose="020B0604020202020204" pitchFamily="34" charset="0"/>
            </a:rPr>
            <a:t>Environmental Engineering</a:t>
          </a:r>
        </a:p>
        <a:p>
          <a:pPr marL="0" indent="0" algn="l">
            <a:tabLst>
              <a:tab pos="231775" algn="l"/>
            </a:tabLst>
          </a:pPr>
          <a:r>
            <a:rPr lang="en-US" sz="1000" dirty="0" smtClean="0">
              <a:latin typeface="Arial" panose="020B0604020202020204" pitchFamily="34" charset="0"/>
              <a:cs typeface="Arial" panose="020B0604020202020204" pitchFamily="34" charset="0"/>
            </a:rPr>
            <a:t>KC Cottrell Co., Ltd.</a:t>
          </a:r>
        </a:p>
        <a:p>
          <a:pPr marL="0" indent="0" algn="l">
            <a:tabLst>
              <a:tab pos="231775" algn="l"/>
            </a:tabLst>
          </a:pPr>
          <a:r>
            <a:rPr lang="en-US" sz="1000" dirty="0" smtClean="0">
              <a:latin typeface="Arial" panose="020B0604020202020204" pitchFamily="34" charset="0"/>
              <a:cs typeface="Arial" panose="020B0604020202020204" pitchFamily="34" charset="0"/>
            </a:rPr>
            <a:t>KC Cottrell China Co., Ltd.  </a:t>
          </a:r>
        </a:p>
        <a:p>
          <a:pPr marL="0" indent="0" algn="l">
            <a:tabLst>
              <a:tab pos="231775" algn="l"/>
            </a:tabLst>
          </a:pPr>
          <a:r>
            <a:rPr lang="en-US" sz="1000" dirty="0" smtClean="0">
              <a:latin typeface="Arial" panose="020B0604020202020204" pitchFamily="34" charset="0"/>
              <a:cs typeface="Arial" panose="020B0604020202020204" pitchFamily="34" charset="0"/>
            </a:rPr>
            <a:t>KC Cottrell Vietnam Co., Ltd.</a:t>
          </a:r>
        </a:p>
        <a:p>
          <a:pPr marL="0" indent="0" algn="l">
            <a:tabLst>
              <a:tab pos="231775" algn="l"/>
            </a:tabLst>
          </a:pPr>
          <a:r>
            <a:rPr lang="en-US" sz="1000" dirty="0" smtClean="0">
              <a:latin typeface="Arial" panose="020B0604020202020204" pitchFamily="34" charset="0"/>
              <a:cs typeface="Arial" panose="020B0604020202020204" pitchFamily="34" charset="0"/>
            </a:rPr>
            <a:t>KC Cottrell Taiwan Co., Ltd.</a:t>
          </a:r>
        </a:p>
        <a:p>
          <a:pPr marL="0" indent="0" algn="l">
            <a:tabLst>
              <a:tab pos="231775" algn="l"/>
            </a:tabLst>
          </a:pPr>
          <a:r>
            <a:rPr lang="en-US" sz="1000" dirty="0" smtClean="0">
              <a:latin typeface="Arial" panose="020B0604020202020204" pitchFamily="34" charset="0"/>
              <a:cs typeface="Arial" panose="020B0604020202020204" pitchFamily="34" charset="0"/>
            </a:rPr>
            <a:t>Lodge Cottrell Ltd. (UK)</a:t>
          </a:r>
        </a:p>
        <a:p>
          <a:pPr marL="0" indent="0" algn="l">
            <a:tabLst>
              <a:tab pos="231775" algn="l"/>
            </a:tabLst>
          </a:pPr>
          <a:r>
            <a:rPr lang="en-US" sz="1000" dirty="0" smtClean="0">
              <a:latin typeface="Arial" panose="020B0604020202020204" pitchFamily="34" charset="0"/>
              <a:cs typeface="Arial" panose="020B0604020202020204" pitchFamily="34" charset="0"/>
            </a:rPr>
            <a:t>Lodge Cottrell Inc. (USA)</a:t>
          </a:r>
        </a:p>
        <a:p>
          <a:pPr marL="0" indent="0" algn="l">
            <a:tabLst>
              <a:tab pos="231775" algn="l"/>
            </a:tabLst>
          </a:pPr>
          <a:r>
            <a:rPr lang="en-US" sz="1000" dirty="0" smtClean="0">
              <a:latin typeface="Arial" panose="020B0604020202020204" pitchFamily="34" charset="0"/>
              <a:cs typeface="Arial" panose="020B0604020202020204" pitchFamily="34" charset="0"/>
            </a:rPr>
            <a:t>Lodge Cottrell India Pvt. Ltd.</a:t>
          </a:r>
        </a:p>
        <a:p>
          <a:pPr marL="0" indent="0" algn="l">
            <a:tabLst>
              <a:tab pos="231775" algn="l"/>
            </a:tabLst>
          </a:pPr>
          <a:r>
            <a:rPr lang="en-US" sz="1000" dirty="0" smtClean="0">
              <a:latin typeface="Arial" panose="020B0604020202020204" pitchFamily="34" charset="0"/>
              <a:cs typeface="Arial" panose="020B0604020202020204" pitchFamily="34" charset="0"/>
            </a:rPr>
            <a:t>NOL-TEC System, Inc.</a:t>
          </a:r>
        </a:p>
        <a:p>
          <a:pPr marL="0" indent="0" algn="l">
            <a:tabLst>
              <a:tab pos="231775" algn="l"/>
            </a:tabLst>
          </a:pPr>
          <a:r>
            <a:rPr lang="en-US" sz="1000" dirty="0" smtClean="0">
              <a:latin typeface="Arial" panose="020B0604020202020204" pitchFamily="34" charset="0"/>
              <a:cs typeface="Arial" panose="020B0604020202020204" pitchFamily="34" charset="0"/>
            </a:rPr>
            <a:t>NOL-TEC Korea Co., Ltd.</a:t>
          </a:r>
        </a:p>
        <a:p>
          <a:pPr marL="0" indent="0" algn="l"/>
          <a:r>
            <a:rPr lang="en-US" sz="1000" dirty="0" smtClean="0">
              <a:latin typeface="Arial" panose="020B0604020202020204" pitchFamily="34" charset="0"/>
              <a:cs typeface="Arial" panose="020B0604020202020204" pitchFamily="34" charset="0"/>
            </a:rPr>
            <a:t>KC Air Filter tech Co., Ltd.</a:t>
          </a:r>
        </a:p>
      </dgm:t>
    </dgm:pt>
    <dgm:pt modelId="{517AE903-34D5-40A0-A913-59A6B596ACBB}" type="parTrans" cxnId="{BD26037C-79EC-4E12-B14F-09A82D18A31D}">
      <dgm:prSet/>
      <dgm:spPr/>
      <dgm:t>
        <a:bodyPr/>
        <a:lstStyle/>
        <a:p>
          <a:endParaRPr lang="en-US"/>
        </a:p>
      </dgm:t>
    </dgm:pt>
    <dgm:pt modelId="{31F71A99-04B8-4C2E-A58E-6560D386D4CD}" type="sibTrans" cxnId="{BD26037C-79EC-4E12-B14F-09A82D18A31D}">
      <dgm:prSet/>
      <dgm:spPr/>
      <dgm:t>
        <a:bodyPr/>
        <a:lstStyle/>
        <a:p>
          <a:endParaRPr lang="en-US"/>
        </a:p>
      </dgm:t>
    </dgm:pt>
    <dgm:pt modelId="{E365E908-061E-4E80-B41F-A9F82A0B93F6}">
      <dgm:prSet custT="1"/>
      <dgm:spPr>
        <a:solidFill>
          <a:srgbClr val="FFFFCC"/>
        </a:solidFill>
      </dgm:spPr>
      <dgm:t>
        <a:bodyPr anchor="t" anchorCtr="1"/>
        <a:lstStyle/>
        <a:p>
          <a:pPr algn="l"/>
          <a:r>
            <a:rPr lang="en-US" sz="1000" b="1" dirty="0" smtClean="0">
              <a:latin typeface="Arial" panose="020B0604020202020204" pitchFamily="34" charset="0"/>
              <a:cs typeface="Arial" panose="020B0604020202020204" pitchFamily="34" charset="0"/>
            </a:rPr>
            <a:t>Environmental Services</a:t>
          </a:r>
        </a:p>
        <a:p>
          <a:pPr algn="l"/>
          <a:r>
            <a:rPr lang="en-US" sz="1000" dirty="0" smtClean="0">
              <a:latin typeface="Arial" panose="020B0604020202020204" pitchFamily="34" charset="0"/>
              <a:cs typeface="Arial" panose="020B0604020202020204" pitchFamily="34" charset="0"/>
            </a:rPr>
            <a:t>KC Enviro Services Co., Ltd.</a:t>
          </a:r>
        </a:p>
        <a:p>
          <a:pPr algn="l"/>
          <a:r>
            <a:rPr lang="en-US" sz="1000" dirty="0" smtClean="0">
              <a:latin typeface="Arial" panose="020B0604020202020204" pitchFamily="34" charset="0"/>
              <a:cs typeface="Arial" panose="020B0604020202020204" pitchFamily="34" charset="0"/>
            </a:rPr>
            <a:t>KC Landfill Service Co., Ltd. </a:t>
          </a:r>
        </a:p>
        <a:p>
          <a:pPr algn="l"/>
          <a:r>
            <a:rPr lang="en-US" sz="1000" dirty="0" smtClean="0">
              <a:latin typeface="Arial" panose="020B0604020202020204" pitchFamily="34" charset="0"/>
              <a:cs typeface="Arial" panose="020B0604020202020204" pitchFamily="34" charset="0"/>
            </a:rPr>
            <a:t>KC </a:t>
          </a:r>
          <a:r>
            <a:rPr lang="en-US" sz="1000" dirty="0" err="1" smtClean="0">
              <a:latin typeface="Arial" panose="020B0604020202020204" pitchFamily="34" charset="0"/>
              <a:cs typeface="Arial" panose="020B0604020202020204" pitchFamily="34" charset="0"/>
            </a:rPr>
            <a:t>Hanmi</a:t>
          </a:r>
          <a:r>
            <a:rPr lang="en-US" sz="1000" dirty="0" smtClean="0">
              <a:latin typeface="Arial" panose="020B0604020202020204" pitchFamily="34" charset="0"/>
              <a:cs typeface="Arial" panose="020B0604020202020204" pitchFamily="34" charset="0"/>
            </a:rPr>
            <a:t> Environment Co., Ltd.</a:t>
          </a:r>
        </a:p>
        <a:p>
          <a:pPr algn="l"/>
          <a:r>
            <a:rPr lang="en-US" sz="1000" dirty="0" smtClean="0">
              <a:latin typeface="Arial" panose="020B0604020202020204" pitchFamily="34" charset="0"/>
              <a:cs typeface="Arial" panose="020B0604020202020204" pitchFamily="34" charset="0"/>
            </a:rPr>
            <a:t>KCMS Co., Ltd.</a:t>
          </a:r>
        </a:p>
        <a:p>
          <a:pPr algn="l"/>
          <a:r>
            <a:rPr lang="es-ES" sz="1000" dirty="0" err="1" smtClean="0">
              <a:latin typeface="Arial" panose="020B0604020202020204" pitchFamily="34" charset="0"/>
              <a:cs typeface="Arial" panose="020B0604020202020204" pitchFamily="34" charset="0"/>
            </a:rPr>
            <a:t>Veolia</a:t>
          </a:r>
          <a:r>
            <a:rPr lang="es-ES" sz="1000" dirty="0" smtClean="0">
              <a:latin typeface="Arial" panose="020B0604020202020204" pitchFamily="34" charset="0"/>
              <a:cs typeface="Arial" panose="020B0604020202020204" pitchFamily="34" charset="0"/>
            </a:rPr>
            <a:t> ES&amp;KC </a:t>
          </a:r>
          <a:r>
            <a:rPr lang="es-ES" sz="1000" dirty="0" err="1" smtClean="0">
              <a:latin typeface="Arial" panose="020B0604020202020204" pitchFamily="34" charset="0"/>
              <a:cs typeface="Arial" panose="020B0604020202020204" pitchFamily="34" charset="0"/>
            </a:rPr>
            <a:t>EcoCycle</a:t>
          </a:r>
          <a:r>
            <a:rPr lang="es-ES" sz="1000" dirty="0" smtClean="0">
              <a:latin typeface="Arial" panose="020B0604020202020204" pitchFamily="34" charset="0"/>
              <a:cs typeface="Arial" panose="020B0604020202020204" pitchFamily="34" charset="0"/>
            </a:rPr>
            <a:t> Co., Ltd. </a:t>
          </a:r>
        </a:p>
        <a:p>
          <a:pPr algn="l"/>
          <a:r>
            <a:rPr lang="es-ES" sz="1000" dirty="0" smtClean="0">
              <a:latin typeface="Arial" panose="020B0604020202020204" pitchFamily="34" charset="0"/>
              <a:cs typeface="Arial" panose="020B0604020202020204" pitchFamily="34" charset="0"/>
            </a:rPr>
            <a:t>KC </a:t>
          </a:r>
          <a:r>
            <a:rPr lang="es-ES" sz="1000" dirty="0" err="1" smtClean="0">
              <a:latin typeface="Arial" panose="020B0604020202020204" pitchFamily="34" charset="0"/>
              <a:cs typeface="Arial" panose="020B0604020202020204" pitchFamily="34" charset="0"/>
            </a:rPr>
            <a:t>Jeongrim</a:t>
          </a:r>
          <a:r>
            <a:rPr lang="es-ES" sz="1000" dirty="0" smtClean="0">
              <a:latin typeface="Arial" panose="020B0604020202020204" pitchFamily="34" charset="0"/>
              <a:cs typeface="Arial" panose="020B0604020202020204" pitchFamily="34" charset="0"/>
            </a:rPr>
            <a:t> </a:t>
          </a:r>
          <a:r>
            <a:rPr lang="es-ES" sz="1000" dirty="0" err="1" smtClean="0">
              <a:latin typeface="Arial" panose="020B0604020202020204" pitchFamily="34" charset="0"/>
              <a:cs typeface="Arial" panose="020B0604020202020204" pitchFamily="34" charset="0"/>
            </a:rPr>
            <a:t>Environment</a:t>
          </a:r>
          <a:r>
            <a:rPr lang="es-ES" sz="1000" dirty="0" smtClean="0">
              <a:latin typeface="Arial" panose="020B0604020202020204" pitchFamily="34" charset="0"/>
              <a:cs typeface="Arial" panose="020B0604020202020204" pitchFamily="34" charset="0"/>
            </a:rPr>
            <a:t> Co., Ltd. </a:t>
          </a:r>
        </a:p>
        <a:p>
          <a:pPr algn="l"/>
          <a:r>
            <a:rPr lang="es-ES" sz="1000" dirty="0" smtClean="0">
              <a:latin typeface="Arial" panose="020B0604020202020204" pitchFamily="34" charset="0"/>
              <a:cs typeface="Arial" panose="020B0604020202020204" pitchFamily="34" charset="0"/>
            </a:rPr>
            <a:t>KC </a:t>
          </a:r>
          <a:r>
            <a:rPr lang="es-ES" sz="1000" dirty="0" err="1" smtClean="0">
              <a:latin typeface="Arial" panose="020B0604020202020204" pitchFamily="34" charset="0"/>
              <a:cs typeface="Arial" panose="020B0604020202020204" pitchFamily="34" charset="0"/>
            </a:rPr>
            <a:t>Catalyst</a:t>
          </a:r>
          <a:r>
            <a:rPr lang="es-ES" sz="1000" dirty="0" smtClean="0">
              <a:latin typeface="Arial" panose="020B0604020202020204" pitchFamily="34" charset="0"/>
              <a:cs typeface="Arial" panose="020B0604020202020204" pitchFamily="34" charset="0"/>
            </a:rPr>
            <a:t> </a:t>
          </a:r>
          <a:r>
            <a:rPr lang="es-ES" sz="1000" dirty="0" err="1" smtClean="0">
              <a:latin typeface="Arial" panose="020B0604020202020204" pitchFamily="34" charset="0"/>
              <a:cs typeface="Arial" panose="020B0604020202020204" pitchFamily="34" charset="0"/>
            </a:rPr>
            <a:t>Services</a:t>
          </a:r>
          <a:r>
            <a:rPr lang="es-ES" sz="1000" dirty="0" smtClean="0">
              <a:latin typeface="Arial" panose="020B0604020202020204" pitchFamily="34" charset="0"/>
              <a:cs typeface="Arial" panose="020B0604020202020204" pitchFamily="34" charset="0"/>
            </a:rPr>
            <a:t> Co., Ltd. </a:t>
          </a:r>
        </a:p>
        <a:p>
          <a:pPr algn="l"/>
          <a:r>
            <a:rPr lang="es-ES" sz="1000" dirty="0" smtClean="0">
              <a:latin typeface="Arial" panose="020B0604020202020204" pitchFamily="34" charset="0"/>
              <a:cs typeface="Arial" panose="020B0604020202020204" pitchFamily="34" charset="0"/>
            </a:rPr>
            <a:t>KC </a:t>
          </a:r>
          <a:r>
            <a:rPr lang="es-ES" sz="1000" dirty="0" err="1" smtClean="0">
              <a:latin typeface="Arial" panose="020B0604020202020204" pitchFamily="34" charset="0"/>
              <a:cs typeface="Arial" panose="020B0604020202020204" pitchFamily="34" charset="0"/>
            </a:rPr>
            <a:t>Xanh</a:t>
          </a:r>
          <a:r>
            <a:rPr lang="es-ES" sz="1000" dirty="0" smtClean="0">
              <a:latin typeface="Arial" panose="020B0604020202020204" pitchFamily="34" charset="0"/>
              <a:cs typeface="Arial" panose="020B0604020202020204" pitchFamily="34" charset="0"/>
            </a:rPr>
            <a:t> Co., Ltd. </a:t>
          </a:r>
        </a:p>
        <a:p>
          <a:pPr algn="l"/>
          <a:r>
            <a:rPr lang="es-ES" sz="1000" dirty="0" err="1" smtClean="0">
              <a:latin typeface="Arial" panose="020B0604020202020204" pitchFamily="34" charset="0"/>
              <a:cs typeface="Arial" panose="020B0604020202020204" pitchFamily="34" charset="0"/>
            </a:rPr>
            <a:t>Lilama</a:t>
          </a:r>
          <a:r>
            <a:rPr lang="es-ES" sz="1000" dirty="0" smtClean="0">
              <a:latin typeface="Arial" panose="020B0604020202020204" pitchFamily="34" charset="0"/>
              <a:cs typeface="Arial" panose="020B0604020202020204" pitchFamily="34" charset="0"/>
            </a:rPr>
            <a:t> EME JSC. </a:t>
          </a:r>
          <a:endParaRPr lang="en-US" sz="1000" dirty="0">
            <a:latin typeface="Arial" panose="020B0604020202020204" pitchFamily="34" charset="0"/>
            <a:cs typeface="Arial" panose="020B0604020202020204" pitchFamily="34" charset="0"/>
          </a:endParaRPr>
        </a:p>
      </dgm:t>
    </dgm:pt>
    <dgm:pt modelId="{B729CE7D-421D-4743-B656-831B8BB3D403}" type="parTrans" cxnId="{55856D07-9268-4C3D-99CD-8FEBFA9F4E0E}">
      <dgm:prSet/>
      <dgm:spPr/>
      <dgm:t>
        <a:bodyPr/>
        <a:lstStyle/>
        <a:p>
          <a:endParaRPr lang="en-US"/>
        </a:p>
      </dgm:t>
    </dgm:pt>
    <dgm:pt modelId="{08E1F848-F573-469D-B24A-B342E395BD77}" type="sibTrans" cxnId="{55856D07-9268-4C3D-99CD-8FEBFA9F4E0E}">
      <dgm:prSet/>
      <dgm:spPr/>
      <dgm:t>
        <a:bodyPr/>
        <a:lstStyle/>
        <a:p>
          <a:endParaRPr lang="en-US"/>
        </a:p>
      </dgm:t>
    </dgm:pt>
    <dgm:pt modelId="{63C0B0C1-98C4-4C6D-86F4-EC9411EDC1F0}">
      <dgm:prSet custT="1"/>
      <dgm:spPr>
        <a:solidFill>
          <a:srgbClr val="92D050"/>
        </a:solidFill>
      </dgm:spPr>
      <dgm:t>
        <a:bodyPr anchor="t" anchorCtr="1"/>
        <a:lstStyle/>
        <a:p>
          <a:pPr marL="174625" indent="0" algn="l"/>
          <a:r>
            <a:rPr lang="en-US" sz="1000" b="1" dirty="0" smtClean="0">
              <a:latin typeface="Arial" panose="020B0604020202020204" pitchFamily="34" charset="0"/>
              <a:cs typeface="Arial" panose="020B0604020202020204" pitchFamily="34" charset="0"/>
            </a:rPr>
            <a:t>Renewable Energy </a:t>
          </a:r>
        </a:p>
        <a:p>
          <a:pPr marL="174625" indent="0" algn="l"/>
          <a:r>
            <a:rPr lang="en-US" sz="1000" dirty="0" smtClean="0">
              <a:latin typeface="Arial" panose="020B0604020202020204" pitchFamily="34" charset="0"/>
              <a:cs typeface="Arial" panose="020B0604020202020204" pitchFamily="34" charset="0"/>
            </a:rPr>
            <a:t>KC Solar Power Co., Ltd.</a:t>
          </a:r>
        </a:p>
        <a:p>
          <a:pPr marL="174625" indent="0" algn="l"/>
          <a:r>
            <a:rPr lang="en-US" sz="1000" dirty="0" smtClean="0">
              <a:latin typeface="Arial" panose="020B0604020202020204" pitchFamily="34" charset="0"/>
              <a:cs typeface="Arial" panose="020B0604020202020204" pitchFamily="34" charset="0"/>
            </a:rPr>
            <a:t>KC Energy Co., Ltd.</a:t>
          </a:r>
        </a:p>
        <a:p>
          <a:pPr marL="174625" indent="0" algn="l"/>
          <a:r>
            <a:rPr lang="en-US" sz="1000" dirty="0" smtClean="0">
              <a:latin typeface="Arial" panose="020B0604020202020204" pitchFamily="34" charset="0"/>
              <a:cs typeface="Arial" panose="020B0604020202020204" pitchFamily="34" charset="0"/>
            </a:rPr>
            <a:t>KC Green Energy Co., Ltd.</a:t>
          </a:r>
        </a:p>
        <a:p>
          <a:pPr marL="174625" indent="0" algn="l"/>
          <a:r>
            <a:rPr lang="en-US" sz="1000" dirty="0" smtClean="0">
              <a:latin typeface="Arial" panose="020B0604020202020204" pitchFamily="34" charset="0"/>
              <a:cs typeface="Arial" panose="020B0604020202020204" pitchFamily="34" charset="0"/>
            </a:rPr>
            <a:t>Korea Solar Holding Company Co., Ltd.</a:t>
          </a:r>
        </a:p>
        <a:p>
          <a:pPr marL="174625" indent="0" algn="l"/>
          <a:r>
            <a:rPr lang="en-US" sz="1000" dirty="0" smtClean="0">
              <a:latin typeface="Arial" panose="020B0604020202020204" pitchFamily="34" charset="0"/>
              <a:cs typeface="Arial" panose="020B0604020202020204" pitchFamily="34" charset="0"/>
            </a:rPr>
            <a:t>KC Biomass Power Co., Ltd. </a:t>
          </a:r>
          <a:endParaRPr lang="en-US" sz="1000" dirty="0">
            <a:latin typeface="Arial" panose="020B0604020202020204" pitchFamily="34" charset="0"/>
            <a:cs typeface="Arial" panose="020B0604020202020204" pitchFamily="34" charset="0"/>
          </a:endParaRPr>
        </a:p>
      </dgm:t>
    </dgm:pt>
    <dgm:pt modelId="{1D48D1A0-D6F9-41A2-9E1B-EC3B4ED05B9A}" type="parTrans" cxnId="{4ADF9DC3-7B01-4CD2-9D64-F6994D8E0190}">
      <dgm:prSet/>
      <dgm:spPr/>
      <dgm:t>
        <a:bodyPr/>
        <a:lstStyle/>
        <a:p>
          <a:endParaRPr lang="en-US"/>
        </a:p>
      </dgm:t>
    </dgm:pt>
    <dgm:pt modelId="{81770E3B-44CF-4439-A92F-A406B0532183}" type="sibTrans" cxnId="{4ADF9DC3-7B01-4CD2-9D64-F6994D8E0190}">
      <dgm:prSet/>
      <dgm:spPr/>
      <dgm:t>
        <a:bodyPr/>
        <a:lstStyle/>
        <a:p>
          <a:endParaRPr lang="en-US"/>
        </a:p>
      </dgm:t>
    </dgm:pt>
    <dgm:pt modelId="{ED7BF04D-7D16-432C-941D-28FCD72C09E6}">
      <dgm:prSet custT="1"/>
      <dgm:spPr>
        <a:solidFill>
          <a:schemeClr val="accent6">
            <a:lumMod val="40000"/>
            <a:lumOff val="60000"/>
          </a:schemeClr>
        </a:solidFill>
      </dgm:spPr>
      <dgm:t>
        <a:bodyPr anchor="t" anchorCtr="1"/>
        <a:lstStyle/>
        <a:p>
          <a:pPr algn="l"/>
          <a:r>
            <a:rPr lang="en-US" sz="1000" b="1" dirty="0" smtClean="0">
              <a:latin typeface="Arial" panose="020B0604020202020204" pitchFamily="34" charset="0"/>
              <a:cs typeface="Arial" panose="020B0604020202020204" pitchFamily="34" charset="0"/>
            </a:rPr>
            <a:t>Environmental Manufacturing</a:t>
          </a:r>
        </a:p>
        <a:p>
          <a:pPr algn="l"/>
          <a:r>
            <a:rPr lang="en-US" sz="1000" dirty="0" smtClean="0">
              <a:latin typeface="Arial" panose="020B0604020202020204" pitchFamily="34" charset="0"/>
              <a:cs typeface="Arial" panose="020B0604020202020204" pitchFamily="34" charset="0"/>
            </a:rPr>
            <a:t>KC </a:t>
          </a:r>
          <a:r>
            <a:rPr lang="en-US" sz="1000" dirty="0" err="1" smtClean="0">
              <a:latin typeface="Arial" panose="020B0604020202020204" pitchFamily="34" charset="0"/>
              <a:cs typeface="Arial" panose="020B0604020202020204" pitchFamily="34" charset="0"/>
            </a:rPr>
            <a:t>Envirotech</a:t>
          </a:r>
          <a:r>
            <a:rPr lang="en-US" sz="1000" dirty="0" smtClean="0">
              <a:latin typeface="Arial" panose="020B0604020202020204" pitchFamily="34" charset="0"/>
              <a:cs typeface="Arial" panose="020B0604020202020204" pitchFamily="34" charset="0"/>
            </a:rPr>
            <a:t> E&amp;C(</a:t>
          </a:r>
          <a:r>
            <a:rPr lang="en-US" sz="1000" dirty="0" err="1" smtClean="0">
              <a:latin typeface="Arial" panose="020B0604020202020204" pitchFamily="34" charset="0"/>
              <a:cs typeface="Arial" panose="020B0604020202020204" pitchFamily="34" charset="0"/>
            </a:rPr>
            <a:t>FuShun</a:t>
          </a:r>
          <a:r>
            <a:rPr lang="en-US" sz="1000" dirty="0" smtClean="0">
              <a:latin typeface="Arial" panose="020B0604020202020204" pitchFamily="34" charset="0"/>
              <a:cs typeface="Arial" panose="020B0604020202020204" pitchFamily="34" charset="0"/>
            </a:rPr>
            <a:t>)Co., Ltd.</a:t>
          </a:r>
        </a:p>
        <a:p>
          <a:pPr algn="l"/>
          <a:r>
            <a:rPr lang="en-US" sz="1000" dirty="0" smtClean="0">
              <a:latin typeface="Arial" panose="020B0604020202020204" pitchFamily="34" charset="0"/>
              <a:cs typeface="Arial" panose="020B0604020202020204" pitchFamily="34" charset="0"/>
            </a:rPr>
            <a:t>NWL Pacific Co., Ltd.</a:t>
          </a:r>
        </a:p>
        <a:p>
          <a:pPr algn="l"/>
          <a:r>
            <a:rPr lang="en-US" sz="1000" dirty="0" err="1" smtClean="0">
              <a:latin typeface="Arial" panose="020B0604020202020204" pitchFamily="34" charset="0"/>
              <a:cs typeface="Arial" panose="020B0604020202020204" pitchFamily="34" charset="0"/>
            </a:rPr>
            <a:t>Clestra</a:t>
          </a:r>
          <a:r>
            <a:rPr lang="en-US" sz="1000" dirty="0" smtClean="0">
              <a:latin typeface="Arial" panose="020B0604020202020204" pitchFamily="34" charset="0"/>
              <a:cs typeface="Arial" panose="020B0604020202020204" pitchFamily="34" charset="0"/>
            </a:rPr>
            <a:t> </a:t>
          </a:r>
          <a:r>
            <a:rPr lang="en-US" sz="1000" dirty="0" err="1" smtClean="0">
              <a:latin typeface="Arial" panose="020B0604020202020204" pitchFamily="34" charset="0"/>
              <a:cs typeface="Arial" panose="020B0604020202020204" pitchFamily="34" charset="0"/>
            </a:rPr>
            <a:t>Hauserman</a:t>
          </a:r>
          <a:r>
            <a:rPr lang="en-US" sz="1000" dirty="0" smtClean="0">
              <a:latin typeface="Arial" panose="020B0604020202020204" pitchFamily="34" charset="0"/>
              <a:cs typeface="Arial" panose="020B0604020202020204" pitchFamily="34" charset="0"/>
            </a:rPr>
            <a:t> Co., Ltd.</a:t>
          </a:r>
        </a:p>
        <a:p>
          <a:pPr algn="l"/>
          <a:r>
            <a:rPr lang="en-US" sz="1000" dirty="0" err="1" smtClean="0">
              <a:latin typeface="Arial" panose="020B0604020202020204" pitchFamily="34" charset="0"/>
              <a:cs typeface="Arial" panose="020B0604020202020204" pitchFamily="34" charset="0"/>
            </a:rPr>
            <a:t>Noltech</a:t>
          </a:r>
          <a:r>
            <a:rPr lang="en-US" sz="1000" dirty="0" smtClean="0">
              <a:latin typeface="Arial" panose="020B0604020202020204" pitchFamily="34" charset="0"/>
              <a:cs typeface="Arial" panose="020B0604020202020204" pitchFamily="34" charset="0"/>
            </a:rPr>
            <a:t> system Co., Ltd.</a:t>
          </a:r>
        </a:p>
        <a:p>
          <a:pPr algn="l"/>
          <a:endParaRPr lang="en-US" sz="1000" dirty="0" smtClean="0">
            <a:latin typeface="Arial" panose="020B0604020202020204" pitchFamily="34" charset="0"/>
            <a:cs typeface="Arial" panose="020B0604020202020204" pitchFamily="34" charset="0"/>
          </a:endParaRPr>
        </a:p>
        <a:p>
          <a:pPr algn="l"/>
          <a:endParaRPr lang="en-US" sz="1000" dirty="0" smtClean="0">
            <a:latin typeface="Arial" panose="020B0604020202020204" pitchFamily="34" charset="0"/>
            <a:cs typeface="Arial" panose="020B0604020202020204" pitchFamily="34" charset="0"/>
          </a:endParaRPr>
        </a:p>
        <a:p>
          <a:pPr algn="l"/>
          <a:endParaRPr lang="en-US" sz="1000" dirty="0" smtClean="0">
            <a:latin typeface="Arial" panose="020B0604020202020204" pitchFamily="34" charset="0"/>
            <a:cs typeface="Arial" panose="020B0604020202020204" pitchFamily="34" charset="0"/>
          </a:endParaRPr>
        </a:p>
      </dgm:t>
    </dgm:pt>
    <dgm:pt modelId="{C6C91FEB-9BD3-40B3-ADA8-580FE212018B}" type="parTrans" cxnId="{FCEF51C7-3125-439C-A756-51ED0745A6FF}">
      <dgm:prSet/>
      <dgm:spPr/>
      <dgm:t>
        <a:bodyPr/>
        <a:lstStyle/>
        <a:p>
          <a:endParaRPr lang="en-US"/>
        </a:p>
      </dgm:t>
    </dgm:pt>
    <dgm:pt modelId="{3E0D35E2-6AEE-4BE3-AD45-5501313F5EAB}" type="sibTrans" cxnId="{FCEF51C7-3125-439C-A756-51ED0745A6FF}">
      <dgm:prSet/>
      <dgm:spPr/>
      <dgm:t>
        <a:bodyPr/>
        <a:lstStyle/>
        <a:p>
          <a:endParaRPr lang="en-US"/>
        </a:p>
      </dgm:t>
    </dgm:pt>
    <dgm:pt modelId="{93A4D679-88CA-4BD3-83AC-D43482C8DE41}">
      <dgm:prSet phldrT="[Text]"/>
      <dgm:spPr>
        <a:blipFill dpi="0" rotWithShape="0">
          <a:blip xmlns:r="http://schemas.openxmlformats.org/officeDocument/2006/relationships" r:embed="rId1"/>
          <a:srcRect/>
          <a:stretch>
            <a:fillRect l="1560" r="1560"/>
          </a:stretch>
        </a:blipFill>
      </dgm:spPr>
      <dgm:t>
        <a:bodyPr/>
        <a:lstStyle/>
        <a:p>
          <a:endParaRPr lang="en-US">
            <a:latin typeface="Arial" panose="020B0604020202020204" pitchFamily="34" charset="0"/>
            <a:cs typeface="Arial" panose="020B0604020202020204" pitchFamily="34" charset="0"/>
          </a:endParaRPr>
        </a:p>
      </dgm:t>
    </dgm:pt>
    <dgm:pt modelId="{B80EB485-F608-4288-80E5-E7AA9B379561}" type="sibTrans" cxnId="{A39ABFC9-3AEB-4CA2-9917-620FAD90130A}">
      <dgm:prSet/>
      <dgm:spPr/>
      <dgm:t>
        <a:bodyPr/>
        <a:lstStyle/>
        <a:p>
          <a:endParaRPr lang="en-US"/>
        </a:p>
      </dgm:t>
    </dgm:pt>
    <dgm:pt modelId="{963143BD-1D96-4548-907F-2FD847261C3A}" type="parTrans" cxnId="{A39ABFC9-3AEB-4CA2-9917-620FAD90130A}">
      <dgm:prSet/>
      <dgm:spPr/>
      <dgm:t>
        <a:bodyPr/>
        <a:lstStyle/>
        <a:p>
          <a:endParaRPr lang="en-US"/>
        </a:p>
      </dgm:t>
    </dgm:pt>
    <dgm:pt modelId="{939EEA1C-7258-4923-805E-0D9AFBC439DD}" type="pres">
      <dgm:prSet presAssocID="{3B8DBF42-D70B-488E-B659-B8FB61C08F5C}" presName="diagram" presStyleCnt="0">
        <dgm:presLayoutVars>
          <dgm:chMax val="1"/>
          <dgm:dir/>
          <dgm:animLvl val="ctr"/>
          <dgm:resizeHandles val="exact"/>
        </dgm:presLayoutVars>
      </dgm:prSet>
      <dgm:spPr/>
      <dgm:t>
        <a:bodyPr/>
        <a:lstStyle/>
        <a:p>
          <a:endParaRPr lang="en-US"/>
        </a:p>
      </dgm:t>
    </dgm:pt>
    <dgm:pt modelId="{A4B7B387-06AB-49B0-AF00-4B8E5D8E1650}" type="pres">
      <dgm:prSet presAssocID="{3B8DBF42-D70B-488E-B659-B8FB61C08F5C}" presName="matrix" presStyleCnt="0"/>
      <dgm:spPr/>
      <dgm:t>
        <a:bodyPr/>
        <a:lstStyle/>
        <a:p>
          <a:endParaRPr lang="en-US"/>
        </a:p>
      </dgm:t>
    </dgm:pt>
    <dgm:pt modelId="{BA06A8D6-39A2-446D-ADFB-C35F9A89E58F}" type="pres">
      <dgm:prSet presAssocID="{3B8DBF42-D70B-488E-B659-B8FB61C08F5C}" presName="tile1" presStyleLbl="node1" presStyleIdx="0" presStyleCnt="4"/>
      <dgm:spPr/>
      <dgm:t>
        <a:bodyPr/>
        <a:lstStyle/>
        <a:p>
          <a:endParaRPr lang="en-US"/>
        </a:p>
      </dgm:t>
    </dgm:pt>
    <dgm:pt modelId="{CE994EA5-DF0A-4602-8D05-250936E0D06B}" type="pres">
      <dgm:prSet presAssocID="{3B8DBF42-D70B-488E-B659-B8FB61C08F5C}" presName="tile1text" presStyleLbl="node1" presStyleIdx="0" presStyleCnt="4">
        <dgm:presLayoutVars>
          <dgm:chMax val="0"/>
          <dgm:chPref val="0"/>
          <dgm:bulletEnabled val="1"/>
        </dgm:presLayoutVars>
      </dgm:prSet>
      <dgm:spPr/>
      <dgm:t>
        <a:bodyPr/>
        <a:lstStyle/>
        <a:p>
          <a:endParaRPr lang="en-US"/>
        </a:p>
      </dgm:t>
    </dgm:pt>
    <dgm:pt modelId="{2282CD29-B7CF-475A-A43D-AA344DEF3AC6}" type="pres">
      <dgm:prSet presAssocID="{3B8DBF42-D70B-488E-B659-B8FB61C08F5C}" presName="tile2" presStyleLbl="node1" presStyleIdx="1" presStyleCnt="4"/>
      <dgm:spPr/>
      <dgm:t>
        <a:bodyPr/>
        <a:lstStyle/>
        <a:p>
          <a:endParaRPr lang="en-US"/>
        </a:p>
      </dgm:t>
    </dgm:pt>
    <dgm:pt modelId="{18485699-DB52-4193-9007-02FF47128153}" type="pres">
      <dgm:prSet presAssocID="{3B8DBF42-D70B-488E-B659-B8FB61C08F5C}" presName="tile2text" presStyleLbl="node1" presStyleIdx="1" presStyleCnt="4">
        <dgm:presLayoutVars>
          <dgm:chMax val="0"/>
          <dgm:chPref val="0"/>
          <dgm:bulletEnabled val="1"/>
        </dgm:presLayoutVars>
      </dgm:prSet>
      <dgm:spPr/>
      <dgm:t>
        <a:bodyPr/>
        <a:lstStyle/>
        <a:p>
          <a:endParaRPr lang="en-US"/>
        </a:p>
      </dgm:t>
    </dgm:pt>
    <dgm:pt modelId="{60FC34C6-6290-44EC-ABB8-D2D381ED15A2}" type="pres">
      <dgm:prSet presAssocID="{3B8DBF42-D70B-488E-B659-B8FB61C08F5C}" presName="tile3" presStyleLbl="node1" presStyleIdx="2" presStyleCnt="4"/>
      <dgm:spPr/>
      <dgm:t>
        <a:bodyPr/>
        <a:lstStyle/>
        <a:p>
          <a:endParaRPr lang="en-US"/>
        </a:p>
      </dgm:t>
    </dgm:pt>
    <dgm:pt modelId="{B806027A-0856-4340-A12C-C5417FD1C2B3}" type="pres">
      <dgm:prSet presAssocID="{3B8DBF42-D70B-488E-B659-B8FB61C08F5C}" presName="tile3text" presStyleLbl="node1" presStyleIdx="2" presStyleCnt="4">
        <dgm:presLayoutVars>
          <dgm:chMax val="0"/>
          <dgm:chPref val="0"/>
          <dgm:bulletEnabled val="1"/>
        </dgm:presLayoutVars>
      </dgm:prSet>
      <dgm:spPr/>
      <dgm:t>
        <a:bodyPr/>
        <a:lstStyle/>
        <a:p>
          <a:endParaRPr lang="en-US"/>
        </a:p>
      </dgm:t>
    </dgm:pt>
    <dgm:pt modelId="{57014A43-A4FB-422D-8D6F-680A512EF4CD}" type="pres">
      <dgm:prSet presAssocID="{3B8DBF42-D70B-488E-B659-B8FB61C08F5C}" presName="tile4" presStyleLbl="node1" presStyleIdx="3" presStyleCnt="4" custLinFactNeighborX="0" custLinFactNeighborY="854"/>
      <dgm:spPr/>
      <dgm:t>
        <a:bodyPr/>
        <a:lstStyle/>
        <a:p>
          <a:endParaRPr lang="en-US"/>
        </a:p>
      </dgm:t>
    </dgm:pt>
    <dgm:pt modelId="{C2CEBD7A-158C-4F88-9D5A-E29C3AB6A231}" type="pres">
      <dgm:prSet presAssocID="{3B8DBF42-D70B-488E-B659-B8FB61C08F5C}" presName="tile4text" presStyleLbl="node1" presStyleIdx="3" presStyleCnt="4">
        <dgm:presLayoutVars>
          <dgm:chMax val="0"/>
          <dgm:chPref val="0"/>
          <dgm:bulletEnabled val="1"/>
        </dgm:presLayoutVars>
      </dgm:prSet>
      <dgm:spPr/>
      <dgm:t>
        <a:bodyPr/>
        <a:lstStyle/>
        <a:p>
          <a:endParaRPr lang="en-US"/>
        </a:p>
      </dgm:t>
    </dgm:pt>
    <dgm:pt modelId="{49A34D20-449C-4B2B-90FC-BCB44A683A73}" type="pres">
      <dgm:prSet presAssocID="{3B8DBF42-D70B-488E-B659-B8FB61C08F5C}" presName="centerTile" presStyleLbl="fgShp" presStyleIdx="0" presStyleCnt="1" custScaleX="47619" custScaleY="46784">
        <dgm:presLayoutVars>
          <dgm:chMax val="0"/>
          <dgm:chPref val="0"/>
        </dgm:presLayoutVars>
      </dgm:prSet>
      <dgm:spPr/>
      <dgm:t>
        <a:bodyPr/>
        <a:lstStyle/>
        <a:p>
          <a:endParaRPr lang="en-US"/>
        </a:p>
      </dgm:t>
    </dgm:pt>
  </dgm:ptLst>
  <dgm:cxnLst>
    <dgm:cxn modelId="{FCEF51C7-3125-439C-A756-51ED0745A6FF}" srcId="{93A4D679-88CA-4BD3-83AC-D43482C8DE41}" destId="{ED7BF04D-7D16-432C-941D-28FCD72C09E6}" srcOrd="3" destOrd="0" parTransId="{C6C91FEB-9BD3-40B3-ADA8-580FE212018B}" sibTransId="{3E0D35E2-6AEE-4BE3-AD45-5501313F5EAB}"/>
    <dgm:cxn modelId="{9C8635A5-332C-4332-AD23-7E8A20CAE1B1}" type="presOf" srcId="{E365E908-061E-4E80-B41F-A9F82A0B93F6}" destId="{2282CD29-B7CF-475A-A43D-AA344DEF3AC6}" srcOrd="0" destOrd="0" presId="urn:microsoft.com/office/officeart/2005/8/layout/matrix1#1"/>
    <dgm:cxn modelId="{BD26037C-79EC-4E12-B14F-09A82D18A31D}" srcId="{93A4D679-88CA-4BD3-83AC-D43482C8DE41}" destId="{3F33535A-D896-4AE4-9221-10F5C3BE8BF9}" srcOrd="0" destOrd="0" parTransId="{517AE903-34D5-40A0-A913-59A6B596ACBB}" sibTransId="{31F71A99-04B8-4C2E-A58E-6560D386D4CD}"/>
    <dgm:cxn modelId="{F04294C3-48FB-4DD2-973D-E2E09B264C99}" type="presOf" srcId="{63C0B0C1-98C4-4C6D-86F4-EC9411EDC1F0}" destId="{60FC34C6-6290-44EC-ABB8-D2D381ED15A2}" srcOrd="0" destOrd="0" presId="urn:microsoft.com/office/officeart/2005/8/layout/matrix1#1"/>
    <dgm:cxn modelId="{6FF9F28F-7AE0-4B4E-AAE9-EDC416BFA84A}" type="presOf" srcId="{ED7BF04D-7D16-432C-941D-28FCD72C09E6}" destId="{C2CEBD7A-158C-4F88-9D5A-E29C3AB6A231}" srcOrd="1" destOrd="0" presId="urn:microsoft.com/office/officeart/2005/8/layout/matrix1#1"/>
    <dgm:cxn modelId="{22F43E8D-E9BD-4493-84CB-1368AC2724BC}" type="presOf" srcId="{63C0B0C1-98C4-4C6D-86F4-EC9411EDC1F0}" destId="{B806027A-0856-4340-A12C-C5417FD1C2B3}" srcOrd="1" destOrd="0" presId="urn:microsoft.com/office/officeart/2005/8/layout/matrix1#1"/>
    <dgm:cxn modelId="{C42B6A23-14E4-42B2-A26B-40792405DCF8}" type="presOf" srcId="{3F33535A-D896-4AE4-9221-10F5C3BE8BF9}" destId="{BA06A8D6-39A2-446D-ADFB-C35F9A89E58F}" srcOrd="0" destOrd="0" presId="urn:microsoft.com/office/officeart/2005/8/layout/matrix1#1"/>
    <dgm:cxn modelId="{CFF86EB9-118D-4AB2-A46A-702DBC4CFCC4}" type="presOf" srcId="{3B8DBF42-D70B-488E-B659-B8FB61C08F5C}" destId="{939EEA1C-7258-4923-805E-0D9AFBC439DD}" srcOrd="0" destOrd="0" presId="urn:microsoft.com/office/officeart/2005/8/layout/matrix1#1"/>
    <dgm:cxn modelId="{592B4D75-9E7E-4849-98EB-8758201EBB1C}" type="presOf" srcId="{93A4D679-88CA-4BD3-83AC-D43482C8DE41}" destId="{49A34D20-449C-4B2B-90FC-BCB44A683A73}" srcOrd="0" destOrd="0" presId="urn:microsoft.com/office/officeart/2005/8/layout/matrix1#1"/>
    <dgm:cxn modelId="{A39ABFC9-3AEB-4CA2-9917-620FAD90130A}" srcId="{3B8DBF42-D70B-488E-B659-B8FB61C08F5C}" destId="{93A4D679-88CA-4BD3-83AC-D43482C8DE41}" srcOrd="0" destOrd="0" parTransId="{963143BD-1D96-4548-907F-2FD847261C3A}" sibTransId="{B80EB485-F608-4288-80E5-E7AA9B379561}"/>
    <dgm:cxn modelId="{55856D07-9268-4C3D-99CD-8FEBFA9F4E0E}" srcId="{93A4D679-88CA-4BD3-83AC-D43482C8DE41}" destId="{E365E908-061E-4E80-B41F-A9F82A0B93F6}" srcOrd="1" destOrd="0" parTransId="{B729CE7D-421D-4743-B656-831B8BB3D403}" sibTransId="{08E1F848-F573-469D-B24A-B342E395BD77}"/>
    <dgm:cxn modelId="{A349EE58-27D1-45EE-88FF-46B7F713C04F}" type="presOf" srcId="{E365E908-061E-4E80-B41F-A9F82A0B93F6}" destId="{18485699-DB52-4193-9007-02FF47128153}" srcOrd="1" destOrd="0" presId="urn:microsoft.com/office/officeart/2005/8/layout/matrix1#1"/>
    <dgm:cxn modelId="{A86FE21A-0F5D-4AAD-92AF-445A3F669F42}" type="presOf" srcId="{3F33535A-D896-4AE4-9221-10F5C3BE8BF9}" destId="{CE994EA5-DF0A-4602-8D05-250936E0D06B}" srcOrd="1" destOrd="0" presId="urn:microsoft.com/office/officeart/2005/8/layout/matrix1#1"/>
    <dgm:cxn modelId="{F73AF124-0098-4EAF-9DCA-8C712BD98031}" type="presOf" srcId="{ED7BF04D-7D16-432C-941D-28FCD72C09E6}" destId="{57014A43-A4FB-422D-8D6F-680A512EF4CD}" srcOrd="0" destOrd="0" presId="urn:microsoft.com/office/officeart/2005/8/layout/matrix1#1"/>
    <dgm:cxn modelId="{4ADF9DC3-7B01-4CD2-9D64-F6994D8E0190}" srcId="{93A4D679-88CA-4BD3-83AC-D43482C8DE41}" destId="{63C0B0C1-98C4-4C6D-86F4-EC9411EDC1F0}" srcOrd="2" destOrd="0" parTransId="{1D48D1A0-D6F9-41A2-9E1B-EC3B4ED05B9A}" sibTransId="{81770E3B-44CF-4439-A92F-A406B0532183}"/>
    <dgm:cxn modelId="{CBE7040E-402E-445E-B433-ADA89090CBEB}" type="presParOf" srcId="{939EEA1C-7258-4923-805E-0D9AFBC439DD}" destId="{A4B7B387-06AB-49B0-AF00-4B8E5D8E1650}" srcOrd="0" destOrd="0" presId="urn:microsoft.com/office/officeart/2005/8/layout/matrix1#1"/>
    <dgm:cxn modelId="{4F6F9AC0-613D-4DFC-8106-B749B558B62A}" type="presParOf" srcId="{A4B7B387-06AB-49B0-AF00-4B8E5D8E1650}" destId="{BA06A8D6-39A2-446D-ADFB-C35F9A89E58F}" srcOrd="0" destOrd="0" presId="urn:microsoft.com/office/officeart/2005/8/layout/matrix1#1"/>
    <dgm:cxn modelId="{876DAFF6-470D-4B89-B128-CA8DEDD6E0EF}" type="presParOf" srcId="{A4B7B387-06AB-49B0-AF00-4B8E5D8E1650}" destId="{CE994EA5-DF0A-4602-8D05-250936E0D06B}" srcOrd="1" destOrd="0" presId="urn:microsoft.com/office/officeart/2005/8/layout/matrix1#1"/>
    <dgm:cxn modelId="{185E7AFB-5C41-4583-8749-3B38C0DD2453}" type="presParOf" srcId="{A4B7B387-06AB-49B0-AF00-4B8E5D8E1650}" destId="{2282CD29-B7CF-475A-A43D-AA344DEF3AC6}" srcOrd="2" destOrd="0" presId="urn:microsoft.com/office/officeart/2005/8/layout/matrix1#1"/>
    <dgm:cxn modelId="{9D276EDB-9818-4C40-B6E3-B80C1AA606AD}" type="presParOf" srcId="{A4B7B387-06AB-49B0-AF00-4B8E5D8E1650}" destId="{18485699-DB52-4193-9007-02FF47128153}" srcOrd="3" destOrd="0" presId="urn:microsoft.com/office/officeart/2005/8/layout/matrix1#1"/>
    <dgm:cxn modelId="{4C584204-DD3A-45F4-A2B3-72B8576E6E49}" type="presParOf" srcId="{A4B7B387-06AB-49B0-AF00-4B8E5D8E1650}" destId="{60FC34C6-6290-44EC-ABB8-D2D381ED15A2}" srcOrd="4" destOrd="0" presId="urn:microsoft.com/office/officeart/2005/8/layout/matrix1#1"/>
    <dgm:cxn modelId="{25DA3093-E214-4F7A-9D78-4EE2D7880AB9}" type="presParOf" srcId="{A4B7B387-06AB-49B0-AF00-4B8E5D8E1650}" destId="{B806027A-0856-4340-A12C-C5417FD1C2B3}" srcOrd="5" destOrd="0" presId="urn:microsoft.com/office/officeart/2005/8/layout/matrix1#1"/>
    <dgm:cxn modelId="{E6AC77A1-0DBE-482B-9D9C-CABC7F419BDE}" type="presParOf" srcId="{A4B7B387-06AB-49B0-AF00-4B8E5D8E1650}" destId="{57014A43-A4FB-422D-8D6F-680A512EF4CD}" srcOrd="6" destOrd="0" presId="urn:microsoft.com/office/officeart/2005/8/layout/matrix1#1"/>
    <dgm:cxn modelId="{0179C0AB-CBC5-4503-B869-59454038F50D}" type="presParOf" srcId="{A4B7B387-06AB-49B0-AF00-4B8E5D8E1650}" destId="{C2CEBD7A-158C-4F88-9D5A-E29C3AB6A231}" srcOrd="7" destOrd="0" presId="urn:microsoft.com/office/officeart/2005/8/layout/matrix1#1"/>
    <dgm:cxn modelId="{61160F37-0393-4442-8B60-895F1A9A40D2}" type="presParOf" srcId="{939EEA1C-7258-4923-805E-0D9AFBC439DD}" destId="{49A34D20-449C-4B2B-90FC-BCB44A683A73}" srcOrd="1" destOrd="0" presId="urn:microsoft.com/office/officeart/2005/8/layout/matrix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8CB318-569E-4247-B223-DA30FAD31CEA}"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9DB92C04-D37A-4537-9DA9-31DB6F9C2CF9}">
      <dgm:prSet phldrT="[Text]"/>
      <dgm:spPr/>
      <dgm:t>
        <a:bodyPr/>
        <a:lstStyle/>
        <a:p>
          <a:r>
            <a:rPr lang="vi-VN" dirty="0" smtClean="0"/>
            <a:t>Lea</a:t>
          </a:r>
          <a:r>
            <a:rPr lang="en-US" dirty="0" smtClean="0"/>
            <a:t>d</a:t>
          </a:r>
          <a:r>
            <a:rPr lang="vi-VN" dirty="0" smtClean="0"/>
            <a:t>ership by everyone</a:t>
          </a:r>
          <a:endParaRPr lang="en-US" dirty="0"/>
        </a:p>
      </dgm:t>
    </dgm:pt>
    <dgm:pt modelId="{001253A0-D020-4AFC-9E34-CD6CFF09DBD9}" type="parTrans" cxnId="{CA4B12C9-D4F8-49A8-8CFB-E5644FADB7C2}">
      <dgm:prSet/>
      <dgm:spPr/>
      <dgm:t>
        <a:bodyPr/>
        <a:lstStyle/>
        <a:p>
          <a:endParaRPr lang="en-US"/>
        </a:p>
      </dgm:t>
    </dgm:pt>
    <dgm:pt modelId="{7DCB61F9-5969-4192-9671-E5924C482B06}" type="sibTrans" cxnId="{CA4B12C9-D4F8-49A8-8CFB-E5644FADB7C2}">
      <dgm:prSet/>
      <dgm:spPr/>
      <dgm:t>
        <a:bodyPr/>
        <a:lstStyle/>
        <a:p>
          <a:endParaRPr lang="en-US"/>
        </a:p>
      </dgm:t>
    </dgm:pt>
    <dgm:pt modelId="{5D1482D9-F175-4502-BDB2-B15C923B314B}">
      <dgm:prSet phldrT="[Text]"/>
      <dgm:spPr/>
      <dgm:t>
        <a:bodyPr/>
        <a:lstStyle/>
        <a:p>
          <a:r>
            <a:rPr lang="vi-VN" dirty="0" smtClean="0"/>
            <a:t>KC cottrell Viet Nam co., ltd</a:t>
          </a:r>
          <a:endParaRPr lang="en-US" dirty="0"/>
        </a:p>
      </dgm:t>
    </dgm:pt>
    <dgm:pt modelId="{96C3430B-0302-43B8-A085-CA6B00B540DD}" type="parTrans" cxnId="{2A99A409-2439-413D-8CDF-71A516D54DA9}">
      <dgm:prSet/>
      <dgm:spPr/>
      <dgm:t>
        <a:bodyPr/>
        <a:lstStyle/>
        <a:p>
          <a:endParaRPr lang="en-US"/>
        </a:p>
      </dgm:t>
    </dgm:pt>
    <dgm:pt modelId="{48582902-7A35-4A28-91FB-0B956233D8E5}" type="sibTrans" cxnId="{2A99A409-2439-413D-8CDF-71A516D54DA9}">
      <dgm:prSet/>
      <dgm:spPr/>
      <dgm:t>
        <a:bodyPr/>
        <a:lstStyle/>
        <a:p>
          <a:endParaRPr lang="en-US"/>
        </a:p>
      </dgm:t>
    </dgm:pt>
    <dgm:pt modelId="{DD923D94-3155-47FF-AF2A-C8E125070D06}">
      <dgm:prSet phldrT="[Text]"/>
      <dgm:spPr/>
      <dgm:t>
        <a:bodyPr/>
        <a:lstStyle/>
        <a:p>
          <a:r>
            <a:rPr lang="vi-VN" dirty="0" smtClean="0"/>
            <a:t>Mutual respect</a:t>
          </a:r>
          <a:endParaRPr lang="en-US" dirty="0"/>
        </a:p>
      </dgm:t>
    </dgm:pt>
    <dgm:pt modelId="{8D11FCC8-093F-4DEC-A487-CBE956FD2CA9}" type="parTrans" cxnId="{253493B1-B72E-4333-8A2C-35ACE360C4D9}">
      <dgm:prSet/>
      <dgm:spPr/>
      <dgm:t>
        <a:bodyPr/>
        <a:lstStyle/>
        <a:p>
          <a:endParaRPr lang="en-US"/>
        </a:p>
      </dgm:t>
    </dgm:pt>
    <dgm:pt modelId="{729E8EF6-B647-4145-9BE7-3281A21B0DBB}" type="sibTrans" cxnId="{253493B1-B72E-4333-8A2C-35ACE360C4D9}">
      <dgm:prSet/>
      <dgm:spPr/>
      <dgm:t>
        <a:bodyPr/>
        <a:lstStyle/>
        <a:p>
          <a:endParaRPr lang="en-US"/>
        </a:p>
      </dgm:t>
    </dgm:pt>
    <dgm:pt modelId="{880E11FC-56F9-4D27-B83F-63278230C593}">
      <dgm:prSet phldrT="[Text]"/>
      <dgm:spPr/>
      <dgm:t>
        <a:bodyPr/>
        <a:lstStyle/>
        <a:p>
          <a:r>
            <a:rPr lang="vi-VN" dirty="0" smtClean="0"/>
            <a:t>KC </a:t>
          </a:r>
          <a:r>
            <a:rPr lang="en-US" dirty="0" smtClean="0"/>
            <a:t>XANH JSC</a:t>
          </a:r>
          <a:endParaRPr lang="en-US" dirty="0"/>
        </a:p>
      </dgm:t>
    </dgm:pt>
    <dgm:pt modelId="{546A114A-C3F0-4F57-901A-CE0573B0A234}" type="parTrans" cxnId="{FF1EDC9C-5D33-41D4-8F6E-DCB08C68313E}">
      <dgm:prSet/>
      <dgm:spPr/>
      <dgm:t>
        <a:bodyPr/>
        <a:lstStyle/>
        <a:p>
          <a:endParaRPr lang="en-US"/>
        </a:p>
      </dgm:t>
    </dgm:pt>
    <dgm:pt modelId="{24B89325-FF67-43DD-9DCA-0A2E5E7B1660}" type="sibTrans" cxnId="{FF1EDC9C-5D33-41D4-8F6E-DCB08C68313E}">
      <dgm:prSet/>
      <dgm:spPr/>
      <dgm:t>
        <a:bodyPr/>
        <a:lstStyle/>
        <a:p>
          <a:endParaRPr lang="en-US"/>
        </a:p>
      </dgm:t>
    </dgm:pt>
    <dgm:pt modelId="{BD90E8A3-8E65-49D6-86DE-8E708513816E}">
      <dgm:prSet phldrT="[Text]"/>
      <dgm:spPr/>
      <dgm:t>
        <a:bodyPr/>
        <a:lstStyle/>
        <a:p>
          <a:r>
            <a:rPr lang="vi-VN" dirty="0" smtClean="0"/>
            <a:t>Environtment protecttion</a:t>
          </a:r>
          <a:endParaRPr lang="en-US" dirty="0"/>
        </a:p>
      </dgm:t>
    </dgm:pt>
    <dgm:pt modelId="{33E3F268-729B-43C6-AE8D-42737EBC7BC0}" type="parTrans" cxnId="{4F11136A-D0AC-4DAF-96B1-96CD278C88CE}">
      <dgm:prSet/>
      <dgm:spPr/>
      <dgm:t>
        <a:bodyPr/>
        <a:lstStyle/>
        <a:p>
          <a:endParaRPr lang="en-US"/>
        </a:p>
      </dgm:t>
    </dgm:pt>
    <dgm:pt modelId="{CBF0591A-45E8-47BB-992F-194B1DC6688F}" type="sibTrans" cxnId="{4F11136A-D0AC-4DAF-96B1-96CD278C88CE}">
      <dgm:prSet/>
      <dgm:spPr/>
      <dgm:t>
        <a:bodyPr/>
        <a:lstStyle/>
        <a:p>
          <a:endParaRPr lang="en-US"/>
        </a:p>
      </dgm:t>
    </dgm:pt>
    <dgm:pt modelId="{119C0077-A266-4351-9524-E65688254272}">
      <dgm:prSet phldrT="[Text]"/>
      <dgm:spPr/>
      <dgm:t>
        <a:bodyPr/>
        <a:lstStyle/>
        <a:p>
          <a:r>
            <a:rPr lang="vi-VN" dirty="0" smtClean="0"/>
            <a:t>KC Solar co., ltd</a:t>
          </a:r>
          <a:endParaRPr lang="en-US" dirty="0"/>
        </a:p>
      </dgm:t>
    </dgm:pt>
    <dgm:pt modelId="{ACF891C0-72C8-4A77-A341-FBC67D28AE25}" type="parTrans" cxnId="{95C95A28-4704-4421-B975-FE31E400FF27}">
      <dgm:prSet/>
      <dgm:spPr/>
      <dgm:t>
        <a:bodyPr/>
        <a:lstStyle/>
        <a:p>
          <a:endParaRPr lang="en-US"/>
        </a:p>
      </dgm:t>
    </dgm:pt>
    <dgm:pt modelId="{35EB0F60-AFD4-4F95-BE11-053AFD8AAA56}" type="sibTrans" cxnId="{95C95A28-4704-4421-B975-FE31E400FF27}">
      <dgm:prSet/>
      <dgm:spPr/>
      <dgm:t>
        <a:bodyPr/>
        <a:lstStyle/>
        <a:p>
          <a:endParaRPr lang="en-US"/>
        </a:p>
      </dgm:t>
    </dgm:pt>
    <dgm:pt modelId="{907B7612-9141-4102-BD20-1102CC85C4FD}">
      <dgm:prSet phldrT="[Text]"/>
      <dgm:spPr/>
      <dgm:t>
        <a:bodyPr/>
        <a:lstStyle/>
        <a:p>
          <a:r>
            <a:rPr lang="vi-VN" dirty="0" smtClean="0"/>
            <a:t>Open comunication</a:t>
          </a:r>
          <a:endParaRPr lang="en-US" dirty="0"/>
        </a:p>
      </dgm:t>
    </dgm:pt>
    <dgm:pt modelId="{AD8ABC6B-6E3E-4E7E-9BC1-E2103F54371D}" type="parTrans" cxnId="{EF7B7B1C-A3C0-4A8A-A0E9-5467C43D31C4}">
      <dgm:prSet/>
      <dgm:spPr/>
      <dgm:t>
        <a:bodyPr/>
        <a:lstStyle/>
        <a:p>
          <a:endParaRPr lang="en-US"/>
        </a:p>
      </dgm:t>
    </dgm:pt>
    <dgm:pt modelId="{54518061-F0E6-4859-9B7D-28B2F88D916B}" type="sibTrans" cxnId="{EF7B7B1C-A3C0-4A8A-A0E9-5467C43D31C4}">
      <dgm:prSet/>
      <dgm:spPr/>
      <dgm:t>
        <a:bodyPr/>
        <a:lstStyle/>
        <a:p>
          <a:endParaRPr lang="en-US"/>
        </a:p>
      </dgm:t>
    </dgm:pt>
    <dgm:pt modelId="{71949FD1-2C02-4850-BCA6-8D5010087654}">
      <dgm:prSet phldrT="[Text]"/>
      <dgm:spPr/>
      <dgm:t>
        <a:bodyPr/>
        <a:lstStyle/>
        <a:p>
          <a:r>
            <a:rPr lang="vi-VN" dirty="0" smtClean="0"/>
            <a:t>Lilama EME </a:t>
          </a:r>
          <a:r>
            <a:rPr lang="en-US" dirty="0" smtClean="0"/>
            <a:t>JSC</a:t>
          </a:r>
          <a:endParaRPr lang="en-US" dirty="0"/>
        </a:p>
      </dgm:t>
    </dgm:pt>
    <dgm:pt modelId="{1AFAAF61-01FF-4D0E-BFEF-31D9631B6FC0}" type="parTrans" cxnId="{BF62282C-D0A0-44E4-9A24-BA6D550E434C}">
      <dgm:prSet/>
      <dgm:spPr/>
      <dgm:t>
        <a:bodyPr/>
        <a:lstStyle/>
        <a:p>
          <a:endParaRPr lang="en-US"/>
        </a:p>
      </dgm:t>
    </dgm:pt>
    <dgm:pt modelId="{8F25B449-E5BF-4179-8CB7-B032DA0E62F6}" type="sibTrans" cxnId="{BF62282C-D0A0-44E4-9A24-BA6D550E434C}">
      <dgm:prSet/>
      <dgm:spPr/>
      <dgm:t>
        <a:bodyPr/>
        <a:lstStyle/>
        <a:p>
          <a:endParaRPr lang="en-US"/>
        </a:p>
      </dgm:t>
    </dgm:pt>
    <dgm:pt modelId="{4459C970-A7C7-461A-A075-57A44725AE0A}" type="pres">
      <dgm:prSet presAssocID="{138CB318-569E-4247-B223-DA30FAD31CEA}" presName="cycleMatrixDiagram" presStyleCnt="0">
        <dgm:presLayoutVars>
          <dgm:chMax val="1"/>
          <dgm:dir/>
          <dgm:animLvl val="lvl"/>
          <dgm:resizeHandles val="exact"/>
        </dgm:presLayoutVars>
      </dgm:prSet>
      <dgm:spPr/>
      <dgm:t>
        <a:bodyPr/>
        <a:lstStyle/>
        <a:p>
          <a:endParaRPr lang="en-US"/>
        </a:p>
      </dgm:t>
    </dgm:pt>
    <dgm:pt modelId="{B8F2D8FF-781C-4ADA-890B-2A8F9F5EB091}" type="pres">
      <dgm:prSet presAssocID="{138CB318-569E-4247-B223-DA30FAD31CEA}" presName="children" presStyleCnt="0"/>
      <dgm:spPr/>
    </dgm:pt>
    <dgm:pt modelId="{9BDCEFBD-94F1-4D23-82EA-A52EA0E337B7}" type="pres">
      <dgm:prSet presAssocID="{138CB318-569E-4247-B223-DA30FAD31CEA}" presName="child1group" presStyleCnt="0"/>
      <dgm:spPr/>
    </dgm:pt>
    <dgm:pt modelId="{710E8DA5-73EB-45F8-B791-882BF3E88939}" type="pres">
      <dgm:prSet presAssocID="{138CB318-569E-4247-B223-DA30FAD31CEA}" presName="child1" presStyleLbl="bgAcc1" presStyleIdx="0" presStyleCnt="4" custLinFactNeighborX="-9537" custLinFactNeighborY="12042"/>
      <dgm:spPr/>
      <dgm:t>
        <a:bodyPr/>
        <a:lstStyle/>
        <a:p>
          <a:endParaRPr lang="en-US"/>
        </a:p>
      </dgm:t>
    </dgm:pt>
    <dgm:pt modelId="{5BFF3C2E-623E-4BF3-819A-E212619E6C23}" type="pres">
      <dgm:prSet presAssocID="{138CB318-569E-4247-B223-DA30FAD31CEA}" presName="child1Text" presStyleLbl="bgAcc1" presStyleIdx="0" presStyleCnt="4">
        <dgm:presLayoutVars>
          <dgm:bulletEnabled val="1"/>
        </dgm:presLayoutVars>
      </dgm:prSet>
      <dgm:spPr/>
      <dgm:t>
        <a:bodyPr/>
        <a:lstStyle/>
        <a:p>
          <a:endParaRPr lang="en-US"/>
        </a:p>
      </dgm:t>
    </dgm:pt>
    <dgm:pt modelId="{A591C0BF-16FC-4264-B681-A2A8020F2506}" type="pres">
      <dgm:prSet presAssocID="{138CB318-569E-4247-B223-DA30FAD31CEA}" presName="child2group" presStyleCnt="0"/>
      <dgm:spPr/>
    </dgm:pt>
    <dgm:pt modelId="{990F02A5-2EB4-485D-801D-F66DEF4BC5BE}" type="pres">
      <dgm:prSet presAssocID="{138CB318-569E-4247-B223-DA30FAD31CEA}" presName="child2" presStyleLbl="bgAcc1" presStyleIdx="1" presStyleCnt="4" custLinFactNeighborX="9537" custLinFactNeighborY="9366"/>
      <dgm:spPr/>
      <dgm:t>
        <a:bodyPr/>
        <a:lstStyle/>
        <a:p>
          <a:endParaRPr lang="en-US"/>
        </a:p>
      </dgm:t>
    </dgm:pt>
    <dgm:pt modelId="{F2BD5923-4A26-4FD8-8431-E724570F7ED5}" type="pres">
      <dgm:prSet presAssocID="{138CB318-569E-4247-B223-DA30FAD31CEA}" presName="child2Text" presStyleLbl="bgAcc1" presStyleIdx="1" presStyleCnt="4">
        <dgm:presLayoutVars>
          <dgm:bulletEnabled val="1"/>
        </dgm:presLayoutVars>
      </dgm:prSet>
      <dgm:spPr/>
      <dgm:t>
        <a:bodyPr/>
        <a:lstStyle/>
        <a:p>
          <a:endParaRPr lang="en-US"/>
        </a:p>
      </dgm:t>
    </dgm:pt>
    <dgm:pt modelId="{EF254EF8-C558-413E-8716-98E47E3F8CAB}" type="pres">
      <dgm:prSet presAssocID="{138CB318-569E-4247-B223-DA30FAD31CEA}" presName="child3group" presStyleCnt="0"/>
      <dgm:spPr/>
    </dgm:pt>
    <dgm:pt modelId="{8F05BAA5-0BD6-4511-B09D-DD8E1846369A}" type="pres">
      <dgm:prSet presAssocID="{138CB318-569E-4247-B223-DA30FAD31CEA}" presName="child3" presStyleLbl="bgAcc1" presStyleIdx="2" presStyleCnt="4" custLinFactNeighborX="6936" custLinFactNeighborY="-8028"/>
      <dgm:spPr/>
      <dgm:t>
        <a:bodyPr/>
        <a:lstStyle/>
        <a:p>
          <a:endParaRPr lang="en-US"/>
        </a:p>
      </dgm:t>
    </dgm:pt>
    <dgm:pt modelId="{76F8AD98-F054-4EBF-AFDD-DDB572392DED}" type="pres">
      <dgm:prSet presAssocID="{138CB318-569E-4247-B223-DA30FAD31CEA}" presName="child3Text" presStyleLbl="bgAcc1" presStyleIdx="2" presStyleCnt="4">
        <dgm:presLayoutVars>
          <dgm:bulletEnabled val="1"/>
        </dgm:presLayoutVars>
      </dgm:prSet>
      <dgm:spPr/>
      <dgm:t>
        <a:bodyPr/>
        <a:lstStyle/>
        <a:p>
          <a:endParaRPr lang="en-US"/>
        </a:p>
      </dgm:t>
    </dgm:pt>
    <dgm:pt modelId="{CDA31413-50B7-4C41-AFEF-5593DFF1112F}" type="pres">
      <dgm:prSet presAssocID="{138CB318-569E-4247-B223-DA30FAD31CEA}" presName="child4group" presStyleCnt="0"/>
      <dgm:spPr/>
    </dgm:pt>
    <dgm:pt modelId="{FDCE686E-2750-42B1-9F2D-5F2F57B11AC0}" type="pres">
      <dgm:prSet presAssocID="{138CB318-569E-4247-B223-DA30FAD31CEA}" presName="child4" presStyleLbl="bgAcc1" presStyleIdx="3" presStyleCnt="4" custLinFactNeighborX="-7803" custLinFactNeighborY="-6690"/>
      <dgm:spPr/>
      <dgm:t>
        <a:bodyPr/>
        <a:lstStyle/>
        <a:p>
          <a:endParaRPr lang="en-US"/>
        </a:p>
      </dgm:t>
    </dgm:pt>
    <dgm:pt modelId="{5CA41710-D78C-478E-A2C7-82161662619C}" type="pres">
      <dgm:prSet presAssocID="{138CB318-569E-4247-B223-DA30FAD31CEA}" presName="child4Text" presStyleLbl="bgAcc1" presStyleIdx="3" presStyleCnt="4">
        <dgm:presLayoutVars>
          <dgm:bulletEnabled val="1"/>
        </dgm:presLayoutVars>
      </dgm:prSet>
      <dgm:spPr/>
      <dgm:t>
        <a:bodyPr/>
        <a:lstStyle/>
        <a:p>
          <a:endParaRPr lang="en-US"/>
        </a:p>
      </dgm:t>
    </dgm:pt>
    <dgm:pt modelId="{52755701-937C-4AC6-A4C0-97D305EED84B}" type="pres">
      <dgm:prSet presAssocID="{138CB318-569E-4247-B223-DA30FAD31CEA}" presName="childPlaceholder" presStyleCnt="0"/>
      <dgm:spPr/>
    </dgm:pt>
    <dgm:pt modelId="{6212232A-8C68-4EFF-A586-1EB73CDF7D8F}" type="pres">
      <dgm:prSet presAssocID="{138CB318-569E-4247-B223-DA30FAD31CEA}" presName="circle" presStyleCnt="0"/>
      <dgm:spPr/>
    </dgm:pt>
    <dgm:pt modelId="{7A7494E2-464D-43D6-950D-D7C9F06F7CCF}" type="pres">
      <dgm:prSet presAssocID="{138CB318-569E-4247-B223-DA30FAD31CEA}" presName="quadrant1" presStyleLbl="node1" presStyleIdx="0" presStyleCnt="4">
        <dgm:presLayoutVars>
          <dgm:chMax val="1"/>
          <dgm:bulletEnabled val="1"/>
        </dgm:presLayoutVars>
      </dgm:prSet>
      <dgm:spPr/>
      <dgm:t>
        <a:bodyPr/>
        <a:lstStyle/>
        <a:p>
          <a:endParaRPr lang="en-US"/>
        </a:p>
      </dgm:t>
    </dgm:pt>
    <dgm:pt modelId="{2E715A87-C538-417A-8533-71C5D560E8B5}" type="pres">
      <dgm:prSet presAssocID="{138CB318-569E-4247-B223-DA30FAD31CEA}" presName="quadrant2" presStyleLbl="node1" presStyleIdx="1" presStyleCnt="4">
        <dgm:presLayoutVars>
          <dgm:chMax val="1"/>
          <dgm:bulletEnabled val="1"/>
        </dgm:presLayoutVars>
      </dgm:prSet>
      <dgm:spPr/>
      <dgm:t>
        <a:bodyPr/>
        <a:lstStyle/>
        <a:p>
          <a:endParaRPr lang="en-US"/>
        </a:p>
      </dgm:t>
    </dgm:pt>
    <dgm:pt modelId="{D5128204-5D1B-4ABB-92AF-F8F213D76421}" type="pres">
      <dgm:prSet presAssocID="{138CB318-569E-4247-B223-DA30FAD31CEA}" presName="quadrant3" presStyleLbl="node1" presStyleIdx="2" presStyleCnt="4">
        <dgm:presLayoutVars>
          <dgm:chMax val="1"/>
          <dgm:bulletEnabled val="1"/>
        </dgm:presLayoutVars>
      </dgm:prSet>
      <dgm:spPr/>
      <dgm:t>
        <a:bodyPr/>
        <a:lstStyle/>
        <a:p>
          <a:endParaRPr lang="en-US"/>
        </a:p>
      </dgm:t>
    </dgm:pt>
    <dgm:pt modelId="{A32D996E-3AD2-4F77-8677-583A8385BBA2}" type="pres">
      <dgm:prSet presAssocID="{138CB318-569E-4247-B223-DA30FAD31CEA}" presName="quadrant4" presStyleLbl="node1" presStyleIdx="3" presStyleCnt="4">
        <dgm:presLayoutVars>
          <dgm:chMax val="1"/>
          <dgm:bulletEnabled val="1"/>
        </dgm:presLayoutVars>
      </dgm:prSet>
      <dgm:spPr/>
      <dgm:t>
        <a:bodyPr/>
        <a:lstStyle/>
        <a:p>
          <a:endParaRPr lang="en-US"/>
        </a:p>
      </dgm:t>
    </dgm:pt>
    <dgm:pt modelId="{1632B5F9-B934-48A0-955F-03B2F3CC13A6}" type="pres">
      <dgm:prSet presAssocID="{138CB318-569E-4247-B223-DA30FAD31CEA}" presName="quadrantPlaceholder" presStyleCnt="0"/>
      <dgm:spPr/>
    </dgm:pt>
    <dgm:pt modelId="{B48E973B-3807-4CCC-8D57-0FC13DC46050}" type="pres">
      <dgm:prSet presAssocID="{138CB318-569E-4247-B223-DA30FAD31CEA}" presName="center1" presStyleLbl="fgShp" presStyleIdx="0" presStyleCnt="2"/>
      <dgm:spPr/>
    </dgm:pt>
    <dgm:pt modelId="{CA2A1F03-B264-4F60-989E-5252565323C0}" type="pres">
      <dgm:prSet presAssocID="{138CB318-569E-4247-B223-DA30FAD31CEA}" presName="center2" presStyleLbl="fgShp" presStyleIdx="1" presStyleCnt="2"/>
      <dgm:spPr/>
    </dgm:pt>
  </dgm:ptLst>
  <dgm:cxnLst>
    <dgm:cxn modelId="{2A99A409-2439-413D-8CDF-71A516D54DA9}" srcId="{9DB92C04-D37A-4537-9DA9-31DB6F9C2CF9}" destId="{5D1482D9-F175-4502-BDB2-B15C923B314B}" srcOrd="0" destOrd="0" parTransId="{96C3430B-0302-43B8-A085-CA6B00B540DD}" sibTransId="{48582902-7A35-4A28-91FB-0B956233D8E5}"/>
    <dgm:cxn modelId="{E149005B-87C5-4786-B660-6D065998D918}" type="presOf" srcId="{BD90E8A3-8E65-49D6-86DE-8E708513816E}" destId="{D5128204-5D1B-4ABB-92AF-F8F213D76421}" srcOrd="0" destOrd="0" presId="urn:microsoft.com/office/officeart/2005/8/layout/cycle4"/>
    <dgm:cxn modelId="{5D78E67D-8FF8-4EA1-80F0-0710C1690BFF}" type="presOf" srcId="{119C0077-A266-4351-9524-E65688254272}" destId="{8F05BAA5-0BD6-4511-B09D-DD8E1846369A}" srcOrd="0" destOrd="0" presId="urn:microsoft.com/office/officeart/2005/8/layout/cycle4"/>
    <dgm:cxn modelId="{248FEE6D-6F7B-4FEE-9AB2-43AB2EF6EED9}" type="presOf" srcId="{138CB318-569E-4247-B223-DA30FAD31CEA}" destId="{4459C970-A7C7-461A-A075-57A44725AE0A}" srcOrd="0" destOrd="0" presId="urn:microsoft.com/office/officeart/2005/8/layout/cycle4"/>
    <dgm:cxn modelId="{BF12C156-6E48-402E-92CF-2AB513CAD7C1}" type="presOf" srcId="{9DB92C04-D37A-4537-9DA9-31DB6F9C2CF9}" destId="{7A7494E2-464D-43D6-950D-D7C9F06F7CCF}" srcOrd="0" destOrd="0" presId="urn:microsoft.com/office/officeart/2005/8/layout/cycle4"/>
    <dgm:cxn modelId="{2BD66887-ABE5-42D0-B0B0-3B9E3D12D993}" type="presOf" srcId="{71949FD1-2C02-4850-BCA6-8D5010087654}" destId="{5CA41710-D78C-478E-A2C7-82161662619C}" srcOrd="1" destOrd="0" presId="urn:microsoft.com/office/officeart/2005/8/layout/cycle4"/>
    <dgm:cxn modelId="{253493B1-B72E-4333-8A2C-35ACE360C4D9}" srcId="{138CB318-569E-4247-B223-DA30FAD31CEA}" destId="{DD923D94-3155-47FF-AF2A-C8E125070D06}" srcOrd="1" destOrd="0" parTransId="{8D11FCC8-093F-4DEC-A487-CBE956FD2CA9}" sibTransId="{729E8EF6-B647-4145-9BE7-3281A21B0DBB}"/>
    <dgm:cxn modelId="{44F76E01-9E39-4B5F-920F-67EF3FA55250}" type="presOf" srcId="{DD923D94-3155-47FF-AF2A-C8E125070D06}" destId="{2E715A87-C538-417A-8533-71C5D560E8B5}" srcOrd="0" destOrd="0" presId="urn:microsoft.com/office/officeart/2005/8/layout/cycle4"/>
    <dgm:cxn modelId="{CA4B12C9-D4F8-49A8-8CFB-E5644FADB7C2}" srcId="{138CB318-569E-4247-B223-DA30FAD31CEA}" destId="{9DB92C04-D37A-4537-9DA9-31DB6F9C2CF9}" srcOrd="0" destOrd="0" parTransId="{001253A0-D020-4AFC-9E34-CD6CFF09DBD9}" sibTransId="{7DCB61F9-5969-4192-9671-E5924C482B06}"/>
    <dgm:cxn modelId="{EB7BEA67-4F48-4D42-8A55-CE2494C9F479}" type="presOf" srcId="{880E11FC-56F9-4D27-B83F-63278230C593}" destId="{990F02A5-2EB4-485D-801D-F66DEF4BC5BE}" srcOrd="0" destOrd="0" presId="urn:microsoft.com/office/officeart/2005/8/layout/cycle4"/>
    <dgm:cxn modelId="{1643517D-8B4E-4B0E-8A63-B84176A6ECBA}" type="presOf" srcId="{71949FD1-2C02-4850-BCA6-8D5010087654}" destId="{FDCE686E-2750-42B1-9F2D-5F2F57B11AC0}" srcOrd="0" destOrd="0" presId="urn:microsoft.com/office/officeart/2005/8/layout/cycle4"/>
    <dgm:cxn modelId="{C51A2BC5-959F-41F1-A654-0F693A342BF8}" type="presOf" srcId="{880E11FC-56F9-4D27-B83F-63278230C593}" destId="{F2BD5923-4A26-4FD8-8431-E724570F7ED5}" srcOrd="1" destOrd="0" presId="urn:microsoft.com/office/officeart/2005/8/layout/cycle4"/>
    <dgm:cxn modelId="{27F426F8-C99C-4689-BDC8-719C673BB2B3}" type="presOf" srcId="{119C0077-A266-4351-9524-E65688254272}" destId="{76F8AD98-F054-4EBF-AFDD-DDB572392DED}" srcOrd="1" destOrd="0" presId="urn:microsoft.com/office/officeart/2005/8/layout/cycle4"/>
    <dgm:cxn modelId="{4F11136A-D0AC-4DAF-96B1-96CD278C88CE}" srcId="{138CB318-569E-4247-B223-DA30FAD31CEA}" destId="{BD90E8A3-8E65-49D6-86DE-8E708513816E}" srcOrd="2" destOrd="0" parTransId="{33E3F268-729B-43C6-AE8D-42737EBC7BC0}" sibTransId="{CBF0591A-45E8-47BB-992F-194B1DC6688F}"/>
    <dgm:cxn modelId="{DC4FA9AE-DCB8-46A8-A8D2-1F4FEBA434BF}" type="presOf" srcId="{5D1482D9-F175-4502-BDB2-B15C923B314B}" destId="{710E8DA5-73EB-45F8-B791-882BF3E88939}" srcOrd="0" destOrd="0" presId="urn:microsoft.com/office/officeart/2005/8/layout/cycle4"/>
    <dgm:cxn modelId="{E86A91CB-1C7B-4BC9-A3CE-08843D88BBD3}" type="presOf" srcId="{5D1482D9-F175-4502-BDB2-B15C923B314B}" destId="{5BFF3C2E-623E-4BF3-819A-E212619E6C23}" srcOrd="1" destOrd="0" presId="urn:microsoft.com/office/officeart/2005/8/layout/cycle4"/>
    <dgm:cxn modelId="{95C95A28-4704-4421-B975-FE31E400FF27}" srcId="{BD90E8A3-8E65-49D6-86DE-8E708513816E}" destId="{119C0077-A266-4351-9524-E65688254272}" srcOrd="0" destOrd="0" parTransId="{ACF891C0-72C8-4A77-A341-FBC67D28AE25}" sibTransId="{35EB0F60-AFD4-4F95-BE11-053AFD8AAA56}"/>
    <dgm:cxn modelId="{FF1EDC9C-5D33-41D4-8F6E-DCB08C68313E}" srcId="{DD923D94-3155-47FF-AF2A-C8E125070D06}" destId="{880E11FC-56F9-4D27-B83F-63278230C593}" srcOrd="0" destOrd="0" parTransId="{546A114A-C3F0-4F57-901A-CE0573B0A234}" sibTransId="{24B89325-FF67-43DD-9DCA-0A2E5E7B1660}"/>
    <dgm:cxn modelId="{BF62282C-D0A0-44E4-9A24-BA6D550E434C}" srcId="{907B7612-9141-4102-BD20-1102CC85C4FD}" destId="{71949FD1-2C02-4850-BCA6-8D5010087654}" srcOrd="0" destOrd="0" parTransId="{1AFAAF61-01FF-4D0E-BFEF-31D9631B6FC0}" sibTransId="{8F25B449-E5BF-4179-8CB7-B032DA0E62F6}"/>
    <dgm:cxn modelId="{F0C2BCDD-0719-4074-8DC2-5D4EE63A551D}" type="presOf" srcId="{907B7612-9141-4102-BD20-1102CC85C4FD}" destId="{A32D996E-3AD2-4F77-8677-583A8385BBA2}" srcOrd="0" destOrd="0" presId="urn:microsoft.com/office/officeart/2005/8/layout/cycle4"/>
    <dgm:cxn modelId="{EF7B7B1C-A3C0-4A8A-A0E9-5467C43D31C4}" srcId="{138CB318-569E-4247-B223-DA30FAD31CEA}" destId="{907B7612-9141-4102-BD20-1102CC85C4FD}" srcOrd="3" destOrd="0" parTransId="{AD8ABC6B-6E3E-4E7E-9BC1-E2103F54371D}" sibTransId="{54518061-F0E6-4859-9B7D-28B2F88D916B}"/>
    <dgm:cxn modelId="{C1EE1E47-03AE-4757-A737-9888D425722B}" type="presParOf" srcId="{4459C970-A7C7-461A-A075-57A44725AE0A}" destId="{B8F2D8FF-781C-4ADA-890B-2A8F9F5EB091}" srcOrd="0" destOrd="0" presId="urn:microsoft.com/office/officeart/2005/8/layout/cycle4"/>
    <dgm:cxn modelId="{7F547EC3-CDE2-44DB-80AA-6751C3F757B8}" type="presParOf" srcId="{B8F2D8FF-781C-4ADA-890B-2A8F9F5EB091}" destId="{9BDCEFBD-94F1-4D23-82EA-A52EA0E337B7}" srcOrd="0" destOrd="0" presId="urn:microsoft.com/office/officeart/2005/8/layout/cycle4"/>
    <dgm:cxn modelId="{720459FC-2700-4C7B-BE7D-536597B0E1FD}" type="presParOf" srcId="{9BDCEFBD-94F1-4D23-82EA-A52EA0E337B7}" destId="{710E8DA5-73EB-45F8-B791-882BF3E88939}" srcOrd="0" destOrd="0" presId="urn:microsoft.com/office/officeart/2005/8/layout/cycle4"/>
    <dgm:cxn modelId="{1A587715-CA07-46F2-ACBA-58F75B5B2791}" type="presParOf" srcId="{9BDCEFBD-94F1-4D23-82EA-A52EA0E337B7}" destId="{5BFF3C2E-623E-4BF3-819A-E212619E6C23}" srcOrd="1" destOrd="0" presId="urn:microsoft.com/office/officeart/2005/8/layout/cycle4"/>
    <dgm:cxn modelId="{B3870821-6650-410D-AFA3-165424EFEBE7}" type="presParOf" srcId="{B8F2D8FF-781C-4ADA-890B-2A8F9F5EB091}" destId="{A591C0BF-16FC-4264-B681-A2A8020F2506}" srcOrd="1" destOrd="0" presId="urn:microsoft.com/office/officeart/2005/8/layout/cycle4"/>
    <dgm:cxn modelId="{FBA3887F-40D6-49A8-86C9-776D89BB6775}" type="presParOf" srcId="{A591C0BF-16FC-4264-B681-A2A8020F2506}" destId="{990F02A5-2EB4-485D-801D-F66DEF4BC5BE}" srcOrd="0" destOrd="0" presId="urn:microsoft.com/office/officeart/2005/8/layout/cycle4"/>
    <dgm:cxn modelId="{BDCA4F1E-C9FD-47C6-896A-E5BD3DAC412E}" type="presParOf" srcId="{A591C0BF-16FC-4264-B681-A2A8020F2506}" destId="{F2BD5923-4A26-4FD8-8431-E724570F7ED5}" srcOrd="1" destOrd="0" presId="urn:microsoft.com/office/officeart/2005/8/layout/cycle4"/>
    <dgm:cxn modelId="{56BD58CE-8D4E-4D0C-AF05-89B9402074D5}" type="presParOf" srcId="{B8F2D8FF-781C-4ADA-890B-2A8F9F5EB091}" destId="{EF254EF8-C558-413E-8716-98E47E3F8CAB}" srcOrd="2" destOrd="0" presId="urn:microsoft.com/office/officeart/2005/8/layout/cycle4"/>
    <dgm:cxn modelId="{EF31645C-A115-471D-8B79-1A0A1BA577C9}" type="presParOf" srcId="{EF254EF8-C558-413E-8716-98E47E3F8CAB}" destId="{8F05BAA5-0BD6-4511-B09D-DD8E1846369A}" srcOrd="0" destOrd="0" presId="urn:microsoft.com/office/officeart/2005/8/layout/cycle4"/>
    <dgm:cxn modelId="{E09FF8C2-C72A-46A5-8CE9-1FEC77B1911F}" type="presParOf" srcId="{EF254EF8-C558-413E-8716-98E47E3F8CAB}" destId="{76F8AD98-F054-4EBF-AFDD-DDB572392DED}" srcOrd="1" destOrd="0" presId="urn:microsoft.com/office/officeart/2005/8/layout/cycle4"/>
    <dgm:cxn modelId="{3473D55E-F13D-4D90-8B5F-8A10190469B3}" type="presParOf" srcId="{B8F2D8FF-781C-4ADA-890B-2A8F9F5EB091}" destId="{CDA31413-50B7-4C41-AFEF-5593DFF1112F}" srcOrd="3" destOrd="0" presId="urn:microsoft.com/office/officeart/2005/8/layout/cycle4"/>
    <dgm:cxn modelId="{23FB803A-6085-4BB4-93FA-7C395F3A7B9B}" type="presParOf" srcId="{CDA31413-50B7-4C41-AFEF-5593DFF1112F}" destId="{FDCE686E-2750-42B1-9F2D-5F2F57B11AC0}" srcOrd="0" destOrd="0" presId="urn:microsoft.com/office/officeart/2005/8/layout/cycle4"/>
    <dgm:cxn modelId="{20399296-0168-4CA5-AD16-03519EDE8042}" type="presParOf" srcId="{CDA31413-50B7-4C41-AFEF-5593DFF1112F}" destId="{5CA41710-D78C-478E-A2C7-82161662619C}" srcOrd="1" destOrd="0" presId="urn:microsoft.com/office/officeart/2005/8/layout/cycle4"/>
    <dgm:cxn modelId="{DFF0A556-7D2D-4EE7-9128-F023CEB5736E}" type="presParOf" srcId="{B8F2D8FF-781C-4ADA-890B-2A8F9F5EB091}" destId="{52755701-937C-4AC6-A4C0-97D305EED84B}" srcOrd="4" destOrd="0" presId="urn:microsoft.com/office/officeart/2005/8/layout/cycle4"/>
    <dgm:cxn modelId="{7763841D-8E12-4E84-8B93-2C13A3EDFC10}" type="presParOf" srcId="{4459C970-A7C7-461A-A075-57A44725AE0A}" destId="{6212232A-8C68-4EFF-A586-1EB73CDF7D8F}" srcOrd="1" destOrd="0" presId="urn:microsoft.com/office/officeart/2005/8/layout/cycle4"/>
    <dgm:cxn modelId="{7B8F7047-0D09-4ACF-80E5-814E6BD40C8F}" type="presParOf" srcId="{6212232A-8C68-4EFF-A586-1EB73CDF7D8F}" destId="{7A7494E2-464D-43D6-950D-D7C9F06F7CCF}" srcOrd="0" destOrd="0" presId="urn:microsoft.com/office/officeart/2005/8/layout/cycle4"/>
    <dgm:cxn modelId="{6CCB73AB-BB2F-4EF0-BBF3-5B993248441A}" type="presParOf" srcId="{6212232A-8C68-4EFF-A586-1EB73CDF7D8F}" destId="{2E715A87-C538-417A-8533-71C5D560E8B5}" srcOrd="1" destOrd="0" presId="urn:microsoft.com/office/officeart/2005/8/layout/cycle4"/>
    <dgm:cxn modelId="{5063C579-1259-46DA-BE62-D78BB0B1731C}" type="presParOf" srcId="{6212232A-8C68-4EFF-A586-1EB73CDF7D8F}" destId="{D5128204-5D1B-4ABB-92AF-F8F213D76421}" srcOrd="2" destOrd="0" presId="urn:microsoft.com/office/officeart/2005/8/layout/cycle4"/>
    <dgm:cxn modelId="{293FFFF8-1498-4EA5-BAE9-BE41A2C96835}" type="presParOf" srcId="{6212232A-8C68-4EFF-A586-1EB73CDF7D8F}" destId="{A32D996E-3AD2-4F77-8677-583A8385BBA2}" srcOrd="3" destOrd="0" presId="urn:microsoft.com/office/officeart/2005/8/layout/cycle4"/>
    <dgm:cxn modelId="{F0368ACB-3163-4B95-8002-1D55B436B6FF}" type="presParOf" srcId="{6212232A-8C68-4EFF-A586-1EB73CDF7D8F}" destId="{1632B5F9-B934-48A0-955F-03B2F3CC13A6}" srcOrd="4" destOrd="0" presId="urn:microsoft.com/office/officeart/2005/8/layout/cycle4"/>
    <dgm:cxn modelId="{57DCDA99-F3CC-4932-B3E9-0D2FE3C1632C}" type="presParOf" srcId="{4459C970-A7C7-461A-A075-57A44725AE0A}" destId="{B48E973B-3807-4CCC-8D57-0FC13DC46050}" srcOrd="2" destOrd="0" presId="urn:microsoft.com/office/officeart/2005/8/layout/cycle4"/>
    <dgm:cxn modelId="{29B416D8-6DBB-4C47-9FA0-59A8BE7AF6BC}" type="presParOf" srcId="{4459C970-A7C7-461A-A075-57A44725AE0A}" destId="{CA2A1F03-B264-4F60-989E-5252565323C0}"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06A8D6-39A2-446D-ADFB-C35F9A89E58F}">
      <dsp:nvSpPr>
        <dsp:cNvPr id="0" name=""/>
        <dsp:cNvSpPr/>
      </dsp:nvSpPr>
      <dsp:spPr>
        <a:xfrm rot="16200000">
          <a:off x="114299" y="-114299"/>
          <a:ext cx="2171700" cy="2400300"/>
        </a:xfrm>
        <a:prstGeom prst="round1Rect">
          <a:avLst/>
        </a:prstGeom>
        <a:solidFill>
          <a:schemeClr val="accent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1">
          <a:noAutofit/>
        </a:bodyPr>
        <a:lstStyle/>
        <a:p>
          <a:pPr marL="0" lvl="0" indent="0" algn="l" defTabSz="444500">
            <a:lnSpc>
              <a:spcPct val="90000"/>
            </a:lnSpc>
            <a:spcBef>
              <a:spcPct val="0"/>
            </a:spcBef>
            <a:spcAft>
              <a:spcPct val="35000"/>
            </a:spcAft>
            <a:tabLst>
              <a:tab pos="231775" algn="l"/>
            </a:tabLst>
          </a:pPr>
          <a:r>
            <a:rPr lang="en-US" sz="1000" b="1" kern="1200" dirty="0" smtClean="0">
              <a:latin typeface="Arial" panose="020B0604020202020204" pitchFamily="34" charset="0"/>
              <a:cs typeface="Arial" panose="020B0604020202020204" pitchFamily="34" charset="0"/>
            </a:rPr>
            <a:t>Environmental Engineering</a:t>
          </a:r>
        </a:p>
        <a:p>
          <a:pPr marL="0" lvl="0" indent="0" algn="l" defTabSz="444500">
            <a:lnSpc>
              <a:spcPct val="90000"/>
            </a:lnSpc>
            <a:spcBef>
              <a:spcPct val="0"/>
            </a:spcBef>
            <a:spcAft>
              <a:spcPct val="35000"/>
            </a:spcAft>
            <a:tabLst>
              <a:tab pos="231775" algn="l"/>
            </a:tabLst>
          </a:pPr>
          <a:r>
            <a:rPr lang="en-US" sz="1000" kern="1200" dirty="0" smtClean="0">
              <a:latin typeface="Arial" panose="020B0604020202020204" pitchFamily="34" charset="0"/>
              <a:cs typeface="Arial" panose="020B0604020202020204" pitchFamily="34" charset="0"/>
            </a:rPr>
            <a:t>KC Cottrell Co., Ltd.</a:t>
          </a:r>
        </a:p>
        <a:p>
          <a:pPr marL="0" lvl="0" indent="0" algn="l" defTabSz="444500">
            <a:lnSpc>
              <a:spcPct val="90000"/>
            </a:lnSpc>
            <a:spcBef>
              <a:spcPct val="0"/>
            </a:spcBef>
            <a:spcAft>
              <a:spcPct val="35000"/>
            </a:spcAft>
            <a:tabLst>
              <a:tab pos="231775" algn="l"/>
            </a:tabLst>
          </a:pPr>
          <a:r>
            <a:rPr lang="en-US" sz="1000" kern="1200" dirty="0" smtClean="0">
              <a:latin typeface="Arial" panose="020B0604020202020204" pitchFamily="34" charset="0"/>
              <a:cs typeface="Arial" panose="020B0604020202020204" pitchFamily="34" charset="0"/>
            </a:rPr>
            <a:t>KC Cottrell China Co., Ltd.  </a:t>
          </a:r>
        </a:p>
        <a:p>
          <a:pPr marL="0" lvl="0" indent="0" algn="l" defTabSz="444500">
            <a:lnSpc>
              <a:spcPct val="90000"/>
            </a:lnSpc>
            <a:spcBef>
              <a:spcPct val="0"/>
            </a:spcBef>
            <a:spcAft>
              <a:spcPct val="35000"/>
            </a:spcAft>
            <a:tabLst>
              <a:tab pos="231775" algn="l"/>
            </a:tabLst>
          </a:pPr>
          <a:r>
            <a:rPr lang="en-US" sz="1000" kern="1200" dirty="0" smtClean="0">
              <a:latin typeface="Arial" panose="020B0604020202020204" pitchFamily="34" charset="0"/>
              <a:cs typeface="Arial" panose="020B0604020202020204" pitchFamily="34" charset="0"/>
            </a:rPr>
            <a:t>KC Cottrell Vietnam Co., Ltd.</a:t>
          </a:r>
        </a:p>
        <a:p>
          <a:pPr marL="0" lvl="0" indent="0" algn="l" defTabSz="444500">
            <a:lnSpc>
              <a:spcPct val="90000"/>
            </a:lnSpc>
            <a:spcBef>
              <a:spcPct val="0"/>
            </a:spcBef>
            <a:spcAft>
              <a:spcPct val="35000"/>
            </a:spcAft>
            <a:tabLst>
              <a:tab pos="231775" algn="l"/>
            </a:tabLst>
          </a:pPr>
          <a:r>
            <a:rPr lang="en-US" sz="1000" kern="1200" dirty="0" smtClean="0">
              <a:latin typeface="Arial" panose="020B0604020202020204" pitchFamily="34" charset="0"/>
              <a:cs typeface="Arial" panose="020B0604020202020204" pitchFamily="34" charset="0"/>
            </a:rPr>
            <a:t>KC Cottrell Taiwan Co., Ltd.</a:t>
          </a:r>
        </a:p>
        <a:p>
          <a:pPr marL="0" lvl="0" indent="0" algn="l" defTabSz="444500">
            <a:lnSpc>
              <a:spcPct val="90000"/>
            </a:lnSpc>
            <a:spcBef>
              <a:spcPct val="0"/>
            </a:spcBef>
            <a:spcAft>
              <a:spcPct val="35000"/>
            </a:spcAft>
            <a:tabLst>
              <a:tab pos="231775" algn="l"/>
            </a:tabLst>
          </a:pPr>
          <a:r>
            <a:rPr lang="en-US" sz="1000" kern="1200" dirty="0" smtClean="0">
              <a:latin typeface="Arial" panose="020B0604020202020204" pitchFamily="34" charset="0"/>
              <a:cs typeface="Arial" panose="020B0604020202020204" pitchFamily="34" charset="0"/>
            </a:rPr>
            <a:t>Lodge Cottrell Ltd. (UK)</a:t>
          </a:r>
        </a:p>
        <a:p>
          <a:pPr marL="0" lvl="0" indent="0" algn="l" defTabSz="444500">
            <a:lnSpc>
              <a:spcPct val="90000"/>
            </a:lnSpc>
            <a:spcBef>
              <a:spcPct val="0"/>
            </a:spcBef>
            <a:spcAft>
              <a:spcPct val="35000"/>
            </a:spcAft>
            <a:tabLst>
              <a:tab pos="231775" algn="l"/>
            </a:tabLst>
          </a:pPr>
          <a:r>
            <a:rPr lang="en-US" sz="1000" kern="1200" dirty="0" smtClean="0">
              <a:latin typeface="Arial" panose="020B0604020202020204" pitchFamily="34" charset="0"/>
              <a:cs typeface="Arial" panose="020B0604020202020204" pitchFamily="34" charset="0"/>
            </a:rPr>
            <a:t>Lodge Cottrell Inc. (USA)</a:t>
          </a:r>
        </a:p>
        <a:p>
          <a:pPr marL="0" lvl="0" indent="0" algn="l" defTabSz="444500">
            <a:lnSpc>
              <a:spcPct val="90000"/>
            </a:lnSpc>
            <a:spcBef>
              <a:spcPct val="0"/>
            </a:spcBef>
            <a:spcAft>
              <a:spcPct val="35000"/>
            </a:spcAft>
            <a:tabLst>
              <a:tab pos="231775" algn="l"/>
            </a:tabLst>
          </a:pPr>
          <a:r>
            <a:rPr lang="en-US" sz="1000" kern="1200" dirty="0" smtClean="0">
              <a:latin typeface="Arial" panose="020B0604020202020204" pitchFamily="34" charset="0"/>
              <a:cs typeface="Arial" panose="020B0604020202020204" pitchFamily="34" charset="0"/>
            </a:rPr>
            <a:t>Lodge Cottrell India Pvt. Ltd.</a:t>
          </a:r>
        </a:p>
        <a:p>
          <a:pPr marL="0" lvl="0" indent="0" algn="l" defTabSz="444500">
            <a:lnSpc>
              <a:spcPct val="90000"/>
            </a:lnSpc>
            <a:spcBef>
              <a:spcPct val="0"/>
            </a:spcBef>
            <a:spcAft>
              <a:spcPct val="35000"/>
            </a:spcAft>
            <a:tabLst>
              <a:tab pos="231775" algn="l"/>
            </a:tabLst>
          </a:pPr>
          <a:r>
            <a:rPr lang="en-US" sz="1000" kern="1200" dirty="0" smtClean="0">
              <a:latin typeface="Arial" panose="020B0604020202020204" pitchFamily="34" charset="0"/>
              <a:cs typeface="Arial" panose="020B0604020202020204" pitchFamily="34" charset="0"/>
            </a:rPr>
            <a:t>NOL-TEC System, Inc.</a:t>
          </a:r>
        </a:p>
        <a:p>
          <a:pPr marL="0" lvl="0" indent="0" algn="l" defTabSz="444500">
            <a:lnSpc>
              <a:spcPct val="90000"/>
            </a:lnSpc>
            <a:spcBef>
              <a:spcPct val="0"/>
            </a:spcBef>
            <a:spcAft>
              <a:spcPct val="35000"/>
            </a:spcAft>
            <a:tabLst>
              <a:tab pos="231775" algn="l"/>
            </a:tabLst>
          </a:pPr>
          <a:r>
            <a:rPr lang="en-US" sz="1000" kern="1200" dirty="0" smtClean="0">
              <a:latin typeface="Arial" panose="020B0604020202020204" pitchFamily="34" charset="0"/>
              <a:cs typeface="Arial" panose="020B0604020202020204" pitchFamily="34" charset="0"/>
            </a:rPr>
            <a:t>NOL-TEC Korea Co., Ltd.</a:t>
          </a:r>
        </a:p>
        <a:p>
          <a:pPr marL="0" lvl="0" indent="0" algn="l" defTabSz="444500">
            <a:lnSpc>
              <a:spcPct val="90000"/>
            </a:lnSpc>
            <a:spcBef>
              <a:spcPct val="0"/>
            </a:spcBef>
            <a:spcAft>
              <a:spcPct val="35000"/>
            </a:spcAft>
          </a:pPr>
          <a:r>
            <a:rPr lang="en-US" sz="1000" kern="1200" dirty="0" smtClean="0">
              <a:latin typeface="Arial" panose="020B0604020202020204" pitchFamily="34" charset="0"/>
              <a:cs typeface="Arial" panose="020B0604020202020204" pitchFamily="34" charset="0"/>
            </a:rPr>
            <a:t>KC Air Filter tech Co., Ltd.</a:t>
          </a:r>
        </a:p>
      </dsp:txBody>
      <dsp:txXfrm rot="5400000">
        <a:off x="0" y="0"/>
        <a:ext cx="2400300" cy="1628775"/>
      </dsp:txXfrm>
    </dsp:sp>
    <dsp:sp modelId="{2282CD29-B7CF-475A-A43D-AA344DEF3AC6}">
      <dsp:nvSpPr>
        <dsp:cNvPr id="0" name=""/>
        <dsp:cNvSpPr/>
      </dsp:nvSpPr>
      <dsp:spPr>
        <a:xfrm>
          <a:off x="2400300" y="0"/>
          <a:ext cx="2400300" cy="2171700"/>
        </a:xfrm>
        <a:prstGeom prst="round1Rect">
          <a:avLst/>
        </a:prstGeom>
        <a:solidFill>
          <a:srgbClr val="FFFFCC"/>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1">
          <a:noAutofit/>
        </a:bodyPr>
        <a:lstStyle/>
        <a:p>
          <a:pPr lvl="0" algn="l" defTabSz="444500">
            <a:lnSpc>
              <a:spcPct val="90000"/>
            </a:lnSpc>
            <a:spcBef>
              <a:spcPct val="0"/>
            </a:spcBef>
            <a:spcAft>
              <a:spcPct val="35000"/>
            </a:spcAft>
          </a:pPr>
          <a:r>
            <a:rPr lang="en-US" sz="1000" b="1" kern="1200" dirty="0" smtClean="0">
              <a:latin typeface="Arial" panose="020B0604020202020204" pitchFamily="34" charset="0"/>
              <a:cs typeface="Arial" panose="020B0604020202020204" pitchFamily="34" charset="0"/>
            </a:rPr>
            <a:t>Environmental Services</a:t>
          </a:r>
        </a:p>
        <a:p>
          <a:pPr lvl="0" algn="l" defTabSz="444500">
            <a:lnSpc>
              <a:spcPct val="90000"/>
            </a:lnSpc>
            <a:spcBef>
              <a:spcPct val="0"/>
            </a:spcBef>
            <a:spcAft>
              <a:spcPct val="35000"/>
            </a:spcAft>
          </a:pPr>
          <a:r>
            <a:rPr lang="en-US" sz="1000" kern="1200" dirty="0" smtClean="0">
              <a:latin typeface="Arial" panose="020B0604020202020204" pitchFamily="34" charset="0"/>
              <a:cs typeface="Arial" panose="020B0604020202020204" pitchFamily="34" charset="0"/>
            </a:rPr>
            <a:t>KC Enviro Services Co., Ltd.</a:t>
          </a:r>
        </a:p>
        <a:p>
          <a:pPr lvl="0" algn="l" defTabSz="444500">
            <a:lnSpc>
              <a:spcPct val="90000"/>
            </a:lnSpc>
            <a:spcBef>
              <a:spcPct val="0"/>
            </a:spcBef>
            <a:spcAft>
              <a:spcPct val="35000"/>
            </a:spcAft>
          </a:pPr>
          <a:r>
            <a:rPr lang="en-US" sz="1000" kern="1200" dirty="0" smtClean="0">
              <a:latin typeface="Arial" panose="020B0604020202020204" pitchFamily="34" charset="0"/>
              <a:cs typeface="Arial" panose="020B0604020202020204" pitchFamily="34" charset="0"/>
            </a:rPr>
            <a:t>KC Landfill Service Co., Ltd. </a:t>
          </a:r>
        </a:p>
        <a:p>
          <a:pPr lvl="0" algn="l" defTabSz="444500">
            <a:lnSpc>
              <a:spcPct val="90000"/>
            </a:lnSpc>
            <a:spcBef>
              <a:spcPct val="0"/>
            </a:spcBef>
            <a:spcAft>
              <a:spcPct val="35000"/>
            </a:spcAft>
          </a:pPr>
          <a:r>
            <a:rPr lang="en-US" sz="1000" kern="1200" dirty="0" smtClean="0">
              <a:latin typeface="Arial" panose="020B0604020202020204" pitchFamily="34" charset="0"/>
              <a:cs typeface="Arial" panose="020B0604020202020204" pitchFamily="34" charset="0"/>
            </a:rPr>
            <a:t>KC </a:t>
          </a:r>
          <a:r>
            <a:rPr lang="en-US" sz="1000" kern="1200" dirty="0" err="1" smtClean="0">
              <a:latin typeface="Arial" panose="020B0604020202020204" pitchFamily="34" charset="0"/>
              <a:cs typeface="Arial" panose="020B0604020202020204" pitchFamily="34" charset="0"/>
            </a:rPr>
            <a:t>Hanmi</a:t>
          </a:r>
          <a:r>
            <a:rPr lang="en-US" sz="1000" kern="1200" dirty="0" smtClean="0">
              <a:latin typeface="Arial" panose="020B0604020202020204" pitchFamily="34" charset="0"/>
              <a:cs typeface="Arial" panose="020B0604020202020204" pitchFamily="34" charset="0"/>
            </a:rPr>
            <a:t> Environment Co., Ltd.</a:t>
          </a:r>
        </a:p>
        <a:p>
          <a:pPr lvl="0" algn="l" defTabSz="444500">
            <a:lnSpc>
              <a:spcPct val="90000"/>
            </a:lnSpc>
            <a:spcBef>
              <a:spcPct val="0"/>
            </a:spcBef>
            <a:spcAft>
              <a:spcPct val="35000"/>
            </a:spcAft>
          </a:pPr>
          <a:r>
            <a:rPr lang="en-US" sz="1000" kern="1200" dirty="0" smtClean="0">
              <a:latin typeface="Arial" panose="020B0604020202020204" pitchFamily="34" charset="0"/>
              <a:cs typeface="Arial" panose="020B0604020202020204" pitchFamily="34" charset="0"/>
            </a:rPr>
            <a:t>KCMS Co., Ltd.</a:t>
          </a:r>
        </a:p>
        <a:p>
          <a:pPr lvl="0" algn="l" defTabSz="444500">
            <a:lnSpc>
              <a:spcPct val="90000"/>
            </a:lnSpc>
            <a:spcBef>
              <a:spcPct val="0"/>
            </a:spcBef>
            <a:spcAft>
              <a:spcPct val="35000"/>
            </a:spcAft>
          </a:pPr>
          <a:r>
            <a:rPr lang="es-ES" sz="1000" kern="1200" dirty="0" err="1" smtClean="0">
              <a:latin typeface="Arial" panose="020B0604020202020204" pitchFamily="34" charset="0"/>
              <a:cs typeface="Arial" panose="020B0604020202020204" pitchFamily="34" charset="0"/>
            </a:rPr>
            <a:t>Veolia</a:t>
          </a:r>
          <a:r>
            <a:rPr lang="es-ES" sz="1000" kern="1200" dirty="0" smtClean="0">
              <a:latin typeface="Arial" panose="020B0604020202020204" pitchFamily="34" charset="0"/>
              <a:cs typeface="Arial" panose="020B0604020202020204" pitchFamily="34" charset="0"/>
            </a:rPr>
            <a:t> ES&amp;KC </a:t>
          </a:r>
          <a:r>
            <a:rPr lang="es-ES" sz="1000" kern="1200" dirty="0" err="1" smtClean="0">
              <a:latin typeface="Arial" panose="020B0604020202020204" pitchFamily="34" charset="0"/>
              <a:cs typeface="Arial" panose="020B0604020202020204" pitchFamily="34" charset="0"/>
            </a:rPr>
            <a:t>EcoCycle</a:t>
          </a:r>
          <a:r>
            <a:rPr lang="es-ES" sz="1000" kern="1200" dirty="0" smtClean="0">
              <a:latin typeface="Arial" panose="020B0604020202020204" pitchFamily="34" charset="0"/>
              <a:cs typeface="Arial" panose="020B0604020202020204" pitchFamily="34" charset="0"/>
            </a:rPr>
            <a:t> Co., Ltd. </a:t>
          </a:r>
        </a:p>
        <a:p>
          <a:pPr lvl="0" algn="l" defTabSz="444500">
            <a:lnSpc>
              <a:spcPct val="90000"/>
            </a:lnSpc>
            <a:spcBef>
              <a:spcPct val="0"/>
            </a:spcBef>
            <a:spcAft>
              <a:spcPct val="35000"/>
            </a:spcAft>
          </a:pPr>
          <a:r>
            <a:rPr lang="es-ES" sz="1000" kern="1200" dirty="0" smtClean="0">
              <a:latin typeface="Arial" panose="020B0604020202020204" pitchFamily="34" charset="0"/>
              <a:cs typeface="Arial" panose="020B0604020202020204" pitchFamily="34" charset="0"/>
            </a:rPr>
            <a:t>KC </a:t>
          </a:r>
          <a:r>
            <a:rPr lang="es-ES" sz="1000" kern="1200" dirty="0" err="1" smtClean="0">
              <a:latin typeface="Arial" panose="020B0604020202020204" pitchFamily="34" charset="0"/>
              <a:cs typeface="Arial" panose="020B0604020202020204" pitchFamily="34" charset="0"/>
            </a:rPr>
            <a:t>Jeongrim</a:t>
          </a:r>
          <a:r>
            <a:rPr lang="es-ES" sz="1000" kern="1200" dirty="0" smtClean="0">
              <a:latin typeface="Arial" panose="020B0604020202020204" pitchFamily="34" charset="0"/>
              <a:cs typeface="Arial" panose="020B0604020202020204" pitchFamily="34" charset="0"/>
            </a:rPr>
            <a:t> </a:t>
          </a:r>
          <a:r>
            <a:rPr lang="es-ES" sz="1000" kern="1200" dirty="0" err="1" smtClean="0">
              <a:latin typeface="Arial" panose="020B0604020202020204" pitchFamily="34" charset="0"/>
              <a:cs typeface="Arial" panose="020B0604020202020204" pitchFamily="34" charset="0"/>
            </a:rPr>
            <a:t>Environment</a:t>
          </a:r>
          <a:r>
            <a:rPr lang="es-ES" sz="1000" kern="1200" dirty="0" smtClean="0">
              <a:latin typeface="Arial" panose="020B0604020202020204" pitchFamily="34" charset="0"/>
              <a:cs typeface="Arial" panose="020B0604020202020204" pitchFamily="34" charset="0"/>
            </a:rPr>
            <a:t> Co., Ltd. </a:t>
          </a:r>
        </a:p>
        <a:p>
          <a:pPr lvl="0" algn="l" defTabSz="444500">
            <a:lnSpc>
              <a:spcPct val="90000"/>
            </a:lnSpc>
            <a:spcBef>
              <a:spcPct val="0"/>
            </a:spcBef>
            <a:spcAft>
              <a:spcPct val="35000"/>
            </a:spcAft>
          </a:pPr>
          <a:r>
            <a:rPr lang="es-ES" sz="1000" kern="1200" dirty="0" smtClean="0">
              <a:latin typeface="Arial" panose="020B0604020202020204" pitchFamily="34" charset="0"/>
              <a:cs typeface="Arial" panose="020B0604020202020204" pitchFamily="34" charset="0"/>
            </a:rPr>
            <a:t>KC </a:t>
          </a:r>
          <a:r>
            <a:rPr lang="es-ES" sz="1000" kern="1200" dirty="0" err="1" smtClean="0">
              <a:latin typeface="Arial" panose="020B0604020202020204" pitchFamily="34" charset="0"/>
              <a:cs typeface="Arial" panose="020B0604020202020204" pitchFamily="34" charset="0"/>
            </a:rPr>
            <a:t>Catalyst</a:t>
          </a:r>
          <a:r>
            <a:rPr lang="es-ES" sz="1000" kern="1200" dirty="0" smtClean="0">
              <a:latin typeface="Arial" panose="020B0604020202020204" pitchFamily="34" charset="0"/>
              <a:cs typeface="Arial" panose="020B0604020202020204" pitchFamily="34" charset="0"/>
            </a:rPr>
            <a:t> </a:t>
          </a:r>
          <a:r>
            <a:rPr lang="es-ES" sz="1000" kern="1200" dirty="0" err="1" smtClean="0">
              <a:latin typeface="Arial" panose="020B0604020202020204" pitchFamily="34" charset="0"/>
              <a:cs typeface="Arial" panose="020B0604020202020204" pitchFamily="34" charset="0"/>
            </a:rPr>
            <a:t>Services</a:t>
          </a:r>
          <a:r>
            <a:rPr lang="es-ES" sz="1000" kern="1200" dirty="0" smtClean="0">
              <a:latin typeface="Arial" panose="020B0604020202020204" pitchFamily="34" charset="0"/>
              <a:cs typeface="Arial" panose="020B0604020202020204" pitchFamily="34" charset="0"/>
            </a:rPr>
            <a:t> Co., Ltd. </a:t>
          </a:r>
        </a:p>
        <a:p>
          <a:pPr lvl="0" algn="l" defTabSz="444500">
            <a:lnSpc>
              <a:spcPct val="90000"/>
            </a:lnSpc>
            <a:spcBef>
              <a:spcPct val="0"/>
            </a:spcBef>
            <a:spcAft>
              <a:spcPct val="35000"/>
            </a:spcAft>
          </a:pPr>
          <a:r>
            <a:rPr lang="es-ES" sz="1000" kern="1200" dirty="0" smtClean="0">
              <a:latin typeface="Arial" panose="020B0604020202020204" pitchFamily="34" charset="0"/>
              <a:cs typeface="Arial" panose="020B0604020202020204" pitchFamily="34" charset="0"/>
            </a:rPr>
            <a:t>KC </a:t>
          </a:r>
          <a:r>
            <a:rPr lang="es-ES" sz="1000" kern="1200" dirty="0" err="1" smtClean="0">
              <a:latin typeface="Arial" panose="020B0604020202020204" pitchFamily="34" charset="0"/>
              <a:cs typeface="Arial" panose="020B0604020202020204" pitchFamily="34" charset="0"/>
            </a:rPr>
            <a:t>Xanh</a:t>
          </a:r>
          <a:r>
            <a:rPr lang="es-ES" sz="1000" kern="1200" dirty="0" smtClean="0">
              <a:latin typeface="Arial" panose="020B0604020202020204" pitchFamily="34" charset="0"/>
              <a:cs typeface="Arial" panose="020B0604020202020204" pitchFamily="34" charset="0"/>
            </a:rPr>
            <a:t> Co., Ltd. </a:t>
          </a:r>
        </a:p>
        <a:p>
          <a:pPr lvl="0" algn="l" defTabSz="444500">
            <a:lnSpc>
              <a:spcPct val="90000"/>
            </a:lnSpc>
            <a:spcBef>
              <a:spcPct val="0"/>
            </a:spcBef>
            <a:spcAft>
              <a:spcPct val="35000"/>
            </a:spcAft>
          </a:pPr>
          <a:r>
            <a:rPr lang="es-ES" sz="1000" kern="1200" dirty="0" err="1" smtClean="0">
              <a:latin typeface="Arial" panose="020B0604020202020204" pitchFamily="34" charset="0"/>
              <a:cs typeface="Arial" panose="020B0604020202020204" pitchFamily="34" charset="0"/>
            </a:rPr>
            <a:t>Lilama</a:t>
          </a:r>
          <a:r>
            <a:rPr lang="es-ES" sz="1000" kern="1200" dirty="0" smtClean="0">
              <a:latin typeface="Arial" panose="020B0604020202020204" pitchFamily="34" charset="0"/>
              <a:cs typeface="Arial" panose="020B0604020202020204" pitchFamily="34" charset="0"/>
            </a:rPr>
            <a:t> EME JSC. </a:t>
          </a:r>
          <a:endParaRPr lang="en-US" sz="1000" kern="1200" dirty="0">
            <a:latin typeface="Arial" panose="020B0604020202020204" pitchFamily="34" charset="0"/>
            <a:cs typeface="Arial" panose="020B0604020202020204" pitchFamily="34" charset="0"/>
          </a:endParaRPr>
        </a:p>
      </dsp:txBody>
      <dsp:txXfrm>
        <a:off x="2400300" y="0"/>
        <a:ext cx="2400300" cy="1628775"/>
      </dsp:txXfrm>
    </dsp:sp>
    <dsp:sp modelId="{60FC34C6-6290-44EC-ABB8-D2D381ED15A2}">
      <dsp:nvSpPr>
        <dsp:cNvPr id="0" name=""/>
        <dsp:cNvSpPr/>
      </dsp:nvSpPr>
      <dsp:spPr>
        <a:xfrm rot="10800000">
          <a:off x="0" y="2171700"/>
          <a:ext cx="2400300" cy="2171700"/>
        </a:xfrm>
        <a:prstGeom prst="round1Rect">
          <a:avLst/>
        </a:prstGeom>
        <a:solidFill>
          <a:srgbClr val="92D050"/>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1">
          <a:noAutofit/>
        </a:bodyPr>
        <a:lstStyle/>
        <a:p>
          <a:pPr marL="174625" lvl="0" indent="0" algn="l" defTabSz="444500">
            <a:lnSpc>
              <a:spcPct val="90000"/>
            </a:lnSpc>
            <a:spcBef>
              <a:spcPct val="0"/>
            </a:spcBef>
            <a:spcAft>
              <a:spcPct val="35000"/>
            </a:spcAft>
          </a:pPr>
          <a:r>
            <a:rPr lang="en-US" sz="1000" b="1" kern="1200" dirty="0" smtClean="0">
              <a:latin typeface="Arial" panose="020B0604020202020204" pitchFamily="34" charset="0"/>
              <a:cs typeface="Arial" panose="020B0604020202020204" pitchFamily="34" charset="0"/>
            </a:rPr>
            <a:t>Renewable Energy </a:t>
          </a:r>
        </a:p>
        <a:p>
          <a:pPr marL="174625" lvl="0" indent="0" algn="l" defTabSz="444500">
            <a:lnSpc>
              <a:spcPct val="90000"/>
            </a:lnSpc>
            <a:spcBef>
              <a:spcPct val="0"/>
            </a:spcBef>
            <a:spcAft>
              <a:spcPct val="35000"/>
            </a:spcAft>
          </a:pPr>
          <a:r>
            <a:rPr lang="en-US" sz="1000" kern="1200" dirty="0" smtClean="0">
              <a:latin typeface="Arial" panose="020B0604020202020204" pitchFamily="34" charset="0"/>
              <a:cs typeface="Arial" panose="020B0604020202020204" pitchFamily="34" charset="0"/>
            </a:rPr>
            <a:t>KC Solar Power Co., Ltd.</a:t>
          </a:r>
        </a:p>
        <a:p>
          <a:pPr marL="174625" lvl="0" indent="0" algn="l" defTabSz="444500">
            <a:lnSpc>
              <a:spcPct val="90000"/>
            </a:lnSpc>
            <a:spcBef>
              <a:spcPct val="0"/>
            </a:spcBef>
            <a:spcAft>
              <a:spcPct val="35000"/>
            </a:spcAft>
          </a:pPr>
          <a:r>
            <a:rPr lang="en-US" sz="1000" kern="1200" dirty="0" smtClean="0">
              <a:latin typeface="Arial" panose="020B0604020202020204" pitchFamily="34" charset="0"/>
              <a:cs typeface="Arial" panose="020B0604020202020204" pitchFamily="34" charset="0"/>
            </a:rPr>
            <a:t>KC Energy Co., Ltd.</a:t>
          </a:r>
        </a:p>
        <a:p>
          <a:pPr marL="174625" lvl="0" indent="0" algn="l" defTabSz="444500">
            <a:lnSpc>
              <a:spcPct val="90000"/>
            </a:lnSpc>
            <a:spcBef>
              <a:spcPct val="0"/>
            </a:spcBef>
            <a:spcAft>
              <a:spcPct val="35000"/>
            </a:spcAft>
          </a:pPr>
          <a:r>
            <a:rPr lang="en-US" sz="1000" kern="1200" dirty="0" smtClean="0">
              <a:latin typeface="Arial" panose="020B0604020202020204" pitchFamily="34" charset="0"/>
              <a:cs typeface="Arial" panose="020B0604020202020204" pitchFamily="34" charset="0"/>
            </a:rPr>
            <a:t>KC Green Energy Co., Ltd.</a:t>
          </a:r>
        </a:p>
        <a:p>
          <a:pPr marL="174625" lvl="0" indent="0" algn="l" defTabSz="444500">
            <a:lnSpc>
              <a:spcPct val="90000"/>
            </a:lnSpc>
            <a:spcBef>
              <a:spcPct val="0"/>
            </a:spcBef>
            <a:spcAft>
              <a:spcPct val="35000"/>
            </a:spcAft>
          </a:pPr>
          <a:r>
            <a:rPr lang="en-US" sz="1000" kern="1200" dirty="0" smtClean="0">
              <a:latin typeface="Arial" panose="020B0604020202020204" pitchFamily="34" charset="0"/>
              <a:cs typeface="Arial" panose="020B0604020202020204" pitchFamily="34" charset="0"/>
            </a:rPr>
            <a:t>Korea Solar Holding Company Co., Ltd.</a:t>
          </a:r>
        </a:p>
        <a:p>
          <a:pPr marL="174625" lvl="0" indent="0" algn="l" defTabSz="444500">
            <a:lnSpc>
              <a:spcPct val="90000"/>
            </a:lnSpc>
            <a:spcBef>
              <a:spcPct val="0"/>
            </a:spcBef>
            <a:spcAft>
              <a:spcPct val="35000"/>
            </a:spcAft>
          </a:pPr>
          <a:r>
            <a:rPr lang="en-US" sz="1000" kern="1200" dirty="0" smtClean="0">
              <a:latin typeface="Arial" panose="020B0604020202020204" pitchFamily="34" charset="0"/>
              <a:cs typeface="Arial" panose="020B0604020202020204" pitchFamily="34" charset="0"/>
            </a:rPr>
            <a:t>KC Biomass Power Co., Ltd. </a:t>
          </a:r>
          <a:endParaRPr lang="en-US" sz="1000" kern="1200" dirty="0">
            <a:latin typeface="Arial" panose="020B0604020202020204" pitchFamily="34" charset="0"/>
            <a:cs typeface="Arial" panose="020B0604020202020204" pitchFamily="34" charset="0"/>
          </a:endParaRPr>
        </a:p>
      </dsp:txBody>
      <dsp:txXfrm rot="10800000">
        <a:off x="0" y="2714625"/>
        <a:ext cx="2400300" cy="1628775"/>
      </dsp:txXfrm>
    </dsp:sp>
    <dsp:sp modelId="{57014A43-A4FB-422D-8D6F-680A512EF4CD}">
      <dsp:nvSpPr>
        <dsp:cNvPr id="0" name=""/>
        <dsp:cNvSpPr/>
      </dsp:nvSpPr>
      <dsp:spPr>
        <a:xfrm rot="5400000">
          <a:off x="2514599" y="2057400"/>
          <a:ext cx="2171700" cy="2400300"/>
        </a:xfrm>
        <a:prstGeom prst="round1Rect">
          <a:avLst/>
        </a:prstGeom>
        <a:solidFill>
          <a:schemeClr val="accent6">
            <a:lumMod val="40000"/>
            <a:lumOff val="6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1">
          <a:noAutofit/>
        </a:bodyPr>
        <a:lstStyle/>
        <a:p>
          <a:pPr lvl="0" algn="l" defTabSz="444500">
            <a:lnSpc>
              <a:spcPct val="90000"/>
            </a:lnSpc>
            <a:spcBef>
              <a:spcPct val="0"/>
            </a:spcBef>
            <a:spcAft>
              <a:spcPct val="35000"/>
            </a:spcAft>
          </a:pPr>
          <a:r>
            <a:rPr lang="en-US" sz="1000" b="1" kern="1200" dirty="0" smtClean="0">
              <a:latin typeface="Arial" panose="020B0604020202020204" pitchFamily="34" charset="0"/>
              <a:cs typeface="Arial" panose="020B0604020202020204" pitchFamily="34" charset="0"/>
            </a:rPr>
            <a:t>Environmental Manufacturing</a:t>
          </a:r>
        </a:p>
        <a:p>
          <a:pPr lvl="0" algn="l" defTabSz="444500">
            <a:lnSpc>
              <a:spcPct val="90000"/>
            </a:lnSpc>
            <a:spcBef>
              <a:spcPct val="0"/>
            </a:spcBef>
            <a:spcAft>
              <a:spcPct val="35000"/>
            </a:spcAft>
          </a:pPr>
          <a:r>
            <a:rPr lang="en-US" sz="1000" kern="1200" dirty="0" smtClean="0">
              <a:latin typeface="Arial" panose="020B0604020202020204" pitchFamily="34" charset="0"/>
              <a:cs typeface="Arial" panose="020B0604020202020204" pitchFamily="34" charset="0"/>
            </a:rPr>
            <a:t>KC </a:t>
          </a:r>
          <a:r>
            <a:rPr lang="en-US" sz="1000" kern="1200" dirty="0" err="1" smtClean="0">
              <a:latin typeface="Arial" panose="020B0604020202020204" pitchFamily="34" charset="0"/>
              <a:cs typeface="Arial" panose="020B0604020202020204" pitchFamily="34" charset="0"/>
            </a:rPr>
            <a:t>Envirotech</a:t>
          </a:r>
          <a:r>
            <a:rPr lang="en-US" sz="1000" kern="1200" dirty="0" smtClean="0">
              <a:latin typeface="Arial" panose="020B0604020202020204" pitchFamily="34" charset="0"/>
              <a:cs typeface="Arial" panose="020B0604020202020204" pitchFamily="34" charset="0"/>
            </a:rPr>
            <a:t> E&amp;C(</a:t>
          </a:r>
          <a:r>
            <a:rPr lang="en-US" sz="1000" kern="1200" dirty="0" err="1" smtClean="0">
              <a:latin typeface="Arial" panose="020B0604020202020204" pitchFamily="34" charset="0"/>
              <a:cs typeface="Arial" panose="020B0604020202020204" pitchFamily="34" charset="0"/>
            </a:rPr>
            <a:t>FuShun</a:t>
          </a:r>
          <a:r>
            <a:rPr lang="en-US" sz="1000" kern="1200" dirty="0" smtClean="0">
              <a:latin typeface="Arial" panose="020B0604020202020204" pitchFamily="34" charset="0"/>
              <a:cs typeface="Arial" panose="020B0604020202020204" pitchFamily="34" charset="0"/>
            </a:rPr>
            <a:t>)Co., Ltd.</a:t>
          </a:r>
        </a:p>
        <a:p>
          <a:pPr lvl="0" algn="l" defTabSz="444500">
            <a:lnSpc>
              <a:spcPct val="90000"/>
            </a:lnSpc>
            <a:spcBef>
              <a:spcPct val="0"/>
            </a:spcBef>
            <a:spcAft>
              <a:spcPct val="35000"/>
            </a:spcAft>
          </a:pPr>
          <a:r>
            <a:rPr lang="en-US" sz="1000" kern="1200" dirty="0" smtClean="0">
              <a:latin typeface="Arial" panose="020B0604020202020204" pitchFamily="34" charset="0"/>
              <a:cs typeface="Arial" panose="020B0604020202020204" pitchFamily="34" charset="0"/>
            </a:rPr>
            <a:t>NWL Pacific Co., Ltd.</a:t>
          </a:r>
        </a:p>
        <a:p>
          <a:pPr lvl="0" algn="l" defTabSz="444500">
            <a:lnSpc>
              <a:spcPct val="90000"/>
            </a:lnSpc>
            <a:spcBef>
              <a:spcPct val="0"/>
            </a:spcBef>
            <a:spcAft>
              <a:spcPct val="35000"/>
            </a:spcAft>
          </a:pPr>
          <a:r>
            <a:rPr lang="en-US" sz="1000" kern="1200" dirty="0" err="1" smtClean="0">
              <a:latin typeface="Arial" panose="020B0604020202020204" pitchFamily="34" charset="0"/>
              <a:cs typeface="Arial" panose="020B0604020202020204" pitchFamily="34" charset="0"/>
            </a:rPr>
            <a:t>Clestra</a:t>
          </a:r>
          <a:r>
            <a:rPr lang="en-US" sz="1000" kern="1200" dirty="0" smtClean="0">
              <a:latin typeface="Arial" panose="020B0604020202020204" pitchFamily="34" charset="0"/>
              <a:cs typeface="Arial" panose="020B0604020202020204" pitchFamily="34" charset="0"/>
            </a:rPr>
            <a:t> </a:t>
          </a:r>
          <a:r>
            <a:rPr lang="en-US" sz="1000" kern="1200" dirty="0" err="1" smtClean="0">
              <a:latin typeface="Arial" panose="020B0604020202020204" pitchFamily="34" charset="0"/>
              <a:cs typeface="Arial" panose="020B0604020202020204" pitchFamily="34" charset="0"/>
            </a:rPr>
            <a:t>Hauserman</a:t>
          </a:r>
          <a:r>
            <a:rPr lang="en-US" sz="1000" kern="1200" dirty="0" smtClean="0">
              <a:latin typeface="Arial" panose="020B0604020202020204" pitchFamily="34" charset="0"/>
              <a:cs typeface="Arial" panose="020B0604020202020204" pitchFamily="34" charset="0"/>
            </a:rPr>
            <a:t> Co., Ltd.</a:t>
          </a:r>
        </a:p>
        <a:p>
          <a:pPr lvl="0" algn="l" defTabSz="444500">
            <a:lnSpc>
              <a:spcPct val="90000"/>
            </a:lnSpc>
            <a:spcBef>
              <a:spcPct val="0"/>
            </a:spcBef>
            <a:spcAft>
              <a:spcPct val="35000"/>
            </a:spcAft>
          </a:pPr>
          <a:r>
            <a:rPr lang="en-US" sz="1000" kern="1200" dirty="0" err="1" smtClean="0">
              <a:latin typeface="Arial" panose="020B0604020202020204" pitchFamily="34" charset="0"/>
              <a:cs typeface="Arial" panose="020B0604020202020204" pitchFamily="34" charset="0"/>
            </a:rPr>
            <a:t>Noltech</a:t>
          </a:r>
          <a:r>
            <a:rPr lang="en-US" sz="1000" kern="1200" dirty="0" smtClean="0">
              <a:latin typeface="Arial" panose="020B0604020202020204" pitchFamily="34" charset="0"/>
              <a:cs typeface="Arial" panose="020B0604020202020204" pitchFamily="34" charset="0"/>
            </a:rPr>
            <a:t> system Co., Ltd.</a:t>
          </a:r>
        </a:p>
        <a:p>
          <a:pPr lvl="0" algn="l" defTabSz="444500">
            <a:lnSpc>
              <a:spcPct val="90000"/>
            </a:lnSpc>
            <a:spcBef>
              <a:spcPct val="0"/>
            </a:spcBef>
            <a:spcAft>
              <a:spcPct val="35000"/>
            </a:spcAft>
          </a:pPr>
          <a:endParaRPr lang="en-US" sz="1000" kern="1200" dirty="0" smtClean="0">
            <a:latin typeface="Arial" panose="020B0604020202020204" pitchFamily="34" charset="0"/>
            <a:cs typeface="Arial" panose="020B0604020202020204" pitchFamily="34" charset="0"/>
          </a:endParaRPr>
        </a:p>
        <a:p>
          <a:pPr lvl="0" algn="l" defTabSz="444500">
            <a:lnSpc>
              <a:spcPct val="90000"/>
            </a:lnSpc>
            <a:spcBef>
              <a:spcPct val="0"/>
            </a:spcBef>
            <a:spcAft>
              <a:spcPct val="35000"/>
            </a:spcAft>
          </a:pPr>
          <a:endParaRPr lang="en-US" sz="1000" kern="1200" dirty="0" smtClean="0">
            <a:latin typeface="Arial" panose="020B0604020202020204" pitchFamily="34" charset="0"/>
            <a:cs typeface="Arial" panose="020B0604020202020204" pitchFamily="34" charset="0"/>
          </a:endParaRPr>
        </a:p>
        <a:p>
          <a:pPr lvl="0" algn="l" defTabSz="444500">
            <a:lnSpc>
              <a:spcPct val="90000"/>
            </a:lnSpc>
            <a:spcBef>
              <a:spcPct val="0"/>
            </a:spcBef>
            <a:spcAft>
              <a:spcPct val="35000"/>
            </a:spcAft>
          </a:pPr>
          <a:endParaRPr lang="en-US" sz="1000" kern="1200" dirty="0" smtClean="0">
            <a:latin typeface="Arial" panose="020B0604020202020204" pitchFamily="34" charset="0"/>
            <a:cs typeface="Arial" panose="020B0604020202020204" pitchFamily="34" charset="0"/>
          </a:endParaRPr>
        </a:p>
      </dsp:txBody>
      <dsp:txXfrm rot="-5400000">
        <a:off x="2400300" y="2714624"/>
        <a:ext cx="2400300" cy="1628775"/>
      </dsp:txXfrm>
    </dsp:sp>
    <dsp:sp modelId="{49A34D20-449C-4B2B-90FC-BCB44A683A73}">
      <dsp:nvSpPr>
        <dsp:cNvPr id="0" name=""/>
        <dsp:cNvSpPr/>
      </dsp:nvSpPr>
      <dsp:spPr>
        <a:xfrm>
          <a:off x="2057400" y="1917697"/>
          <a:ext cx="685799" cy="508004"/>
        </a:xfrm>
        <a:prstGeom prst="roundRect">
          <a:avLst/>
        </a:prstGeom>
        <a:blipFill dpi="0" rotWithShape="0">
          <a:blip xmlns:r="http://schemas.openxmlformats.org/officeDocument/2006/relationships" r:embed="rId1"/>
          <a:srcRect/>
          <a:stretch>
            <a:fillRect l="1560" r="156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endParaRPr lang="en-US" sz="2200" kern="1200">
            <a:latin typeface="Arial" panose="020B0604020202020204" pitchFamily="34" charset="0"/>
            <a:cs typeface="Arial" panose="020B0604020202020204" pitchFamily="34" charset="0"/>
          </a:endParaRPr>
        </a:p>
      </dsp:txBody>
      <dsp:txXfrm>
        <a:off x="2082199" y="1942496"/>
        <a:ext cx="636201" cy="4584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05BAA5-0BD6-4511-B09D-DD8E1846369A}">
      <dsp:nvSpPr>
        <dsp:cNvPr id="0" name=""/>
        <dsp:cNvSpPr/>
      </dsp:nvSpPr>
      <dsp:spPr>
        <a:xfrm>
          <a:off x="3595573" y="2409443"/>
          <a:ext cx="1819113" cy="117837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114300" lvl="1" indent="-114300" algn="l" defTabSz="666750">
            <a:lnSpc>
              <a:spcPct val="90000"/>
            </a:lnSpc>
            <a:spcBef>
              <a:spcPct val="0"/>
            </a:spcBef>
            <a:spcAft>
              <a:spcPct val="15000"/>
            </a:spcAft>
            <a:buChar char="••"/>
          </a:pPr>
          <a:r>
            <a:rPr lang="vi-VN" sz="1500" kern="1200" dirty="0" smtClean="0"/>
            <a:t>KC Solar co., ltd</a:t>
          </a:r>
          <a:endParaRPr lang="en-US" sz="1500" kern="1200" dirty="0"/>
        </a:p>
      </dsp:txBody>
      <dsp:txXfrm>
        <a:off x="4167192" y="2729922"/>
        <a:ext cx="1221609" cy="832010"/>
      </dsp:txXfrm>
    </dsp:sp>
    <dsp:sp modelId="{FDCE686E-2750-42B1-9F2D-5F2F57B11AC0}">
      <dsp:nvSpPr>
        <dsp:cNvPr id="0" name=""/>
        <dsp:cNvSpPr/>
      </dsp:nvSpPr>
      <dsp:spPr>
        <a:xfrm>
          <a:off x="359426" y="2425210"/>
          <a:ext cx="1819113" cy="117837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114300" lvl="1" indent="-114300" algn="l" defTabSz="666750">
            <a:lnSpc>
              <a:spcPct val="90000"/>
            </a:lnSpc>
            <a:spcBef>
              <a:spcPct val="0"/>
            </a:spcBef>
            <a:spcAft>
              <a:spcPct val="15000"/>
            </a:spcAft>
            <a:buChar char="••"/>
          </a:pPr>
          <a:r>
            <a:rPr lang="vi-VN" sz="1500" kern="1200" dirty="0" smtClean="0"/>
            <a:t>Lilama EME </a:t>
          </a:r>
          <a:r>
            <a:rPr lang="en-US" sz="1500" kern="1200" dirty="0" smtClean="0"/>
            <a:t>JSC</a:t>
          </a:r>
          <a:endParaRPr lang="en-US" sz="1500" kern="1200" dirty="0"/>
        </a:p>
      </dsp:txBody>
      <dsp:txXfrm>
        <a:off x="385311" y="2745688"/>
        <a:ext cx="1221609" cy="832010"/>
      </dsp:txXfrm>
    </dsp:sp>
    <dsp:sp modelId="{990F02A5-2EB4-485D-801D-F66DEF4BC5BE}">
      <dsp:nvSpPr>
        <dsp:cNvPr id="0" name=""/>
        <dsp:cNvSpPr/>
      </dsp:nvSpPr>
      <dsp:spPr>
        <a:xfrm>
          <a:off x="3642888" y="110366"/>
          <a:ext cx="1819113" cy="117837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114300" lvl="1" indent="-114300" algn="l" defTabSz="666750">
            <a:lnSpc>
              <a:spcPct val="90000"/>
            </a:lnSpc>
            <a:spcBef>
              <a:spcPct val="0"/>
            </a:spcBef>
            <a:spcAft>
              <a:spcPct val="15000"/>
            </a:spcAft>
            <a:buChar char="••"/>
          </a:pPr>
          <a:r>
            <a:rPr lang="vi-VN" sz="1500" kern="1200" dirty="0" smtClean="0"/>
            <a:t>KC </a:t>
          </a:r>
          <a:r>
            <a:rPr lang="en-US" sz="1500" kern="1200" dirty="0" smtClean="0"/>
            <a:t>XANH JSC</a:t>
          </a:r>
          <a:endParaRPr lang="en-US" sz="1500" kern="1200" dirty="0"/>
        </a:p>
      </dsp:txBody>
      <dsp:txXfrm>
        <a:off x="4214508" y="136251"/>
        <a:ext cx="1221609" cy="832010"/>
      </dsp:txXfrm>
    </dsp:sp>
    <dsp:sp modelId="{710E8DA5-73EB-45F8-B791-882BF3E88939}">
      <dsp:nvSpPr>
        <dsp:cNvPr id="0" name=""/>
        <dsp:cNvSpPr/>
      </dsp:nvSpPr>
      <dsp:spPr>
        <a:xfrm>
          <a:off x="327883" y="141899"/>
          <a:ext cx="1819113" cy="117837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114300" lvl="1" indent="-114300" algn="l" defTabSz="666750">
            <a:lnSpc>
              <a:spcPct val="90000"/>
            </a:lnSpc>
            <a:spcBef>
              <a:spcPct val="0"/>
            </a:spcBef>
            <a:spcAft>
              <a:spcPct val="15000"/>
            </a:spcAft>
            <a:buChar char="••"/>
          </a:pPr>
          <a:r>
            <a:rPr lang="vi-VN" sz="1500" kern="1200" dirty="0" smtClean="0"/>
            <a:t>KC cottrell Viet Nam co., ltd</a:t>
          </a:r>
          <a:endParaRPr lang="en-US" sz="1500" kern="1200" dirty="0"/>
        </a:p>
      </dsp:txBody>
      <dsp:txXfrm>
        <a:off x="353768" y="167784"/>
        <a:ext cx="1221609" cy="832010"/>
      </dsp:txXfrm>
    </dsp:sp>
    <dsp:sp modelId="{7A7494E2-464D-43D6-950D-D7C9F06F7CCF}">
      <dsp:nvSpPr>
        <dsp:cNvPr id="0" name=""/>
        <dsp:cNvSpPr/>
      </dsp:nvSpPr>
      <dsp:spPr>
        <a:xfrm>
          <a:off x="1263632" y="209897"/>
          <a:ext cx="1594486" cy="1594486"/>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vi-VN" sz="1200" kern="1200" dirty="0" smtClean="0"/>
            <a:t>Lea</a:t>
          </a:r>
          <a:r>
            <a:rPr lang="en-US" sz="1200" kern="1200" dirty="0" smtClean="0"/>
            <a:t>d</a:t>
          </a:r>
          <a:r>
            <a:rPr lang="vi-VN" sz="1200" kern="1200" dirty="0" smtClean="0"/>
            <a:t>ership by everyone</a:t>
          </a:r>
          <a:endParaRPr lang="en-US" sz="1200" kern="1200" dirty="0"/>
        </a:p>
      </dsp:txBody>
      <dsp:txXfrm>
        <a:off x="1730646" y="676911"/>
        <a:ext cx="1127472" cy="1127472"/>
      </dsp:txXfrm>
    </dsp:sp>
    <dsp:sp modelId="{2E715A87-C538-417A-8533-71C5D560E8B5}">
      <dsp:nvSpPr>
        <dsp:cNvPr id="0" name=""/>
        <dsp:cNvSpPr/>
      </dsp:nvSpPr>
      <dsp:spPr>
        <a:xfrm rot="5400000">
          <a:off x="2931767" y="209897"/>
          <a:ext cx="1594486" cy="1594486"/>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vi-VN" sz="1200" kern="1200" dirty="0" smtClean="0"/>
            <a:t>Mutual respect</a:t>
          </a:r>
          <a:endParaRPr lang="en-US" sz="1200" kern="1200" dirty="0"/>
        </a:p>
      </dsp:txBody>
      <dsp:txXfrm rot="-5400000">
        <a:off x="2931767" y="676911"/>
        <a:ext cx="1127472" cy="1127472"/>
      </dsp:txXfrm>
    </dsp:sp>
    <dsp:sp modelId="{D5128204-5D1B-4ABB-92AF-F8F213D76421}">
      <dsp:nvSpPr>
        <dsp:cNvPr id="0" name=""/>
        <dsp:cNvSpPr/>
      </dsp:nvSpPr>
      <dsp:spPr>
        <a:xfrm rot="10800000">
          <a:off x="2931767" y="1878032"/>
          <a:ext cx="1594486" cy="1594486"/>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vi-VN" sz="1200" kern="1200" dirty="0" smtClean="0"/>
            <a:t>Environtment protecttion</a:t>
          </a:r>
          <a:endParaRPr lang="en-US" sz="1200" kern="1200" dirty="0"/>
        </a:p>
      </dsp:txBody>
      <dsp:txXfrm rot="10800000">
        <a:off x="2931767" y="1878032"/>
        <a:ext cx="1127472" cy="1127472"/>
      </dsp:txXfrm>
    </dsp:sp>
    <dsp:sp modelId="{A32D996E-3AD2-4F77-8677-583A8385BBA2}">
      <dsp:nvSpPr>
        <dsp:cNvPr id="0" name=""/>
        <dsp:cNvSpPr/>
      </dsp:nvSpPr>
      <dsp:spPr>
        <a:xfrm rot="16200000">
          <a:off x="1263632" y="1878032"/>
          <a:ext cx="1594486" cy="1594486"/>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vi-VN" sz="1200" kern="1200" dirty="0" smtClean="0"/>
            <a:t>Open comunication</a:t>
          </a:r>
          <a:endParaRPr lang="en-US" sz="1200" kern="1200" dirty="0"/>
        </a:p>
      </dsp:txBody>
      <dsp:txXfrm rot="5400000">
        <a:off x="1730646" y="1878032"/>
        <a:ext cx="1127472" cy="1127472"/>
      </dsp:txXfrm>
    </dsp:sp>
    <dsp:sp modelId="{B48E973B-3807-4CCC-8D57-0FC13DC46050}">
      <dsp:nvSpPr>
        <dsp:cNvPr id="0" name=""/>
        <dsp:cNvSpPr/>
      </dsp:nvSpPr>
      <dsp:spPr>
        <a:xfrm>
          <a:off x="2619682" y="1509790"/>
          <a:ext cx="550521" cy="478714"/>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2A1F03-B264-4F60-989E-5252565323C0}">
      <dsp:nvSpPr>
        <dsp:cNvPr id="0" name=""/>
        <dsp:cNvSpPr/>
      </dsp:nvSpPr>
      <dsp:spPr>
        <a:xfrm rot="10800000">
          <a:off x="2619682" y="1693911"/>
          <a:ext cx="550521" cy="478714"/>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matrix1#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parTxLTRAlign" val="l"/>
                  <dgm:param type="parTxRTLAlign" val="r"/>
                  <dgm:param type="txAnchorVert" val="t"/>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parTxLTRAlign" val="l"/>
                  <dgm:param type="parTxRTLAlign" val="r"/>
                  <dgm:param type="txAnchorVert" val="t"/>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parTxLTRAlign" val="l"/>
                  <dgm:param type="parTxRTLAlign" val="r"/>
                  <dgm:param type="txAnchorVert" val="t"/>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parTxLTRAlign" val="l"/>
                  <dgm:param type="parTxRTLAlign" val="r"/>
                  <dgm:param type="txAnchorVert" val="t"/>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hdr" sz="quarter"/>
          </p:nvPr>
        </p:nvSpPr>
        <p:spPr bwMode="auto">
          <a:xfrm>
            <a:off x="2" y="0"/>
            <a:ext cx="3170717" cy="480598"/>
          </a:xfrm>
          <a:prstGeom prst="rect">
            <a:avLst/>
          </a:prstGeom>
          <a:noFill/>
          <a:ln w="9525">
            <a:noFill/>
            <a:miter lim="800000"/>
          </a:ln>
          <a:effectLst/>
        </p:spPr>
        <p:txBody>
          <a:bodyPr vert="horz" wrap="square" lIns="95346" tIns="47673" rIns="95346" bIns="47673" numCol="1" anchor="t" anchorCtr="0" compatLnSpc="1"/>
          <a:lstStyle>
            <a:lvl1pPr algn="l" defTabSz="953971">
              <a:spcBef>
                <a:spcPct val="0"/>
              </a:spcBef>
              <a:defRPr sz="1300" smtClean="0">
                <a:solidFill>
                  <a:schemeClr val="tx1"/>
                </a:solidFill>
                <a:latin typeface="Gulim" panose="020B0600000101010101" pitchFamily="50" charset="-127"/>
                <a:ea typeface="Gulim" panose="020B0600000101010101" pitchFamily="50" charset="-127"/>
              </a:defRPr>
            </a:lvl1pPr>
          </a:lstStyle>
          <a:p>
            <a:pPr>
              <a:defRPr/>
            </a:pPr>
            <a:endParaRPr lang="en-US" altLang="ko-KR"/>
          </a:p>
        </p:txBody>
      </p:sp>
      <p:sp>
        <p:nvSpPr>
          <p:cNvPr id="171011" name="Rectangle 3"/>
          <p:cNvSpPr>
            <a:spLocks noGrp="1" noChangeArrowheads="1"/>
          </p:cNvSpPr>
          <p:nvPr>
            <p:ph type="dt" sz="quarter" idx="1"/>
          </p:nvPr>
        </p:nvSpPr>
        <p:spPr bwMode="auto">
          <a:xfrm>
            <a:off x="4142777" y="0"/>
            <a:ext cx="3170717" cy="480598"/>
          </a:xfrm>
          <a:prstGeom prst="rect">
            <a:avLst/>
          </a:prstGeom>
          <a:noFill/>
          <a:ln w="9525">
            <a:noFill/>
            <a:miter lim="800000"/>
          </a:ln>
          <a:effectLst/>
        </p:spPr>
        <p:txBody>
          <a:bodyPr vert="horz" wrap="square" lIns="95346" tIns="47673" rIns="95346" bIns="47673" numCol="1" anchor="t" anchorCtr="0" compatLnSpc="1"/>
          <a:lstStyle>
            <a:lvl1pPr algn="r" defTabSz="953971">
              <a:spcBef>
                <a:spcPct val="0"/>
              </a:spcBef>
              <a:defRPr sz="1300" smtClean="0">
                <a:solidFill>
                  <a:schemeClr val="tx1"/>
                </a:solidFill>
                <a:latin typeface="Gulim" panose="020B0600000101010101" pitchFamily="50" charset="-127"/>
                <a:ea typeface="Gulim" panose="020B0600000101010101" pitchFamily="50" charset="-127"/>
              </a:defRPr>
            </a:lvl1pPr>
          </a:lstStyle>
          <a:p>
            <a:pPr>
              <a:defRPr/>
            </a:pPr>
            <a:endParaRPr lang="en-US" altLang="ko-KR"/>
          </a:p>
        </p:txBody>
      </p:sp>
      <p:sp>
        <p:nvSpPr>
          <p:cNvPr id="171012" name="Rectangle 4"/>
          <p:cNvSpPr>
            <a:spLocks noGrp="1" noChangeArrowheads="1"/>
          </p:cNvSpPr>
          <p:nvPr>
            <p:ph type="ftr" sz="quarter" idx="2"/>
          </p:nvPr>
        </p:nvSpPr>
        <p:spPr bwMode="auto">
          <a:xfrm>
            <a:off x="2" y="9119070"/>
            <a:ext cx="3170717" cy="480597"/>
          </a:xfrm>
          <a:prstGeom prst="rect">
            <a:avLst/>
          </a:prstGeom>
          <a:noFill/>
          <a:ln w="9525">
            <a:noFill/>
            <a:miter lim="800000"/>
          </a:ln>
          <a:effectLst/>
        </p:spPr>
        <p:txBody>
          <a:bodyPr vert="horz" wrap="square" lIns="95346" tIns="47673" rIns="95346" bIns="47673" numCol="1" anchor="b" anchorCtr="0" compatLnSpc="1"/>
          <a:lstStyle>
            <a:lvl1pPr algn="l" defTabSz="953971">
              <a:spcBef>
                <a:spcPct val="0"/>
              </a:spcBef>
              <a:defRPr sz="1300" smtClean="0">
                <a:solidFill>
                  <a:schemeClr val="tx1"/>
                </a:solidFill>
                <a:latin typeface="Gulim" panose="020B0600000101010101" pitchFamily="50" charset="-127"/>
                <a:ea typeface="Gulim" panose="020B0600000101010101" pitchFamily="50" charset="-127"/>
              </a:defRPr>
            </a:lvl1pPr>
          </a:lstStyle>
          <a:p>
            <a:pPr>
              <a:defRPr/>
            </a:pPr>
            <a:endParaRPr lang="en-US" altLang="ko-KR"/>
          </a:p>
        </p:txBody>
      </p:sp>
      <p:sp>
        <p:nvSpPr>
          <p:cNvPr id="171013" name="Rectangle 5"/>
          <p:cNvSpPr>
            <a:spLocks noGrp="1" noChangeArrowheads="1"/>
          </p:cNvSpPr>
          <p:nvPr>
            <p:ph type="sldNum" sz="quarter" idx="3"/>
          </p:nvPr>
        </p:nvSpPr>
        <p:spPr bwMode="auto">
          <a:xfrm>
            <a:off x="4142777" y="9119070"/>
            <a:ext cx="3170717" cy="480597"/>
          </a:xfrm>
          <a:prstGeom prst="rect">
            <a:avLst/>
          </a:prstGeom>
          <a:noFill/>
          <a:ln w="9525">
            <a:noFill/>
            <a:miter lim="800000"/>
          </a:ln>
          <a:effectLst/>
        </p:spPr>
        <p:txBody>
          <a:bodyPr vert="horz" wrap="square" lIns="95346" tIns="47673" rIns="95346" bIns="47673" numCol="1" anchor="b" anchorCtr="0" compatLnSpc="1"/>
          <a:lstStyle>
            <a:lvl1pPr algn="r" defTabSz="953971">
              <a:spcBef>
                <a:spcPct val="0"/>
              </a:spcBef>
              <a:defRPr sz="1300" smtClean="0">
                <a:solidFill>
                  <a:schemeClr val="tx1"/>
                </a:solidFill>
                <a:latin typeface="Gulim" panose="020B0600000101010101" pitchFamily="50" charset="-127"/>
                <a:ea typeface="Gulim" panose="020B0600000101010101" pitchFamily="50" charset="-127"/>
              </a:defRPr>
            </a:lvl1pPr>
          </a:lstStyle>
          <a:p>
            <a:pPr>
              <a:defRPr/>
            </a:pPr>
            <a:fld id="{DE785F1E-A20F-425B-B9DC-1BF37A6DEF2A}" type="slidenum">
              <a:rPr lang="en-US" altLang="ko-KR"/>
              <a:t>‹#›</a:t>
            </a:fld>
            <a:endParaRPr lang="en-US" altLang="ko-KR"/>
          </a:p>
        </p:txBody>
      </p:sp>
    </p:spTree>
    <p:extLst>
      <p:ext uri="{BB962C8B-B14F-4D97-AF65-F5344CB8AC3E}">
        <p14:creationId xmlns:p14="http://schemas.microsoft.com/office/powerpoint/2010/main" val="63622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2" y="0"/>
            <a:ext cx="3170717" cy="480598"/>
          </a:xfrm>
          <a:prstGeom prst="rect">
            <a:avLst/>
          </a:prstGeom>
          <a:noFill/>
          <a:ln w="9525">
            <a:noFill/>
            <a:miter lim="800000"/>
          </a:ln>
          <a:effectLst/>
        </p:spPr>
        <p:txBody>
          <a:bodyPr vert="horz" wrap="square" lIns="94745" tIns="47374" rIns="94745" bIns="47374" numCol="1" anchor="t" anchorCtr="0" compatLnSpc="1"/>
          <a:lstStyle>
            <a:lvl1pPr algn="l">
              <a:spcBef>
                <a:spcPct val="0"/>
              </a:spcBef>
              <a:defRPr sz="1300" smtClean="0">
                <a:solidFill>
                  <a:schemeClr val="tx1"/>
                </a:solidFill>
                <a:latin typeface="Gulim" panose="020B0600000101010101" pitchFamily="50" charset="-127"/>
                <a:ea typeface="Gulim" panose="020B0600000101010101" pitchFamily="50" charset="-127"/>
              </a:defRPr>
            </a:lvl1pPr>
          </a:lstStyle>
          <a:p>
            <a:pPr>
              <a:defRPr/>
            </a:pPr>
            <a:endParaRPr lang="en-US" altLang="ko-KR"/>
          </a:p>
        </p:txBody>
      </p:sp>
      <p:sp>
        <p:nvSpPr>
          <p:cNvPr id="104451" name="Rectangle 3"/>
          <p:cNvSpPr>
            <a:spLocks noGrp="1" noChangeArrowheads="1"/>
          </p:cNvSpPr>
          <p:nvPr>
            <p:ph type="dt" idx="1"/>
          </p:nvPr>
        </p:nvSpPr>
        <p:spPr bwMode="auto">
          <a:xfrm>
            <a:off x="4142777" y="0"/>
            <a:ext cx="3170717" cy="480598"/>
          </a:xfrm>
          <a:prstGeom prst="rect">
            <a:avLst/>
          </a:prstGeom>
          <a:noFill/>
          <a:ln w="9525">
            <a:noFill/>
            <a:miter lim="800000"/>
          </a:ln>
          <a:effectLst/>
        </p:spPr>
        <p:txBody>
          <a:bodyPr vert="horz" wrap="square" lIns="94745" tIns="47374" rIns="94745" bIns="47374" numCol="1" anchor="t" anchorCtr="0" compatLnSpc="1"/>
          <a:lstStyle>
            <a:lvl1pPr algn="r">
              <a:spcBef>
                <a:spcPct val="0"/>
              </a:spcBef>
              <a:defRPr sz="1300" smtClean="0">
                <a:solidFill>
                  <a:schemeClr val="tx1"/>
                </a:solidFill>
                <a:latin typeface="Gulim" panose="020B0600000101010101" pitchFamily="50" charset="-127"/>
                <a:ea typeface="Gulim" panose="020B0600000101010101" pitchFamily="50" charset="-127"/>
              </a:defRPr>
            </a:lvl1pPr>
          </a:lstStyle>
          <a:p>
            <a:pPr>
              <a:defRPr/>
            </a:pPr>
            <a:endParaRPr lang="en-US" altLang="ko-KR"/>
          </a:p>
        </p:txBody>
      </p:sp>
      <p:sp>
        <p:nvSpPr>
          <p:cNvPr id="53252" name="Rectangle 4"/>
          <p:cNvSpPr>
            <a:spLocks noGrp="1" noRot="1" noChangeAspect="1" noChangeArrowheads="1" noTextEdit="1"/>
          </p:cNvSpPr>
          <p:nvPr>
            <p:ph type="sldImg" idx="2"/>
          </p:nvPr>
        </p:nvSpPr>
        <p:spPr bwMode="auto">
          <a:xfrm>
            <a:off x="2308225" y="719138"/>
            <a:ext cx="2700338" cy="3600450"/>
          </a:xfrm>
          <a:prstGeom prst="rect">
            <a:avLst/>
          </a:prstGeom>
          <a:noFill/>
          <a:ln w="9525">
            <a:solidFill>
              <a:srgbClr val="000000"/>
            </a:solidFill>
            <a:miter lim="800000"/>
          </a:ln>
        </p:spPr>
      </p:sp>
      <p:sp>
        <p:nvSpPr>
          <p:cNvPr id="104453" name="Rectangle 5"/>
          <p:cNvSpPr>
            <a:spLocks noGrp="1" noChangeArrowheads="1"/>
          </p:cNvSpPr>
          <p:nvPr>
            <p:ph type="body" sz="quarter" idx="3"/>
          </p:nvPr>
        </p:nvSpPr>
        <p:spPr bwMode="auto">
          <a:xfrm>
            <a:off x="731180" y="4560304"/>
            <a:ext cx="5852844" cy="4320770"/>
          </a:xfrm>
          <a:prstGeom prst="rect">
            <a:avLst/>
          </a:prstGeom>
          <a:noFill/>
          <a:ln w="9525">
            <a:noFill/>
            <a:miter lim="800000"/>
          </a:ln>
          <a:effectLst/>
        </p:spPr>
        <p:txBody>
          <a:bodyPr vert="horz" wrap="square" lIns="94745" tIns="47374" rIns="94745" bIns="47374" numCol="1" anchor="t" anchorCtr="0" compatLnSpc="1"/>
          <a:lstStyle/>
          <a:p>
            <a:pPr lvl="0"/>
            <a:r>
              <a:rPr lang="ko-KR" altLang="en-US" noProof="0" smtClean="0"/>
              <a:t>마스터 텍스트 스타일을 편집합니다</a:t>
            </a:r>
          </a:p>
          <a:p>
            <a:pPr lvl="1"/>
            <a:r>
              <a:rPr lang="ko-KR" altLang="en-US" noProof="0" smtClean="0"/>
              <a:t>둘째 수준</a:t>
            </a:r>
          </a:p>
          <a:p>
            <a:pPr lvl="2"/>
            <a:r>
              <a:rPr lang="ko-KR" altLang="en-US" noProof="0" smtClean="0"/>
              <a:t>셋째 수준</a:t>
            </a:r>
          </a:p>
          <a:p>
            <a:pPr lvl="3"/>
            <a:r>
              <a:rPr lang="ko-KR" altLang="en-US" noProof="0" smtClean="0"/>
              <a:t>넷째 수준</a:t>
            </a:r>
          </a:p>
          <a:p>
            <a:pPr lvl="4"/>
            <a:r>
              <a:rPr lang="ko-KR" altLang="en-US" noProof="0" smtClean="0"/>
              <a:t>다섯째 수준</a:t>
            </a:r>
          </a:p>
        </p:txBody>
      </p:sp>
      <p:sp>
        <p:nvSpPr>
          <p:cNvPr id="104454" name="Rectangle 6"/>
          <p:cNvSpPr>
            <a:spLocks noGrp="1" noChangeArrowheads="1"/>
          </p:cNvSpPr>
          <p:nvPr>
            <p:ph type="ftr" sz="quarter" idx="4"/>
          </p:nvPr>
        </p:nvSpPr>
        <p:spPr bwMode="auto">
          <a:xfrm>
            <a:off x="2" y="9119070"/>
            <a:ext cx="3170717" cy="480597"/>
          </a:xfrm>
          <a:prstGeom prst="rect">
            <a:avLst/>
          </a:prstGeom>
          <a:noFill/>
          <a:ln w="9525">
            <a:noFill/>
            <a:miter lim="800000"/>
          </a:ln>
          <a:effectLst/>
        </p:spPr>
        <p:txBody>
          <a:bodyPr vert="horz" wrap="square" lIns="94745" tIns="47374" rIns="94745" bIns="47374" numCol="1" anchor="b" anchorCtr="0" compatLnSpc="1"/>
          <a:lstStyle>
            <a:lvl1pPr algn="l">
              <a:spcBef>
                <a:spcPct val="0"/>
              </a:spcBef>
              <a:defRPr sz="1300" smtClean="0">
                <a:solidFill>
                  <a:schemeClr val="tx1"/>
                </a:solidFill>
                <a:latin typeface="Gulim" panose="020B0600000101010101" pitchFamily="50" charset="-127"/>
                <a:ea typeface="Gulim" panose="020B0600000101010101" pitchFamily="50" charset="-127"/>
              </a:defRPr>
            </a:lvl1pPr>
          </a:lstStyle>
          <a:p>
            <a:pPr>
              <a:defRPr/>
            </a:pPr>
            <a:endParaRPr lang="en-US" altLang="ko-KR"/>
          </a:p>
        </p:txBody>
      </p:sp>
      <p:sp>
        <p:nvSpPr>
          <p:cNvPr id="104455" name="Rectangle 7"/>
          <p:cNvSpPr>
            <a:spLocks noGrp="1" noChangeArrowheads="1"/>
          </p:cNvSpPr>
          <p:nvPr>
            <p:ph type="sldNum" sz="quarter" idx="5"/>
          </p:nvPr>
        </p:nvSpPr>
        <p:spPr bwMode="auto">
          <a:xfrm>
            <a:off x="4142777" y="9119070"/>
            <a:ext cx="3170717" cy="480597"/>
          </a:xfrm>
          <a:prstGeom prst="rect">
            <a:avLst/>
          </a:prstGeom>
          <a:noFill/>
          <a:ln w="9525">
            <a:noFill/>
            <a:miter lim="800000"/>
          </a:ln>
          <a:effectLst/>
        </p:spPr>
        <p:txBody>
          <a:bodyPr vert="horz" wrap="square" lIns="94745" tIns="47374" rIns="94745" bIns="47374" numCol="1" anchor="b" anchorCtr="0" compatLnSpc="1"/>
          <a:lstStyle>
            <a:lvl1pPr algn="r">
              <a:spcBef>
                <a:spcPct val="0"/>
              </a:spcBef>
              <a:defRPr sz="1300" smtClean="0">
                <a:solidFill>
                  <a:schemeClr val="tx1"/>
                </a:solidFill>
                <a:latin typeface="Gulim" panose="020B0600000101010101" pitchFamily="50" charset="-127"/>
                <a:ea typeface="Gulim" panose="020B0600000101010101" pitchFamily="50" charset="-127"/>
              </a:defRPr>
            </a:lvl1pPr>
          </a:lstStyle>
          <a:p>
            <a:pPr>
              <a:defRPr/>
            </a:pPr>
            <a:fld id="{94E84141-152D-48A3-9C37-2A64B675FC2A}" type="slidenum">
              <a:rPr lang="en-US" altLang="ko-KR"/>
              <a:t>‹#›</a:t>
            </a:fld>
            <a:endParaRPr lang="en-US" altLang="ko-KR"/>
          </a:p>
        </p:txBody>
      </p:sp>
    </p:spTree>
    <p:extLst>
      <p:ext uri="{BB962C8B-B14F-4D97-AF65-F5344CB8AC3E}">
        <p14:creationId xmlns:p14="http://schemas.microsoft.com/office/powerpoint/2010/main" val="1124871474"/>
      </p:ext>
    </p:extLst>
  </p:cSld>
  <p:clrMap bg1="lt1" tx1="dk1" bg2="lt2" tx2="dk2" accent1="accent1" accent2="accent2" accent3="accent3" accent4="accent4" accent5="accent5" accent6="accent6" hlink="hlink" folHlink="folHlink"/>
  <p:notesStyle>
    <a:lvl1pPr algn="l" rtl="0" eaLnBrk="0" fontAlgn="base" latinLnBrk="1" hangingPunct="0">
      <a:spcBef>
        <a:spcPct val="30000"/>
      </a:spcBef>
      <a:spcAft>
        <a:spcPct val="0"/>
      </a:spcAft>
      <a:defRPr kumimoji="1" sz="1200" kern="1200">
        <a:solidFill>
          <a:schemeClr val="tx1"/>
        </a:solidFill>
        <a:latin typeface="Gulim" panose="020B0600000101010101" pitchFamily="50" charset="-127"/>
        <a:ea typeface="Gulim" panose="020B0600000101010101" pitchFamily="50" charset="-127"/>
        <a:cs typeface="+mn-cs"/>
      </a:defRPr>
    </a:lvl1pPr>
    <a:lvl2pPr marL="457200" algn="l" rtl="0" eaLnBrk="0" fontAlgn="base" latinLnBrk="1" hangingPunct="0">
      <a:spcBef>
        <a:spcPct val="30000"/>
      </a:spcBef>
      <a:spcAft>
        <a:spcPct val="0"/>
      </a:spcAft>
      <a:defRPr kumimoji="1" sz="1200" kern="1200">
        <a:solidFill>
          <a:schemeClr val="tx1"/>
        </a:solidFill>
        <a:latin typeface="Gulim" panose="020B0600000101010101" pitchFamily="50" charset="-127"/>
        <a:ea typeface="Gulim" panose="020B0600000101010101" pitchFamily="50" charset="-127"/>
        <a:cs typeface="+mn-cs"/>
      </a:defRPr>
    </a:lvl2pPr>
    <a:lvl3pPr marL="914400" algn="l" rtl="0" eaLnBrk="0" fontAlgn="base" latinLnBrk="1" hangingPunct="0">
      <a:spcBef>
        <a:spcPct val="30000"/>
      </a:spcBef>
      <a:spcAft>
        <a:spcPct val="0"/>
      </a:spcAft>
      <a:defRPr kumimoji="1" sz="1200" kern="1200">
        <a:solidFill>
          <a:schemeClr val="tx1"/>
        </a:solidFill>
        <a:latin typeface="Gulim" panose="020B0600000101010101" pitchFamily="50" charset="-127"/>
        <a:ea typeface="Gulim" panose="020B0600000101010101" pitchFamily="50" charset="-127"/>
        <a:cs typeface="+mn-cs"/>
      </a:defRPr>
    </a:lvl3pPr>
    <a:lvl4pPr marL="1371600" algn="l" rtl="0" eaLnBrk="0" fontAlgn="base" latinLnBrk="1" hangingPunct="0">
      <a:spcBef>
        <a:spcPct val="30000"/>
      </a:spcBef>
      <a:spcAft>
        <a:spcPct val="0"/>
      </a:spcAft>
      <a:defRPr kumimoji="1" sz="1200" kern="1200">
        <a:solidFill>
          <a:schemeClr val="tx1"/>
        </a:solidFill>
        <a:latin typeface="Gulim" panose="020B0600000101010101" pitchFamily="50" charset="-127"/>
        <a:ea typeface="Gulim" panose="020B0600000101010101" pitchFamily="50" charset="-127"/>
        <a:cs typeface="+mn-cs"/>
      </a:defRPr>
    </a:lvl4pPr>
    <a:lvl5pPr marL="1828800" algn="l" rtl="0" eaLnBrk="0" fontAlgn="base" latinLnBrk="1" hangingPunct="0">
      <a:spcBef>
        <a:spcPct val="30000"/>
      </a:spcBef>
      <a:spcAft>
        <a:spcPct val="0"/>
      </a:spcAft>
      <a:defRPr kumimoji="1" sz="1200" kern="1200">
        <a:solidFill>
          <a:schemeClr val="tx1"/>
        </a:solidFill>
        <a:latin typeface="Gulim" panose="020B0600000101010101" pitchFamily="50" charset="-127"/>
        <a:ea typeface="Gulim" panose="020B0600000101010101" pitchFamily="50" charset="-127"/>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4E84141-152D-48A3-9C37-2A64B675FC2A}" type="slidenum">
              <a:rPr lang="en-US" altLang="ko-KR" smtClean="0"/>
              <a:t>41</a:t>
            </a:fld>
            <a:endParaRPr lang="en-US" altLang="ko-KR"/>
          </a:p>
        </p:txBody>
      </p:sp>
    </p:spTree>
    <p:extLst>
      <p:ext uri="{BB962C8B-B14F-4D97-AF65-F5344CB8AC3E}">
        <p14:creationId xmlns:p14="http://schemas.microsoft.com/office/powerpoint/2010/main" val="2877540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hasCustomPrompt="1"/>
          </p:nvPr>
        </p:nvSpPr>
        <p:spPr>
          <a:xfrm>
            <a:off x="514350" y="2840570"/>
            <a:ext cx="5829300" cy="1960033"/>
          </a:xfrm>
          <a:prstGeom prst="rect">
            <a:avLst/>
          </a:prstGeom>
        </p:spPr>
        <p:txBody>
          <a:bodyPr/>
          <a:lstStyle/>
          <a:p>
            <a:r>
              <a:rPr lang="ko-KR" altLang="en-US" smtClean="0"/>
              <a:t>마스터 제목 스타일 편집</a:t>
            </a:r>
            <a:endParaRPr lang="ko-KR" altLang="en-US"/>
          </a:p>
        </p:txBody>
      </p:sp>
      <p:sp>
        <p:nvSpPr>
          <p:cNvPr id="3" name="부제목 2"/>
          <p:cNvSpPr>
            <a:spLocks noGrp="1"/>
          </p:cNvSpPr>
          <p:nvPr>
            <p:ph type="subTitle" idx="1" hasCustomPrompt="1"/>
          </p:nvPr>
        </p:nvSpPr>
        <p:spPr>
          <a:xfrm>
            <a:off x="1028700" y="5181600"/>
            <a:ext cx="4800600" cy="23368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슬라이드 번호 개체 틀 3"/>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100">
                <a:solidFill>
                  <a:schemeClr val="tx1"/>
                </a:solidFill>
                <a:latin typeface="휴먼모음T" pitchFamily="18" charset="-127"/>
                <a:ea typeface="휴먼모음T" pitchFamily="18" charset="-127"/>
              </a:defRPr>
            </a:lvl1pPr>
          </a:lstStyle>
          <a:p>
            <a:r>
              <a:rPr lang="en-US" altLang="ko-KR" smtClean="0"/>
              <a:t>- </a:t>
            </a:r>
            <a:fld id="{247C15DC-A8E1-42E7-918A-8BFC412D6E9A}" type="slidenum">
              <a:rPr lang="ko-KR" altLang="en-US" smtClean="0"/>
              <a:t>‹#›</a:t>
            </a:fld>
            <a:r>
              <a:rPr lang="ko-KR" altLang="en-US" smtClean="0"/>
              <a:t> </a:t>
            </a:r>
            <a:r>
              <a:rPr lang="en-US" altLang="ko-KR" smtClean="0"/>
              <a:t>-</a:t>
            </a:r>
            <a:endParaRPr lang="ko-KR"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342900" y="366184"/>
            <a:ext cx="6172200" cy="1524000"/>
          </a:xfrm>
          <a:prstGeom prst="rect">
            <a:avLst/>
          </a:prstGeom>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hasCustomPrompt="1"/>
          </p:nvPr>
        </p:nvSpPr>
        <p:spPr>
          <a:xfrm>
            <a:off x="342900" y="2133604"/>
            <a:ext cx="6172200" cy="6034617"/>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슬라이드 번호 개체 틀 3"/>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100">
                <a:solidFill>
                  <a:schemeClr val="tx1"/>
                </a:solidFill>
                <a:latin typeface="휴먼모음T" pitchFamily="18" charset="-127"/>
                <a:ea typeface="휴먼모음T" pitchFamily="18" charset="-127"/>
              </a:defRPr>
            </a:lvl1pPr>
          </a:lstStyle>
          <a:p>
            <a:r>
              <a:rPr lang="en-US" altLang="ko-KR" smtClean="0"/>
              <a:t>- </a:t>
            </a:r>
            <a:fld id="{247C15DC-A8E1-42E7-918A-8BFC412D6E9A}" type="slidenum">
              <a:rPr lang="ko-KR" altLang="en-US" smtClean="0"/>
              <a:t>‹#›</a:t>
            </a:fld>
            <a:r>
              <a:rPr lang="ko-KR" altLang="en-US" smtClean="0"/>
              <a:t> </a:t>
            </a:r>
            <a:r>
              <a:rPr lang="en-US" altLang="ko-KR" smtClean="0"/>
              <a:t>-</a:t>
            </a:r>
            <a:endParaRPr lang="ko-KR"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hasCustomPrompt="1"/>
          </p:nvPr>
        </p:nvSpPr>
        <p:spPr>
          <a:xfrm>
            <a:off x="4972050" y="366188"/>
            <a:ext cx="1543050" cy="7802033"/>
          </a:xfrm>
          <a:prstGeom prst="rect">
            <a:avLst/>
          </a:prstGeo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hasCustomPrompt="1"/>
          </p:nvPr>
        </p:nvSpPr>
        <p:spPr>
          <a:xfrm>
            <a:off x="342900" y="366188"/>
            <a:ext cx="4514850" cy="7802033"/>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슬라이드 번호 개체 틀 3"/>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100">
                <a:solidFill>
                  <a:schemeClr val="tx1"/>
                </a:solidFill>
                <a:latin typeface="휴먼모음T" pitchFamily="18" charset="-127"/>
                <a:ea typeface="휴먼모음T" pitchFamily="18" charset="-127"/>
              </a:defRPr>
            </a:lvl1pPr>
          </a:lstStyle>
          <a:p>
            <a:r>
              <a:rPr lang="en-US" altLang="ko-KR" smtClean="0"/>
              <a:t>- </a:t>
            </a:r>
            <a:fld id="{247C15DC-A8E1-42E7-918A-8BFC412D6E9A}" type="slidenum">
              <a:rPr lang="ko-KR" altLang="en-US" smtClean="0"/>
              <a:t>‹#›</a:t>
            </a:fld>
            <a:r>
              <a:rPr lang="ko-KR" altLang="en-US" smtClean="0"/>
              <a:t> </a:t>
            </a:r>
            <a:r>
              <a:rPr lang="en-US" altLang="ko-KR" smtClean="0"/>
              <a:t>-</a:t>
            </a:r>
            <a:endParaRPr lang="ko-KR"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내용">
    <p:spTree>
      <p:nvGrpSpPr>
        <p:cNvPr id="1" name=""/>
        <p:cNvGrpSpPr/>
        <p:nvPr/>
      </p:nvGrpSpPr>
      <p:grpSpPr>
        <a:xfrm>
          <a:off x="0" y="0"/>
          <a:ext cx="0" cy="0"/>
          <a:chOff x="0" y="0"/>
          <a:chExt cx="0" cy="0"/>
        </a:xfrm>
      </p:grpSpPr>
      <p:sp>
        <p:nvSpPr>
          <p:cNvPr id="2" name="내용 개체 틀 1"/>
          <p:cNvSpPr>
            <a:spLocks noGrp="1"/>
          </p:cNvSpPr>
          <p:nvPr>
            <p:ph hasCustomPrompt="1"/>
          </p:nvPr>
        </p:nvSpPr>
        <p:spPr>
          <a:xfrm>
            <a:off x="342900" y="366188"/>
            <a:ext cx="6172200" cy="7802033"/>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3" name="슬라이드 번호 개체 틀 3"/>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100">
                <a:solidFill>
                  <a:schemeClr val="tx1"/>
                </a:solidFill>
                <a:latin typeface="휴먼모음T" pitchFamily="18" charset="-127"/>
                <a:ea typeface="휴먼모음T" pitchFamily="18" charset="-127"/>
              </a:defRPr>
            </a:lvl1pPr>
          </a:lstStyle>
          <a:p>
            <a:r>
              <a:rPr lang="en-US" altLang="ko-KR" smtClean="0"/>
              <a:t>- </a:t>
            </a:r>
            <a:fld id="{247C15DC-A8E1-42E7-918A-8BFC412D6E9A}" type="slidenum">
              <a:rPr lang="ko-KR" altLang="en-US" smtClean="0"/>
              <a:t>‹#›</a:t>
            </a:fld>
            <a:r>
              <a:rPr lang="ko-KR" altLang="en-US" smtClean="0"/>
              <a:t> </a:t>
            </a:r>
            <a:r>
              <a:rPr lang="en-US" altLang="ko-KR" smtClean="0"/>
              <a:t>-</a:t>
            </a:r>
            <a:endParaRPr lang="ko-KR"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7" descr="KCVN - Logo.jpg"/>
          <p:cNvPicPr>
            <a:picLocks noChangeAspect="1"/>
          </p:cNvPicPr>
          <p:nvPr userDrawn="1"/>
        </p:nvPicPr>
        <p:blipFill>
          <a:blip r:embed="rId3"/>
          <a:srcRect/>
          <a:stretch>
            <a:fillRect/>
          </a:stretch>
        </p:blipFill>
        <p:spPr bwMode="auto">
          <a:xfrm>
            <a:off x="4470403" y="174168"/>
            <a:ext cx="2213429" cy="537029"/>
          </a:xfrm>
          <a:prstGeom prst="rect">
            <a:avLst/>
          </a:prstGeom>
          <a:noFill/>
          <a:ln w="9525">
            <a:noFill/>
            <a:miter lim="800000"/>
            <a:headEnd/>
            <a:tailEnd/>
          </a:ln>
        </p:spPr>
      </p:pic>
    </p:spTree>
  </p:cSld>
  <p:clrMapOvr>
    <a:masterClrMapping/>
  </p:clrMapOvr>
  <p:transition spd="med">
    <p:cover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hasCustomPrompt="1"/>
          </p:nvPr>
        </p:nvSpPr>
        <p:spPr>
          <a:xfrm>
            <a:off x="514350" y="2840570"/>
            <a:ext cx="5829300" cy="1960033"/>
          </a:xfrm>
          <a:prstGeom prst="rect">
            <a:avLst/>
          </a:prstGeom>
        </p:spPr>
        <p:txBody>
          <a:bodyPr/>
          <a:lstStyle/>
          <a:p>
            <a:r>
              <a:rPr lang="ko-KR" altLang="en-US" smtClean="0"/>
              <a:t>마스터 제목 스타일 편집</a:t>
            </a:r>
            <a:endParaRPr lang="ko-KR" altLang="en-US"/>
          </a:p>
        </p:txBody>
      </p:sp>
      <p:sp>
        <p:nvSpPr>
          <p:cNvPr id="3" name="부제목 2"/>
          <p:cNvSpPr>
            <a:spLocks noGrp="1"/>
          </p:cNvSpPr>
          <p:nvPr>
            <p:ph type="subTitle" idx="1" hasCustomPrompt="1"/>
          </p:nvPr>
        </p:nvSpPr>
        <p:spPr>
          <a:xfrm>
            <a:off x="1028700" y="5181600"/>
            <a:ext cx="4800600" cy="23368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슬라이드 번호 개체 틀 3"/>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100">
                <a:solidFill>
                  <a:schemeClr val="tx1"/>
                </a:solidFill>
                <a:latin typeface="휴먼모음T" pitchFamily="18" charset="-127"/>
                <a:ea typeface="휴먼모음T" pitchFamily="18" charset="-127"/>
              </a:defRPr>
            </a:lvl1pPr>
          </a:lstStyle>
          <a:p>
            <a:r>
              <a:rPr lang="en-US" altLang="ko-KR" smtClean="0">
                <a:solidFill>
                  <a:srgbClr val="000000"/>
                </a:solidFill>
              </a:rPr>
              <a:t>- </a:t>
            </a:r>
            <a:fld id="{247C15DC-A8E1-42E7-918A-8BFC412D6E9A}" type="slidenum">
              <a:rPr lang="ko-KR" altLang="en-US" smtClean="0">
                <a:solidFill>
                  <a:srgbClr val="000000"/>
                </a:solidFill>
              </a:rPr>
              <a:t>‹#›</a:t>
            </a:fld>
            <a:r>
              <a:rPr lang="ko-KR" altLang="en-US" smtClean="0">
                <a:solidFill>
                  <a:srgbClr val="000000"/>
                </a:solidFill>
              </a:rPr>
              <a:t> </a:t>
            </a:r>
            <a:r>
              <a:rPr lang="en-US" altLang="ko-KR" smtClean="0">
                <a:solidFill>
                  <a:srgbClr val="000000"/>
                </a:solidFill>
              </a:rPr>
              <a:t>-</a:t>
            </a:r>
            <a:endParaRPr lang="ko-KR" altLang="en-US">
              <a:solidFill>
                <a:srgbClr val="000000"/>
              </a:solidFill>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342900" y="366184"/>
            <a:ext cx="6172200" cy="1524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idx="1" hasCustomPrompt="1"/>
          </p:nvPr>
        </p:nvSpPr>
        <p:spPr>
          <a:xfrm>
            <a:off x="342900" y="2133604"/>
            <a:ext cx="6172200" cy="6034617"/>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슬라이드 번호 개체 틀 3"/>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100">
                <a:solidFill>
                  <a:schemeClr val="tx1"/>
                </a:solidFill>
                <a:latin typeface="휴먼모음T" pitchFamily="18" charset="-127"/>
                <a:ea typeface="휴먼모음T" pitchFamily="18" charset="-127"/>
              </a:defRPr>
            </a:lvl1pPr>
          </a:lstStyle>
          <a:p>
            <a:r>
              <a:rPr lang="en-US" altLang="ko-KR" smtClean="0">
                <a:solidFill>
                  <a:srgbClr val="000000"/>
                </a:solidFill>
              </a:rPr>
              <a:t>- </a:t>
            </a:r>
            <a:fld id="{247C15DC-A8E1-42E7-918A-8BFC412D6E9A}" type="slidenum">
              <a:rPr lang="ko-KR" altLang="en-US" smtClean="0">
                <a:solidFill>
                  <a:srgbClr val="000000"/>
                </a:solidFill>
              </a:rPr>
              <a:t>‹#›</a:t>
            </a:fld>
            <a:r>
              <a:rPr lang="ko-KR" altLang="en-US" smtClean="0">
                <a:solidFill>
                  <a:srgbClr val="000000"/>
                </a:solidFill>
              </a:rPr>
              <a:t> </a:t>
            </a:r>
            <a:r>
              <a:rPr lang="en-US" altLang="ko-KR" smtClean="0">
                <a:solidFill>
                  <a:srgbClr val="000000"/>
                </a:solidFill>
              </a:rPr>
              <a:t>-</a:t>
            </a:r>
            <a:endParaRPr lang="ko-KR" altLang="en-US">
              <a:solidFill>
                <a:srgbClr val="000000"/>
              </a:solidFill>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541735" y="5875867"/>
            <a:ext cx="5829300" cy="1816100"/>
          </a:xfrm>
          <a:prstGeom prst="rect">
            <a:avLst/>
          </a:prstGeo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hasCustomPrompt="1"/>
          </p:nvPr>
        </p:nvSpPr>
        <p:spPr>
          <a:xfrm>
            <a:off x="541735" y="3875621"/>
            <a:ext cx="5829300" cy="2000249"/>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슬라이드 번호 개체 틀 3"/>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100">
                <a:solidFill>
                  <a:schemeClr val="tx1"/>
                </a:solidFill>
                <a:latin typeface="휴먼모음T" pitchFamily="18" charset="-127"/>
                <a:ea typeface="휴먼모음T" pitchFamily="18" charset="-127"/>
              </a:defRPr>
            </a:lvl1pPr>
          </a:lstStyle>
          <a:p>
            <a:r>
              <a:rPr lang="en-US" altLang="ko-KR" smtClean="0">
                <a:solidFill>
                  <a:srgbClr val="000000"/>
                </a:solidFill>
              </a:rPr>
              <a:t>- </a:t>
            </a:r>
            <a:fld id="{247C15DC-A8E1-42E7-918A-8BFC412D6E9A}" type="slidenum">
              <a:rPr lang="ko-KR" altLang="en-US" smtClean="0">
                <a:solidFill>
                  <a:srgbClr val="000000"/>
                </a:solidFill>
              </a:rPr>
              <a:t>‹#›</a:t>
            </a:fld>
            <a:r>
              <a:rPr lang="ko-KR" altLang="en-US" smtClean="0">
                <a:solidFill>
                  <a:srgbClr val="000000"/>
                </a:solidFill>
              </a:rPr>
              <a:t> </a:t>
            </a:r>
            <a:r>
              <a:rPr lang="en-US" altLang="ko-KR" smtClean="0">
                <a:solidFill>
                  <a:srgbClr val="000000"/>
                </a:solidFill>
              </a:rPr>
              <a:t>-</a:t>
            </a:r>
            <a:endParaRPr lang="ko-KR" altLang="en-US">
              <a:solidFill>
                <a:srgbClr val="000000"/>
              </a:solidFill>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342900" y="366184"/>
            <a:ext cx="6172200" cy="1524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sz="half" idx="1" hasCustomPrompt="1"/>
          </p:nvPr>
        </p:nvSpPr>
        <p:spPr>
          <a:xfrm>
            <a:off x="342900" y="2133604"/>
            <a:ext cx="3028950" cy="603461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hasCustomPrompt="1"/>
          </p:nvPr>
        </p:nvSpPr>
        <p:spPr>
          <a:xfrm>
            <a:off x="3486150" y="2133604"/>
            <a:ext cx="3028950" cy="603461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슬라이드 번호 개체 틀 3"/>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100">
                <a:solidFill>
                  <a:schemeClr val="tx1"/>
                </a:solidFill>
                <a:latin typeface="휴먼모음T" pitchFamily="18" charset="-127"/>
                <a:ea typeface="휴먼모음T" pitchFamily="18" charset="-127"/>
              </a:defRPr>
            </a:lvl1pPr>
          </a:lstStyle>
          <a:p>
            <a:r>
              <a:rPr lang="en-US" altLang="ko-KR" smtClean="0">
                <a:solidFill>
                  <a:srgbClr val="000000"/>
                </a:solidFill>
              </a:rPr>
              <a:t>- </a:t>
            </a:r>
            <a:fld id="{247C15DC-A8E1-42E7-918A-8BFC412D6E9A}" type="slidenum">
              <a:rPr lang="ko-KR" altLang="en-US" smtClean="0">
                <a:solidFill>
                  <a:srgbClr val="000000"/>
                </a:solidFill>
              </a:rPr>
              <a:t>‹#›</a:t>
            </a:fld>
            <a:r>
              <a:rPr lang="ko-KR" altLang="en-US" smtClean="0">
                <a:solidFill>
                  <a:srgbClr val="000000"/>
                </a:solidFill>
              </a:rPr>
              <a:t> </a:t>
            </a:r>
            <a:r>
              <a:rPr lang="en-US" altLang="ko-KR" smtClean="0">
                <a:solidFill>
                  <a:srgbClr val="000000"/>
                </a:solidFill>
              </a:rPr>
              <a:t>-</a:t>
            </a:r>
            <a:endParaRPr lang="ko-KR" altLang="en-US">
              <a:solidFill>
                <a:srgbClr val="000000"/>
              </a:solidFill>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342900" y="366184"/>
            <a:ext cx="6172200" cy="1524000"/>
          </a:xfrm>
          <a:prstGeom prst="rect">
            <a:avLst/>
          </a:prstGeo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hasCustomPrompt="1"/>
          </p:nvPr>
        </p:nvSpPr>
        <p:spPr>
          <a:xfrm>
            <a:off x="342902" y="2046817"/>
            <a:ext cx="3030141" cy="85301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hasCustomPrompt="1"/>
          </p:nvPr>
        </p:nvSpPr>
        <p:spPr>
          <a:xfrm>
            <a:off x="342902" y="2899833"/>
            <a:ext cx="3030141" cy="526838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hasCustomPrompt="1"/>
          </p:nvPr>
        </p:nvSpPr>
        <p:spPr>
          <a:xfrm>
            <a:off x="3483771" y="2046817"/>
            <a:ext cx="3031331" cy="85301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hasCustomPrompt="1"/>
          </p:nvPr>
        </p:nvSpPr>
        <p:spPr>
          <a:xfrm>
            <a:off x="3483771" y="2899833"/>
            <a:ext cx="3031331" cy="526838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슬라이드 번호 개체 틀 3"/>
          <p:cNvSpPr>
            <a:spLocks noGrp="1"/>
          </p:cNvSpPr>
          <p:nvPr>
            <p:ph type="sldNum" sz="quarter" idx="10"/>
          </p:nvPr>
        </p:nvSpPr>
        <p:spPr>
          <a:xfrm>
            <a:off x="4914900" y="8475137"/>
            <a:ext cx="1600200" cy="486833"/>
          </a:xfrm>
          <a:prstGeom prst="rect">
            <a:avLst/>
          </a:prstGeom>
        </p:spPr>
        <p:txBody>
          <a:bodyPr vert="horz" lIns="91440" tIns="45720" rIns="91440" bIns="45720" rtlCol="0" anchor="ctr"/>
          <a:lstStyle>
            <a:lvl1pPr algn="r">
              <a:defRPr sz="1100">
                <a:solidFill>
                  <a:schemeClr val="tx1"/>
                </a:solidFill>
                <a:latin typeface="휴먼모음T" pitchFamily="18" charset="-127"/>
                <a:ea typeface="휴먼모음T" pitchFamily="18" charset="-127"/>
              </a:defRPr>
            </a:lvl1pPr>
          </a:lstStyle>
          <a:p>
            <a:r>
              <a:rPr lang="en-US" altLang="ko-KR" smtClean="0">
                <a:solidFill>
                  <a:srgbClr val="000000"/>
                </a:solidFill>
              </a:rPr>
              <a:t>- </a:t>
            </a:r>
            <a:fld id="{247C15DC-A8E1-42E7-918A-8BFC412D6E9A}" type="slidenum">
              <a:rPr lang="ko-KR" altLang="en-US" smtClean="0">
                <a:solidFill>
                  <a:srgbClr val="000000"/>
                </a:solidFill>
              </a:rPr>
              <a:t>‹#›</a:t>
            </a:fld>
            <a:r>
              <a:rPr lang="ko-KR" altLang="en-US" smtClean="0">
                <a:solidFill>
                  <a:srgbClr val="000000"/>
                </a:solidFill>
              </a:rPr>
              <a:t> </a:t>
            </a:r>
            <a:r>
              <a:rPr lang="en-US" altLang="ko-KR" smtClean="0">
                <a:solidFill>
                  <a:srgbClr val="000000"/>
                </a:solidFill>
              </a:rPr>
              <a:t>-</a:t>
            </a:r>
            <a:endParaRPr lang="ko-KR" altLang="en-US">
              <a:solidFill>
                <a:srgbClr val="000000"/>
              </a:solidFill>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342900" y="366184"/>
            <a:ext cx="6172200" cy="1524000"/>
          </a:xfrm>
          <a:prstGeom prst="rect">
            <a:avLst/>
          </a:prstGeom>
        </p:spPr>
        <p:txBody>
          <a:bodyPr/>
          <a:lstStyle/>
          <a:p>
            <a:r>
              <a:rPr lang="ko-KR" altLang="en-US" smtClean="0"/>
              <a:t>마스터 제목 스타일 편집</a:t>
            </a:r>
            <a:endParaRPr lang="ko-KR" altLang="en-US"/>
          </a:p>
        </p:txBody>
      </p:sp>
      <p:sp>
        <p:nvSpPr>
          <p:cNvPr id="3" name="슬라이드 번호 개체 틀 3"/>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100">
                <a:solidFill>
                  <a:schemeClr val="tx1"/>
                </a:solidFill>
                <a:latin typeface="휴먼모음T" pitchFamily="18" charset="-127"/>
                <a:ea typeface="휴먼모음T" pitchFamily="18" charset="-127"/>
              </a:defRPr>
            </a:lvl1pPr>
          </a:lstStyle>
          <a:p>
            <a:r>
              <a:rPr lang="en-US" altLang="ko-KR" smtClean="0">
                <a:solidFill>
                  <a:srgbClr val="000000"/>
                </a:solidFill>
              </a:rPr>
              <a:t>- </a:t>
            </a:r>
            <a:fld id="{247C15DC-A8E1-42E7-918A-8BFC412D6E9A}" type="slidenum">
              <a:rPr lang="ko-KR" altLang="en-US" smtClean="0">
                <a:solidFill>
                  <a:srgbClr val="000000"/>
                </a:solidFill>
              </a:rPr>
              <a:t>‹#›</a:t>
            </a:fld>
            <a:r>
              <a:rPr lang="ko-KR" altLang="en-US" smtClean="0">
                <a:solidFill>
                  <a:srgbClr val="000000"/>
                </a:solidFill>
              </a:rPr>
              <a:t> </a:t>
            </a:r>
            <a:r>
              <a:rPr lang="en-US" altLang="ko-KR" smtClean="0">
                <a:solidFill>
                  <a:srgbClr val="000000"/>
                </a:solidFill>
              </a:rPr>
              <a:t>-</a:t>
            </a:r>
            <a:endParaRPr lang="ko-KR" altLang="en-US">
              <a:solidFill>
                <a:srgbClr val="000000"/>
              </a:solidFill>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342900" y="366184"/>
            <a:ext cx="6172200" cy="1524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idx="1" hasCustomPrompt="1"/>
          </p:nvPr>
        </p:nvSpPr>
        <p:spPr>
          <a:xfrm>
            <a:off x="342900" y="2133604"/>
            <a:ext cx="6172200" cy="6034617"/>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슬라이드 번호 개체 틀 3"/>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100">
                <a:solidFill>
                  <a:schemeClr val="tx1"/>
                </a:solidFill>
                <a:latin typeface="휴먼모음T" pitchFamily="18" charset="-127"/>
                <a:ea typeface="휴먼모음T" pitchFamily="18" charset="-127"/>
              </a:defRPr>
            </a:lvl1pPr>
          </a:lstStyle>
          <a:p>
            <a:r>
              <a:rPr lang="en-US" altLang="ko-KR" smtClean="0"/>
              <a:t>- </a:t>
            </a:r>
            <a:fld id="{247C15DC-A8E1-42E7-918A-8BFC412D6E9A}" type="slidenum">
              <a:rPr lang="ko-KR" altLang="en-US" smtClean="0"/>
              <a:t>‹#›</a:t>
            </a:fld>
            <a:r>
              <a:rPr lang="ko-KR" altLang="en-US" smtClean="0"/>
              <a:t> </a:t>
            </a:r>
            <a:r>
              <a:rPr lang="en-US" altLang="ko-KR" smtClean="0"/>
              <a:t>-</a:t>
            </a:r>
            <a:endParaRPr lang="ko-KR"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슬라이드 번호 개체 틀 3"/>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100">
                <a:solidFill>
                  <a:schemeClr val="tx1"/>
                </a:solidFill>
                <a:latin typeface="휴먼모음T" pitchFamily="18" charset="-127"/>
                <a:ea typeface="휴먼모음T" pitchFamily="18" charset="-127"/>
              </a:defRPr>
            </a:lvl1pPr>
          </a:lstStyle>
          <a:p>
            <a:r>
              <a:rPr lang="en-US" altLang="ko-KR" smtClean="0">
                <a:solidFill>
                  <a:srgbClr val="000000"/>
                </a:solidFill>
              </a:rPr>
              <a:t>- </a:t>
            </a:r>
            <a:fld id="{247C15DC-A8E1-42E7-918A-8BFC412D6E9A}" type="slidenum">
              <a:rPr lang="ko-KR" altLang="en-US" smtClean="0">
                <a:solidFill>
                  <a:srgbClr val="000000"/>
                </a:solidFill>
              </a:rPr>
              <a:t>‹#›</a:t>
            </a:fld>
            <a:r>
              <a:rPr lang="ko-KR" altLang="en-US" smtClean="0">
                <a:solidFill>
                  <a:srgbClr val="000000"/>
                </a:solidFill>
              </a:rPr>
              <a:t> </a:t>
            </a:r>
            <a:r>
              <a:rPr lang="en-US" altLang="ko-KR" smtClean="0">
                <a:solidFill>
                  <a:srgbClr val="000000"/>
                </a:solidFill>
              </a:rPr>
              <a:t>-</a:t>
            </a:r>
            <a:endParaRPr lang="ko-KR" altLang="en-US">
              <a:solidFill>
                <a:srgbClr val="000000"/>
              </a:solidFill>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342902" y="364067"/>
            <a:ext cx="2256235" cy="1549400"/>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hasCustomPrompt="1"/>
          </p:nvPr>
        </p:nvSpPr>
        <p:spPr>
          <a:xfrm>
            <a:off x="2681289" y="364070"/>
            <a:ext cx="3833813" cy="7804151"/>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hasCustomPrompt="1"/>
          </p:nvPr>
        </p:nvSpPr>
        <p:spPr>
          <a:xfrm>
            <a:off x="342902" y="1913470"/>
            <a:ext cx="2256235" cy="6254751"/>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슬라이드 번호 개체 틀 3"/>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100">
                <a:solidFill>
                  <a:schemeClr val="tx1"/>
                </a:solidFill>
                <a:latin typeface="휴먼모음T" pitchFamily="18" charset="-127"/>
                <a:ea typeface="휴먼모음T" pitchFamily="18" charset="-127"/>
              </a:defRPr>
            </a:lvl1pPr>
          </a:lstStyle>
          <a:p>
            <a:r>
              <a:rPr lang="en-US" altLang="ko-KR" smtClean="0">
                <a:solidFill>
                  <a:srgbClr val="000000"/>
                </a:solidFill>
              </a:rPr>
              <a:t>- </a:t>
            </a:r>
            <a:fld id="{247C15DC-A8E1-42E7-918A-8BFC412D6E9A}" type="slidenum">
              <a:rPr lang="ko-KR" altLang="en-US" smtClean="0">
                <a:solidFill>
                  <a:srgbClr val="000000"/>
                </a:solidFill>
              </a:rPr>
              <a:t>‹#›</a:t>
            </a:fld>
            <a:r>
              <a:rPr lang="ko-KR" altLang="en-US" smtClean="0">
                <a:solidFill>
                  <a:srgbClr val="000000"/>
                </a:solidFill>
              </a:rPr>
              <a:t> </a:t>
            </a:r>
            <a:r>
              <a:rPr lang="en-US" altLang="ko-KR" smtClean="0">
                <a:solidFill>
                  <a:srgbClr val="000000"/>
                </a:solidFill>
              </a:rPr>
              <a:t>-</a:t>
            </a:r>
            <a:endParaRPr lang="ko-KR" altLang="en-US">
              <a:solidFill>
                <a:srgbClr val="000000"/>
              </a:solidFill>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1344216" y="6400801"/>
            <a:ext cx="4114800" cy="755651"/>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344216" y="817033"/>
            <a:ext cx="4114800" cy="5486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hasCustomPrompt="1"/>
          </p:nvPr>
        </p:nvSpPr>
        <p:spPr>
          <a:xfrm>
            <a:off x="1344216" y="7156452"/>
            <a:ext cx="4114800" cy="10731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슬라이드 번호 개체 틀 3"/>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100">
                <a:solidFill>
                  <a:schemeClr val="tx1"/>
                </a:solidFill>
                <a:latin typeface="휴먼모음T" pitchFamily="18" charset="-127"/>
                <a:ea typeface="휴먼모음T" pitchFamily="18" charset="-127"/>
              </a:defRPr>
            </a:lvl1pPr>
          </a:lstStyle>
          <a:p>
            <a:r>
              <a:rPr lang="en-US" altLang="ko-KR" smtClean="0">
                <a:solidFill>
                  <a:srgbClr val="000000"/>
                </a:solidFill>
              </a:rPr>
              <a:t>- </a:t>
            </a:r>
            <a:fld id="{247C15DC-A8E1-42E7-918A-8BFC412D6E9A}" type="slidenum">
              <a:rPr lang="ko-KR" altLang="en-US" smtClean="0">
                <a:solidFill>
                  <a:srgbClr val="000000"/>
                </a:solidFill>
              </a:rPr>
              <a:t>‹#›</a:t>
            </a:fld>
            <a:r>
              <a:rPr lang="ko-KR" altLang="en-US" smtClean="0">
                <a:solidFill>
                  <a:srgbClr val="000000"/>
                </a:solidFill>
              </a:rPr>
              <a:t> </a:t>
            </a:r>
            <a:r>
              <a:rPr lang="en-US" altLang="ko-KR" smtClean="0">
                <a:solidFill>
                  <a:srgbClr val="000000"/>
                </a:solidFill>
              </a:rPr>
              <a:t>-</a:t>
            </a:r>
            <a:endParaRPr lang="ko-KR" altLang="en-US">
              <a:solidFill>
                <a:srgbClr val="000000"/>
              </a:solidFill>
            </a:endParaRP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342900" y="366184"/>
            <a:ext cx="6172200" cy="1524000"/>
          </a:xfrm>
          <a:prstGeom prst="rect">
            <a:avLst/>
          </a:prstGeom>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hasCustomPrompt="1"/>
          </p:nvPr>
        </p:nvSpPr>
        <p:spPr>
          <a:xfrm>
            <a:off x="342900" y="2133604"/>
            <a:ext cx="6172200" cy="6034617"/>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슬라이드 번호 개체 틀 3"/>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100">
                <a:solidFill>
                  <a:schemeClr val="tx1"/>
                </a:solidFill>
                <a:latin typeface="휴먼모음T" pitchFamily="18" charset="-127"/>
                <a:ea typeface="휴먼모음T" pitchFamily="18" charset="-127"/>
              </a:defRPr>
            </a:lvl1pPr>
          </a:lstStyle>
          <a:p>
            <a:r>
              <a:rPr lang="en-US" altLang="ko-KR" smtClean="0">
                <a:solidFill>
                  <a:srgbClr val="000000"/>
                </a:solidFill>
              </a:rPr>
              <a:t>- </a:t>
            </a:r>
            <a:fld id="{247C15DC-A8E1-42E7-918A-8BFC412D6E9A}" type="slidenum">
              <a:rPr lang="ko-KR" altLang="en-US" smtClean="0">
                <a:solidFill>
                  <a:srgbClr val="000000"/>
                </a:solidFill>
              </a:rPr>
              <a:t>‹#›</a:t>
            </a:fld>
            <a:r>
              <a:rPr lang="ko-KR" altLang="en-US" smtClean="0">
                <a:solidFill>
                  <a:srgbClr val="000000"/>
                </a:solidFill>
              </a:rPr>
              <a:t> </a:t>
            </a:r>
            <a:r>
              <a:rPr lang="en-US" altLang="ko-KR" smtClean="0">
                <a:solidFill>
                  <a:srgbClr val="000000"/>
                </a:solidFill>
              </a:rPr>
              <a:t>-</a:t>
            </a:r>
            <a:endParaRPr lang="ko-KR" altLang="en-US">
              <a:solidFill>
                <a:srgbClr val="000000"/>
              </a:solidFill>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hasCustomPrompt="1"/>
          </p:nvPr>
        </p:nvSpPr>
        <p:spPr>
          <a:xfrm>
            <a:off x="4972050" y="366188"/>
            <a:ext cx="1543050" cy="7802033"/>
          </a:xfrm>
          <a:prstGeom prst="rect">
            <a:avLst/>
          </a:prstGeo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hasCustomPrompt="1"/>
          </p:nvPr>
        </p:nvSpPr>
        <p:spPr>
          <a:xfrm>
            <a:off x="342900" y="366188"/>
            <a:ext cx="4514850" cy="7802033"/>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슬라이드 번호 개체 틀 3"/>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100">
                <a:solidFill>
                  <a:schemeClr val="tx1"/>
                </a:solidFill>
                <a:latin typeface="휴먼모음T" pitchFamily="18" charset="-127"/>
                <a:ea typeface="휴먼모음T" pitchFamily="18" charset="-127"/>
              </a:defRPr>
            </a:lvl1pPr>
          </a:lstStyle>
          <a:p>
            <a:r>
              <a:rPr lang="en-US" altLang="ko-KR" smtClean="0">
                <a:solidFill>
                  <a:srgbClr val="000000"/>
                </a:solidFill>
              </a:rPr>
              <a:t>- </a:t>
            </a:r>
            <a:fld id="{247C15DC-A8E1-42E7-918A-8BFC412D6E9A}" type="slidenum">
              <a:rPr lang="ko-KR" altLang="en-US" smtClean="0">
                <a:solidFill>
                  <a:srgbClr val="000000"/>
                </a:solidFill>
              </a:rPr>
              <a:t>‹#›</a:t>
            </a:fld>
            <a:r>
              <a:rPr lang="ko-KR" altLang="en-US" smtClean="0">
                <a:solidFill>
                  <a:srgbClr val="000000"/>
                </a:solidFill>
              </a:rPr>
              <a:t> </a:t>
            </a:r>
            <a:r>
              <a:rPr lang="en-US" altLang="ko-KR" smtClean="0">
                <a:solidFill>
                  <a:srgbClr val="000000"/>
                </a:solidFill>
              </a:rPr>
              <a:t>-</a:t>
            </a:r>
            <a:endParaRPr lang="ko-KR" altLang="en-US">
              <a:solidFill>
                <a:srgbClr val="000000"/>
              </a:solidFill>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내용">
    <p:spTree>
      <p:nvGrpSpPr>
        <p:cNvPr id="1" name=""/>
        <p:cNvGrpSpPr/>
        <p:nvPr/>
      </p:nvGrpSpPr>
      <p:grpSpPr>
        <a:xfrm>
          <a:off x="0" y="0"/>
          <a:ext cx="0" cy="0"/>
          <a:chOff x="0" y="0"/>
          <a:chExt cx="0" cy="0"/>
        </a:xfrm>
      </p:grpSpPr>
      <p:sp>
        <p:nvSpPr>
          <p:cNvPr id="2" name="내용 개체 틀 1"/>
          <p:cNvSpPr>
            <a:spLocks noGrp="1"/>
          </p:cNvSpPr>
          <p:nvPr>
            <p:ph hasCustomPrompt="1"/>
          </p:nvPr>
        </p:nvSpPr>
        <p:spPr>
          <a:xfrm>
            <a:off x="342900" y="366188"/>
            <a:ext cx="6172200" cy="7802033"/>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3" name="슬라이드 번호 개체 틀 3"/>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100">
                <a:solidFill>
                  <a:schemeClr val="tx1"/>
                </a:solidFill>
                <a:latin typeface="휴먼모음T" pitchFamily="18" charset="-127"/>
                <a:ea typeface="휴먼모음T" pitchFamily="18" charset="-127"/>
              </a:defRPr>
            </a:lvl1pPr>
          </a:lstStyle>
          <a:p>
            <a:r>
              <a:rPr lang="en-US" altLang="ko-KR" smtClean="0">
                <a:solidFill>
                  <a:srgbClr val="000000"/>
                </a:solidFill>
              </a:rPr>
              <a:t>- </a:t>
            </a:r>
            <a:fld id="{247C15DC-A8E1-42E7-918A-8BFC412D6E9A}" type="slidenum">
              <a:rPr lang="ko-KR" altLang="en-US" smtClean="0">
                <a:solidFill>
                  <a:srgbClr val="000000"/>
                </a:solidFill>
              </a:rPr>
              <a:t>‹#›</a:t>
            </a:fld>
            <a:r>
              <a:rPr lang="ko-KR" altLang="en-US" smtClean="0">
                <a:solidFill>
                  <a:srgbClr val="000000"/>
                </a:solidFill>
              </a:rPr>
              <a:t> </a:t>
            </a:r>
            <a:r>
              <a:rPr lang="en-US" altLang="ko-KR" smtClean="0">
                <a:solidFill>
                  <a:srgbClr val="000000"/>
                </a:solidFill>
              </a:rPr>
              <a:t>-</a:t>
            </a:r>
            <a:endParaRPr lang="ko-KR" altLang="en-US">
              <a:solidFill>
                <a:srgbClr val="000000"/>
              </a:solidFill>
            </a:endParaRP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E4D7BB-51A1-4243-ADAB-635835EEC3E8}" type="datetimeFigureOut">
              <a:rPr lang="en-US" smtClean="0"/>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altLang="ko-KR" smtClean="0"/>
              <a:t>- </a:t>
            </a:r>
            <a:fld id="{247C15DC-A8E1-42E7-918A-8BFC412D6E9A}" type="slidenum">
              <a:rPr lang="ko-KR" altLang="en-US" smtClean="0"/>
              <a:t>‹#›</a:t>
            </a:fld>
            <a:r>
              <a:rPr lang="ko-KR" altLang="en-US" smtClean="0"/>
              <a:t> </a:t>
            </a:r>
            <a:r>
              <a:rPr lang="en-US" altLang="ko-KR" smtClean="0"/>
              <a:t>-</a:t>
            </a:r>
            <a:endParaRPr lang="ko-KR" altLang="en-US"/>
          </a:p>
        </p:txBody>
      </p:sp>
    </p:spTree>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E4D7BB-51A1-4243-ADAB-635835EEC3E8}" type="datetimeFigureOut">
              <a:rPr lang="en-US" smtClean="0"/>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altLang="ko-KR" smtClean="0"/>
              <a:t>- </a:t>
            </a:r>
            <a:fld id="{247C15DC-A8E1-42E7-918A-8BFC412D6E9A}" type="slidenum">
              <a:rPr lang="ko-KR" altLang="en-US" smtClean="0"/>
              <a:t>‹#›</a:t>
            </a:fld>
            <a:r>
              <a:rPr lang="ko-KR" altLang="en-US" smtClean="0"/>
              <a:t> </a:t>
            </a:r>
            <a:r>
              <a:rPr lang="en-US" altLang="ko-KR" smtClean="0"/>
              <a:t>-</a:t>
            </a:r>
            <a:endParaRPr lang="ko-KR" altLang="en-US"/>
          </a:p>
        </p:txBody>
      </p:sp>
    </p:spTree>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E4D7BB-51A1-4243-ADAB-635835EEC3E8}" type="datetimeFigureOut">
              <a:rPr lang="en-US" smtClean="0"/>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altLang="ko-KR" smtClean="0"/>
              <a:t>- </a:t>
            </a:r>
            <a:fld id="{247C15DC-A8E1-42E7-918A-8BFC412D6E9A}" type="slidenum">
              <a:rPr lang="ko-KR" altLang="en-US" smtClean="0"/>
              <a:t>‹#›</a:t>
            </a:fld>
            <a:r>
              <a:rPr lang="ko-KR" altLang="en-US" smtClean="0"/>
              <a:t> </a:t>
            </a:r>
            <a:r>
              <a:rPr lang="en-US" altLang="ko-KR" smtClean="0"/>
              <a:t>-</a:t>
            </a:r>
            <a:endParaRPr lang="ko-KR" altLang="en-US"/>
          </a:p>
        </p:txBody>
      </p:sp>
    </p:spTree>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E4D7BB-51A1-4243-ADAB-635835EEC3E8}" type="datetimeFigureOut">
              <a:rPr lang="en-US" smtClean="0"/>
              <a:t>3/30/2020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r>
              <a:rPr lang="en-US" altLang="ko-KR" smtClean="0"/>
              <a:t>- </a:t>
            </a:r>
            <a:fld id="{247C15DC-A8E1-42E7-918A-8BFC412D6E9A}" type="slidenum">
              <a:rPr lang="ko-KR" altLang="en-US" smtClean="0"/>
              <a:t>‹#›</a:t>
            </a:fld>
            <a:r>
              <a:rPr lang="ko-KR" altLang="en-US" smtClean="0"/>
              <a:t> </a:t>
            </a:r>
            <a:r>
              <a:rPr lang="en-US" altLang="ko-KR" smtClean="0"/>
              <a:t>-</a:t>
            </a:r>
            <a:endParaRPr lang="ko-KR" altLang="en-US"/>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541735" y="5875867"/>
            <a:ext cx="5829300" cy="1816100"/>
          </a:xfrm>
          <a:prstGeom prst="rect">
            <a:avLst/>
          </a:prstGeo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hasCustomPrompt="1"/>
          </p:nvPr>
        </p:nvSpPr>
        <p:spPr>
          <a:xfrm>
            <a:off x="541735" y="3875621"/>
            <a:ext cx="5829300" cy="2000249"/>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슬라이드 번호 개체 틀 3"/>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100">
                <a:solidFill>
                  <a:schemeClr val="tx1"/>
                </a:solidFill>
                <a:latin typeface="휴먼모음T" pitchFamily="18" charset="-127"/>
                <a:ea typeface="휴먼모음T" pitchFamily="18" charset="-127"/>
              </a:defRPr>
            </a:lvl1pPr>
          </a:lstStyle>
          <a:p>
            <a:r>
              <a:rPr lang="en-US" altLang="ko-KR" smtClean="0"/>
              <a:t>- </a:t>
            </a:r>
            <a:fld id="{247C15DC-A8E1-42E7-918A-8BFC412D6E9A}" type="slidenum">
              <a:rPr lang="ko-KR" altLang="en-US" smtClean="0"/>
              <a:t>‹#›</a:t>
            </a:fld>
            <a:r>
              <a:rPr lang="ko-KR" altLang="en-US" smtClean="0"/>
              <a:t> </a:t>
            </a:r>
            <a:r>
              <a:rPr lang="en-US" altLang="ko-KR" smtClean="0"/>
              <a:t>-</a:t>
            </a:r>
            <a:endParaRPr lang="ko-KR"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E4D7BB-51A1-4243-ADAB-635835EEC3E8}" type="datetimeFigureOut">
              <a:rPr lang="en-US" smtClean="0"/>
              <a:t>3/30/2020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r>
              <a:rPr lang="en-US" altLang="ko-KR" smtClean="0"/>
              <a:t>- </a:t>
            </a:r>
            <a:fld id="{247C15DC-A8E1-42E7-918A-8BFC412D6E9A}" type="slidenum">
              <a:rPr lang="ko-KR" altLang="en-US" smtClean="0"/>
              <a:t>‹#›</a:t>
            </a:fld>
            <a:r>
              <a:rPr lang="ko-KR" altLang="en-US" smtClean="0"/>
              <a:t> </a:t>
            </a:r>
            <a:r>
              <a:rPr lang="en-US" altLang="ko-KR" smtClean="0"/>
              <a:t>-</a:t>
            </a:r>
            <a:endParaRPr lang="ko-KR" altLang="en-US"/>
          </a:p>
        </p:txBody>
      </p:sp>
    </p:spTree>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E4D7BB-51A1-4243-ADAB-635835EEC3E8}" type="datetimeFigureOut">
              <a:rPr lang="en-US" smtClean="0"/>
              <a:t>3/30/2020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r>
              <a:rPr lang="en-US" altLang="ko-KR" smtClean="0"/>
              <a:t>- </a:t>
            </a:r>
            <a:fld id="{247C15DC-A8E1-42E7-918A-8BFC412D6E9A}" type="slidenum">
              <a:rPr lang="ko-KR" altLang="en-US" smtClean="0"/>
              <a:t>‹#›</a:t>
            </a:fld>
            <a:r>
              <a:rPr lang="ko-KR" altLang="en-US" smtClean="0"/>
              <a:t> </a:t>
            </a:r>
            <a:r>
              <a:rPr lang="en-US" altLang="ko-KR" smtClean="0"/>
              <a:t>-</a:t>
            </a:r>
            <a:endParaRPr lang="ko-KR" altLang="en-US"/>
          </a:p>
        </p:txBody>
      </p:sp>
    </p:spTree>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E4D7BB-51A1-4243-ADAB-635835EEC3E8}" type="datetimeFigureOut">
              <a:rPr lang="en-US" smtClean="0"/>
              <a:t>3/30/2020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r>
              <a:rPr lang="en-US" altLang="ko-KR" smtClean="0"/>
              <a:t>- </a:t>
            </a:r>
            <a:fld id="{247C15DC-A8E1-42E7-918A-8BFC412D6E9A}" type="slidenum">
              <a:rPr lang="ko-KR" altLang="en-US" smtClean="0"/>
              <a:t>‹#›</a:t>
            </a:fld>
            <a:r>
              <a:rPr lang="ko-KR" altLang="en-US" smtClean="0"/>
              <a:t> </a:t>
            </a:r>
            <a:r>
              <a:rPr lang="en-US" altLang="ko-KR" smtClean="0"/>
              <a:t>-</a:t>
            </a:r>
            <a:endParaRPr lang="ko-KR" altLang="en-US"/>
          </a:p>
        </p:txBody>
      </p:sp>
    </p:spTree>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E4D7BB-51A1-4243-ADAB-635835EEC3E8}" type="datetimeFigureOut">
              <a:rPr lang="en-US" smtClean="0"/>
              <a:t>3/30/2020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r>
              <a:rPr lang="en-US" altLang="ko-KR" smtClean="0"/>
              <a:t>- </a:t>
            </a:r>
            <a:fld id="{247C15DC-A8E1-42E7-918A-8BFC412D6E9A}" type="slidenum">
              <a:rPr lang="ko-KR" altLang="en-US" smtClean="0"/>
              <a:t>‹#›</a:t>
            </a:fld>
            <a:r>
              <a:rPr lang="ko-KR" altLang="en-US" smtClean="0"/>
              <a:t> </a:t>
            </a:r>
            <a:r>
              <a:rPr lang="en-US" altLang="ko-KR" smtClean="0"/>
              <a:t>-</a:t>
            </a:r>
            <a:endParaRPr lang="ko-KR" altLang="en-US"/>
          </a:p>
        </p:txBody>
      </p:sp>
    </p:spTree>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E4D7BB-51A1-4243-ADAB-635835EEC3E8}" type="datetimeFigureOut">
              <a:rPr lang="en-US" smtClean="0"/>
              <a:t>3/30/2020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r>
              <a:rPr lang="en-US" altLang="ko-KR" smtClean="0"/>
              <a:t>- </a:t>
            </a:r>
            <a:fld id="{247C15DC-A8E1-42E7-918A-8BFC412D6E9A}" type="slidenum">
              <a:rPr lang="ko-KR" altLang="en-US" smtClean="0"/>
              <a:t>‹#›</a:t>
            </a:fld>
            <a:r>
              <a:rPr lang="ko-KR" altLang="en-US" smtClean="0"/>
              <a:t> </a:t>
            </a:r>
            <a:r>
              <a:rPr lang="en-US" altLang="ko-KR" smtClean="0"/>
              <a:t>-</a:t>
            </a:r>
            <a:endParaRPr lang="ko-KR" altLang="en-US"/>
          </a:p>
        </p:txBody>
      </p:sp>
    </p:spTree>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E4D7BB-51A1-4243-ADAB-635835EEC3E8}" type="datetimeFigureOut">
              <a:rPr lang="en-US" smtClean="0"/>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altLang="ko-KR" smtClean="0"/>
              <a:t>- </a:t>
            </a:r>
            <a:fld id="{247C15DC-A8E1-42E7-918A-8BFC412D6E9A}" type="slidenum">
              <a:rPr lang="ko-KR" altLang="en-US" smtClean="0"/>
              <a:t>‹#›</a:t>
            </a:fld>
            <a:r>
              <a:rPr lang="ko-KR" altLang="en-US" smtClean="0"/>
              <a:t> </a:t>
            </a:r>
            <a:r>
              <a:rPr lang="en-US" altLang="ko-KR" smtClean="0"/>
              <a:t>-</a:t>
            </a:r>
            <a:endParaRPr lang="ko-KR" altLang="en-US"/>
          </a:p>
        </p:txBody>
      </p:sp>
    </p:spTree>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E4D7BB-51A1-4243-ADAB-635835EEC3E8}" type="datetimeFigureOut">
              <a:rPr lang="en-US" smtClean="0"/>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altLang="ko-KR" smtClean="0"/>
              <a:t>- </a:t>
            </a:r>
            <a:fld id="{247C15DC-A8E1-42E7-918A-8BFC412D6E9A}" type="slidenum">
              <a:rPr lang="ko-KR" altLang="en-US" smtClean="0"/>
              <a:t>‹#›</a:t>
            </a:fld>
            <a:r>
              <a:rPr lang="ko-KR" altLang="en-US" smtClean="0"/>
              <a:t> </a:t>
            </a:r>
            <a:r>
              <a:rPr lang="en-US" altLang="ko-KR" smtClean="0"/>
              <a:t>-</a:t>
            </a:r>
            <a:endParaRPr lang="ko-KR" altLang="en-US"/>
          </a:p>
        </p:txBody>
      </p:sp>
    </p:spTree>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7" descr="KCVN - Logo.jpg"/>
          <p:cNvPicPr>
            <a:picLocks noChangeAspect="1"/>
          </p:cNvPicPr>
          <p:nvPr userDrawn="1"/>
        </p:nvPicPr>
        <p:blipFill>
          <a:blip r:embed="rId3"/>
          <a:srcRect/>
          <a:stretch>
            <a:fillRect/>
          </a:stretch>
        </p:blipFill>
        <p:spPr bwMode="auto">
          <a:xfrm>
            <a:off x="4470403" y="174168"/>
            <a:ext cx="2213429" cy="537029"/>
          </a:xfrm>
          <a:prstGeom prst="rect">
            <a:avLst/>
          </a:prstGeom>
          <a:noFill/>
          <a:ln w="9525">
            <a:noFill/>
            <a:miter lim="800000"/>
            <a:headEnd/>
            <a:tailEnd/>
          </a:ln>
        </p:spPr>
      </p:pic>
    </p:spTree>
  </p:cSld>
  <p:clrMapOvr>
    <a:masterClrMapping/>
  </p:clrMapOvr>
  <p:transition spd="med">
    <p:cover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342900" y="366184"/>
            <a:ext cx="6172200" cy="1524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sz="half" idx="1" hasCustomPrompt="1"/>
          </p:nvPr>
        </p:nvSpPr>
        <p:spPr>
          <a:xfrm>
            <a:off x="342900" y="2133604"/>
            <a:ext cx="3028950" cy="603461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hasCustomPrompt="1"/>
          </p:nvPr>
        </p:nvSpPr>
        <p:spPr>
          <a:xfrm>
            <a:off x="3486150" y="2133604"/>
            <a:ext cx="3028950" cy="603461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슬라이드 번호 개체 틀 3"/>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100">
                <a:solidFill>
                  <a:schemeClr val="tx1"/>
                </a:solidFill>
                <a:latin typeface="휴먼모음T" pitchFamily="18" charset="-127"/>
                <a:ea typeface="휴먼모음T" pitchFamily="18" charset="-127"/>
              </a:defRPr>
            </a:lvl1pPr>
          </a:lstStyle>
          <a:p>
            <a:r>
              <a:rPr lang="en-US" altLang="ko-KR" smtClean="0"/>
              <a:t>- </a:t>
            </a:r>
            <a:fld id="{247C15DC-A8E1-42E7-918A-8BFC412D6E9A}" type="slidenum">
              <a:rPr lang="ko-KR" altLang="en-US" smtClean="0"/>
              <a:t>‹#›</a:t>
            </a:fld>
            <a:r>
              <a:rPr lang="ko-KR" altLang="en-US" smtClean="0"/>
              <a:t> </a:t>
            </a:r>
            <a:r>
              <a:rPr lang="en-US" altLang="ko-KR" smtClean="0"/>
              <a:t>-</a:t>
            </a:r>
            <a:endParaRPr lang="ko-KR"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342900" y="366184"/>
            <a:ext cx="6172200" cy="1524000"/>
          </a:xfrm>
          <a:prstGeom prst="rect">
            <a:avLst/>
          </a:prstGeo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hasCustomPrompt="1"/>
          </p:nvPr>
        </p:nvSpPr>
        <p:spPr>
          <a:xfrm>
            <a:off x="342902" y="2046817"/>
            <a:ext cx="3030141" cy="85301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hasCustomPrompt="1"/>
          </p:nvPr>
        </p:nvSpPr>
        <p:spPr>
          <a:xfrm>
            <a:off x="342902" y="2899833"/>
            <a:ext cx="3030141" cy="526838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hasCustomPrompt="1"/>
          </p:nvPr>
        </p:nvSpPr>
        <p:spPr>
          <a:xfrm>
            <a:off x="3483771" y="2046817"/>
            <a:ext cx="3031331" cy="85301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hasCustomPrompt="1"/>
          </p:nvPr>
        </p:nvSpPr>
        <p:spPr>
          <a:xfrm>
            <a:off x="3483771" y="2899833"/>
            <a:ext cx="3031331" cy="526838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슬라이드 번호 개체 틀 3"/>
          <p:cNvSpPr>
            <a:spLocks noGrp="1"/>
          </p:cNvSpPr>
          <p:nvPr>
            <p:ph type="sldNum" sz="quarter" idx="10"/>
          </p:nvPr>
        </p:nvSpPr>
        <p:spPr>
          <a:xfrm>
            <a:off x="4914900" y="8475137"/>
            <a:ext cx="1600200" cy="486833"/>
          </a:xfrm>
          <a:prstGeom prst="rect">
            <a:avLst/>
          </a:prstGeom>
        </p:spPr>
        <p:txBody>
          <a:bodyPr vert="horz" lIns="91440" tIns="45720" rIns="91440" bIns="45720" rtlCol="0" anchor="ctr"/>
          <a:lstStyle>
            <a:lvl1pPr algn="r">
              <a:defRPr sz="1100">
                <a:solidFill>
                  <a:schemeClr val="tx1"/>
                </a:solidFill>
                <a:latin typeface="휴먼모음T" pitchFamily="18" charset="-127"/>
                <a:ea typeface="휴먼모음T" pitchFamily="18" charset="-127"/>
              </a:defRPr>
            </a:lvl1pPr>
          </a:lstStyle>
          <a:p>
            <a:r>
              <a:rPr lang="en-US" altLang="ko-KR" smtClean="0"/>
              <a:t>- </a:t>
            </a:r>
            <a:fld id="{247C15DC-A8E1-42E7-918A-8BFC412D6E9A}" type="slidenum">
              <a:rPr lang="ko-KR" altLang="en-US" smtClean="0"/>
              <a:t>‹#›</a:t>
            </a:fld>
            <a:r>
              <a:rPr lang="ko-KR" altLang="en-US" smtClean="0"/>
              <a:t> </a:t>
            </a:r>
            <a:r>
              <a:rPr lang="en-US" altLang="ko-KR" smtClean="0"/>
              <a:t>-</a:t>
            </a:r>
            <a:endParaRPr lang="ko-KR"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342900" y="366184"/>
            <a:ext cx="6172200" cy="1524000"/>
          </a:xfrm>
          <a:prstGeom prst="rect">
            <a:avLst/>
          </a:prstGeom>
        </p:spPr>
        <p:txBody>
          <a:bodyPr/>
          <a:lstStyle/>
          <a:p>
            <a:r>
              <a:rPr lang="ko-KR" altLang="en-US" smtClean="0"/>
              <a:t>마스터 제목 스타일 편집</a:t>
            </a:r>
            <a:endParaRPr lang="ko-KR" altLang="en-US"/>
          </a:p>
        </p:txBody>
      </p:sp>
      <p:sp>
        <p:nvSpPr>
          <p:cNvPr id="3" name="슬라이드 번호 개체 틀 3"/>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100">
                <a:solidFill>
                  <a:schemeClr val="tx1"/>
                </a:solidFill>
                <a:latin typeface="휴먼모음T" pitchFamily="18" charset="-127"/>
                <a:ea typeface="휴먼모음T" pitchFamily="18" charset="-127"/>
              </a:defRPr>
            </a:lvl1pPr>
          </a:lstStyle>
          <a:p>
            <a:r>
              <a:rPr lang="en-US" altLang="ko-KR" smtClean="0"/>
              <a:t>- </a:t>
            </a:r>
            <a:fld id="{247C15DC-A8E1-42E7-918A-8BFC412D6E9A}" type="slidenum">
              <a:rPr lang="ko-KR" altLang="en-US" smtClean="0"/>
              <a:t>‹#›</a:t>
            </a:fld>
            <a:r>
              <a:rPr lang="ko-KR" altLang="en-US" smtClean="0"/>
              <a:t> </a:t>
            </a:r>
            <a:r>
              <a:rPr lang="en-US" altLang="ko-KR" smtClean="0"/>
              <a:t>-</a:t>
            </a:r>
            <a:endParaRPr lang="ko-KR"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슬라이드 번호 개체 틀 3"/>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100">
                <a:solidFill>
                  <a:schemeClr val="tx1"/>
                </a:solidFill>
                <a:latin typeface="휴먼모음T" pitchFamily="18" charset="-127"/>
                <a:ea typeface="휴먼모음T" pitchFamily="18" charset="-127"/>
              </a:defRPr>
            </a:lvl1pPr>
          </a:lstStyle>
          <a:p>
            <a:r>
              <a:rPr lang="en-US" altLang="ko-KR" smtClean="0"/>
              <a:t>- </a:t>
            </a:r>
            <a:fld id="{247C15DC-A8E1-42E7-918A-8BFC412D6E9A}" type="slidenum">
              <a:rPr lang="ko-KR" altLang="en-US" smtClean="0"/>
              <a:t>‹#›</a:t>
            </a:fld>
            <a:r>
              <a:rPr lang="ko-KR" altLang="en-US" smtClean="0"/>
              <a:t> </a:t>
            </a:r>
            <a:r>
              <a:rPr lang="en-US" altLang="ko-KR" smtClean="0"/>
              <a:t>-</a:t>
            </a:r>
            <a:endParaRPr lang="ko-KR"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342902" y="364067"/>
            <a:ext cx="2256235" cy="1549400"/>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hasCustomPrompt="1"/>
          </p:nvPr>
        </p:nvSpPr>
        <p:spPr>
          <a:xfrm>
            <a:off x="2681289" y="364070"/>
            <a:ext cx="3833813" cy="7804151"/>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hasCustomPrompt="1"/>
          </p:nvPr>
        </p:nvSpPr>
        <p:spPr>
          <a:xfrm>
            <a:off x="342902" y="1913470"/>
            <a:ext cx="2256235" cy="6254751"/>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슬라이드 번호 개체 틀 3"/>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100">
                <a:solidFill>
                  <a:schemeClr val="tx1"/>
                </a:solidFill>
                <a:latin typeface="휴먼모음T" pitchFamily="18" charset="-127"/>
                <a:ea typeface="휴먼모음T" pitchFamily="18" charset="-127"/>
              </a:defRPr>
            </a:lvl1pPr>
          </a:lstStyle>
          <a:p>
            <a:r>
              <a:rPr lang="en-US" altLang="ko-KR" smtClean="0"/>
              <a:t>- </a:t>
            </a:r>
            <a:fld id="{247C15DC-A8E1-42E7-918A-8BFC412D6E9A}" type="slidenum">
              <a:rPr lang="ko-KR" altLang="en-US" smtClean="0"/>
              <a:t>‹#›</a:t>
            </a:fld>
            <a:r>
              <a:rPr lang="ko-KR" altLang="en-US" smtClean="0"/>
              <a:t> </a:t>
            </a:r>
            <a:r>
              <a:rPr lang="en-US" altLang="ko-KR" smtClean="0"/>
              <a:t>-</a:t>
            </a:r>
            <a:endParaRPr lang="ko-KR"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1344216" y="6400801"/>
            <a:ext cx="4114800" cy="755651"/>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344216" y="817033"/>
            <a:ext cx="4114800" cy="5486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hasCustomPrompt="1"/>
          </p:nvPr>
        </p:nvSpPr>
        <p:spPr>
          <a:xfrm>
            <a:off x="1344216" y="7156452"/>
            <a:ext cx="4114800" cy="10731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슬라이드 번호 개체 틀 3"/>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100">
                <a:solidFill>
                  <a:schemeClr val="tx1"/>
                </a:solidFill>
                <a:latin typeface="휴먼모음T" pitchFamily="18" charset="-127"/>
                <a:ea typeface="휴먼모음T" pitchFamily="18" charset="-127"/>
              </a:defRPr>
            </a:lvl1pPr>
          </a:lstStyle>
          <a:p>
            <a:r>
              <a:rPr lang="en-US" altLang="ko-KR" smtClean="0"/>
              <a:t>- </a:t>
            </a:r>
            <a:fld id="{247C15DC-A8E1-42E7-918A-8BFC412D6E9A}" type="slidenum">
              <a:rPr lang="ko-KR" altLang="en-US" smtClean="0"/>
              <a:t>‹#›</a:t>
            </a:fld>
            <a:r>
              <a:rPr lang="ko-KR" altLang="en-US" smtClean="0"/>
              <a:t> </a:t>
            </a:r>
            <a:r>
              <a:rPr lang="en-US" altLang="ko-KR" smtClean="0"/>
              <a:t>-</a:t>
            </a:r>
            <a:endParaRPr lang="ko-KR"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4.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100" descr="ppt sub"/>
          <p:cNvPicPr>
            <a:picLocks noChangeAspect="1" noChangeArrowheads="1"/>
          </p:cNvPicPr>
          <p:nvPr/>
        </p:nvPicPr>
        <p:blipFill>
          <a:blip r:embed="rId15" cstate="print"/>
          <a:srcRect/>
          <a:stretch>
            <a:fillRect/>
          </a:stretch>
        </p:blipFill>
        <p:spPr bwMode="auto">
          <a:xfrm>
            <a:off x="0" y="21167"/>
            <a:ext cx="6858000" cy="9144000"/>
          </a:xfrm>
          <a:prstGeom prst="rect">
            <a:avLst/>
          </a:prstGeom>
          <a:noFill/>
          <a:ln w="9525">
            <a:noFill/>
            <a:miter lim="800000"/>
            <a:headEnd/>
            <a:tailEnd/>
          </a:ln>
        </p:spPr>
      </p:pic>
      <p:sp>
        <p:nvSpPr>
          <p:cNvPr id="4" name="슬라이드 번호 개체 틀 3"/>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100">
                <a:solidFill>
                  <a:schemeClr val="tx1"/>
                </a:solidFill>
                <a:latin typeface="휴먼모음T" pitchFamily="18" charset="-127"/>
                <a:ea typeface="휴먼모음T" pitchFamily="18" charset="-127"/>
              </a:defRPr>
            </a:lvl1pPr>
          </a:lstStyle>
          <a:p>
            <a:r>
              <a:rPr lang="en-US" altLang="ko-KR" smtClean="0"/>
              <a:t>- </a:t>
            </a:r>
            <a:fld id="{247C15DC-A8E1-42E7-918A-8BFC412D6E9A}" type="slidenum">
              <a:rPr lang="ko-KR" altLang="en-US" smtClean="0"/>
              <a:t>‹#›</a:t>
            </a:fld>
            <a:r>
              <a:rPr lang="ko-KR" altLang="en-US" smtClean="0"/>
              <a:t> </a:t>
            </a:r>
            <a:r>
              <a:rPr lang="en-US" altLang="ko-KR" smtClean="0"/>
              <a:t>-</a:t>
            </a:r>
            <a:endParaRPr lang="ko-KR"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iming>
    <p:tnLst>
      <p:par>
        <p:cTn id="1" dur="indefinite" restart="never" nodeType="tmRoot"/>
      </p:par>
    </p:tnLst>
  </p:timing>
  <p:hf hdr="0" ftr="0" dt="0"/>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Gulim" panose="020B0600000101010101" pitchFamily="50" charset="-127"/>
          <a:ea typeface="Gulim" panose="020B0600000101010101" pitchFamily="50" charset="-127"/>
        </a:defRPr>
      </a:lvl2pPr>
      <a:lvl3pPr algn="ctr" rtl="0" eaLnBrk="0" fontAlgn="base" latinLnBrk="1" hangingPunct="0">
        <a:spcBef>
          <a:spcPct val="0"/>
        </a:spcBef>
        <a:spcAft>
          <a:spcPct val="0"/>
        </a:spcAft>
        <a:defRPr kumimoji="1" sz="4400">
          <a:solidFill>
            <a:schemeClr val="tx2"/>
          </a:solidFill>
          <a:latin typeface="Gulim" panose="020B0600000101010101" pitchFamily="50" charset="-127"/>
          <a:ea typeface="Gulim" panose="020B0600000101010101" pitchFamily="50" charset="-127"/>
        </a:defRPr>
      </a:lvl3pPr>
      <a:lvl4pPr algn="ctr" rtl="0" eaLnBrk="0" fontAlgn="base" latinLnBrk="1" hangingPunct="0">
        <a:spcBef>
          <a:spcPct val="0"/>
        </a:spcBef>
        <a:spcAft>
          <a:spcPct val="0"/>
        </a:spcAft>
        <a:defRPr kumimoji="1" sz="4400">
          <a:solidFill>
            <a:schemeClr val="tx2"/>
          </a:solidFill>
          <a:latin typeface="Gulim" panose="020B0600000101010101" pitchFamily="50" charset="-127"/>
          <a:ea typeface="Gulim" panose="020B0600000101010101" pitchFamily="50" charset="-127"/>
        </a:defRPr>
      </a:lvl4pPr>
      <a:lvl5pPr algn="ctr" rtl="0" eaLnBrk="0" fontAlgn="base" latinLnBrk="1" hangingPunct="0">
        <a:spcBef>
          <a:spcPct val="0"/>
        </a:spcBef>
        <a:spcAft>
          <a:spcPct val="0"/>
        </a:spcAft>
        <a:defRPr kumimoji="1" sz="4400">
          <a:solidFill>
            <a:schemeClr val="tx2"/>
          </a:solidFill>
          <a:latin typeface="Gulim" panose="020B0600000101010101" pitchFamily="50" charset="-127"/>
          <a:ea typeface="Gulim" panose="020B0600000101010101" pitchFamily="50" charset="-127"/>
        </a:defRPr>
      </a:lvl5pPr>
      <a:lvl6pPr marL="457200" algn="ctr" rtl="0" fontAlgn="base" latinLnBrk="1">
        <a:spcBef>
          <a:spcPct val="0"/>
        </a:spcBef>
        <a:spcAft>
          <a:spcPct val="0"/>
        </a:spcAft>
        <a:defRPr kumimoji="1" sz="4400">
          <a:solidFill>
            <a:schemeClr val="tx2"/>
          </a:solidFill>
          <a:latin typeface="Gulim" panose="020B0600000101010101" pitchFamily="50" charset="-127"/>
          <a:ea typeface="Gulim" panose="020B0600000101010101" pitchFamily="50" charset="-127"/>
        </a:defRPr>
      </a:lvl6pPr>
      <a:lvl7pPr marL="914400" algn="ctr" rtl="0" fontAlgn="base" latinLnBrk="1">
        <a:spcBef>
          <a:spcPct val="0"/>
        </a:spcBef>
        <a:spcAft>
          <a:spcPct val="0"/>
        </a:spcAft>
        <a:defRPr kumimoji="1" sz="4400">
          <a:solidFill>
            <a:schemeClr val="tx2"/>
          </a:solidFill>
          <a:latin typeface="Gulim" panose="020B0600000101010101" pitchFamily="50" charset="-127"/>
          <a:ea typeface="Gulim" panose="020B0600000101010101" pitchFamily="50" charset="-127"/>
        </a:defRPr>
      </a:lvl7pPr>
      <a:lvl8pPr marL="1371600" algn="ctr" rtl="0" fontAlgn="base" latinLnBrk="1">
        <a:spcBef>
          <a:spcPct val="0"/>
        </a:spcBef>
        <a:spcAft>
          <a:spcPct val="0"/>
        </a:spcAft>
        <a:defRPr kumimoji="1" sz="4400">
          <a:solidFill>
            <a:schemeClr val="tx2"/>
          </a:solidFill>
          <a:latin typeface="Gulim" panose="020B0600000101010101" pitchFamily="50" charset="-127"/>
          <a:ea typeface="Gulim" panose="020B0600000101010101" pitchFamily="50" charset="-127"/>
        </a:defRPr>
      </a:lvl8pPr>
      <a:lvl9pPr marL="1828800" algn="ctr" rtl="0" fontAlgn="base" latinLnBrk="1">
        <a:spcBef>
          <a:spcPct val="0"/>
        </a:spcBef>
        <a:spcAft>
          <a:spcPct val="0"/>
        </a:spcAft>
        <a:defRPr kumimoji="1" sz="4400">
          <a:solidFill>
            <a:schemeClr val="tx2"/>
          </a:solidFill>
          <a:latin typeface="Gulim" panose="020B0600000101010101" pitchFamily="50" charset="-127"/>
          <a:ea typeface="Gulim" panose="020B0600000101010101" pitchFamily="50" charset="-127"/>
        </a:defRPr>
      </a:lvl9pPr>
    </p:titleStyle>
    <p:bodyStyle>
      <a:lvl1pPr marL="342900" indent="-342900" algn="l" rtl="0" eaLnBrk="0" fontAlgn="base" latinLnBrk="1" hangingPunct="0">
        <a:spcBef>
          <a:spcPct val="20000"/>
        </a:spcBef>
        <a:spcAft>
          <a:spcPct val="0"/>
        </a:spcAft>
        <a:buChar char="•"/>
        <a:defRPr kumimoji="1" sz="10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10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10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1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1000">
          <a:solidFill>
            <a:schemeClr val="tx1"/>
          </a:solidFill>
          <a:latin typeface="+mn-lt"/>
          <a:ea typeface="+mn-ea"/>
        </a:defRPr>
      </a:lvl5pPr>
      <a:lvl6pPr marL="2514600" indent="-228600" algn="l" rtl="0" fontAlgn="base" latinLnBrk="1">
        <a:spcBef>
          <a:spcPct val="20000"/>
        </a:spcBef>
        <a:spcAft>
          <a:spcPct val="0"/>
        </a:spcAft>
        <a:buChar char="»"/>
        <a:defRPr kumimoji="1" sz="1000">
          <a:solidFill>
            <a:schemeClr val="tx1"/>
          </a:solidFill>
          <a:latin typeface="+mn-lt"/>
          <a:ea typeface="+mn-ea"/>
        </a:defRPr>
      </a:lvl6pPr>
      <a:lvl7pPr marL="2971800" indent="-228600" algn="l" rtl="0" fontAlgn="base" latinLnBrk="1">
        <a:spcBef>
          <a:spcPct val="20000"/>
        </a:spcBef>
        <a:spcAft>
          <a:spcPct val="0"/>
        </a:spcAft>
        <a:buChar char="»"/>
        <a:defRPr kumimoji="1" sz="1000">
          <a:solidFill>
            <a:schemeClr val="tx1"/>
          </a:solidFill>
          <a:latin typeface="+mn-lt"/>
          <a:ea typeface="+mn-ea"/>
        </a:defRPr>
      </a:lvl7pPr>
      <a:lvl8pPr marL="3429000" indent="-228600" algn="l" rtl="0" fontAlgn="base" latinLnBrk="1">
        <a:spcBef>
          <a:spcPct val="20000"/>
        </a:spcBef>
        <a:spcAft>
          <a:spcPct val="0"/>
        </a:spcAft>
        <a:buChar char="»"/>
        <a:defRPr kumimoji="1" sz="1000">
          <a:solidFill>
            <a:schemeClr val="tx1"/>
          </a:solidFill>
          <a:latin typeface="+mn-lt"/>
          <a:ea typeface="+mn-ea"/>
        </a:defRPr>
      </a:lvl8pPr>
      <a:lvl9pPr marL="3886200" indent="-228600" algn="l" rtl="0" fontAlgn="base" latinLnBrk="1">
        <a:spcBef>
          <a:spcPct val="20000"/>
        </a:spcBef>
        <a:spcAft>
          <a:spcPct val="0"/>
        </a:spcAft>
        <a:buChar char="»"/>
        <a:defRPr kumimoji="1" sz="1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100" descr="ppt sub"/>
          <p:cNvPicPr>
            <a:picLocks noChangeAspect="1" noChangeArrowheads="1"/>
          </p:cNvPicPr>
          <p:nvPr/>
        </p:nvPicPr>
        <p:blipFill>
          <a:blip r:embed="rId14" cstate="print"/>
          <a:srcRect/>
          <a:stretch>
            <a:fillRect/>
          </a:stretch>
        </p:blipFill>
        <p:spPr bwMode="auto">
          <a:xfrm>
            <a:off x="0" y="21167"/>
            <a:ext cx="6858000" cy="9144000"/>
          </a:xfrm>
          <a:prstGeom prst="rect">
            <a:avLst/>
          </a:prstGeom>
          <a:noFill/>
          <a:ln w="9525">
            <a:noFill/>
            <a:miter lim="800000"/>
            <a:headEnd/>
            <a:tailEnd/>
          </a:ln>
        </p:spPr>
      </p:pic>
      <p:sp>
        <p:nvSpPr>
          <p:cNvPr id="4" name="슬라이드 번호 개체 틀 3"/>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100">
                <a:solidFill>
                  <a:schemeClr val="tx1"/>
                </a:solidFill>
                <a:latin typeface="휴먼모음T" pitchFamily="18" charset="-127"/>
                <a:ea typeface="휴먼모음T" pitchFamily="18" charset="-127"/>
              </a:defRPr>
            </a:lvl1pPr>
          </a:lstStyle>
          <a:p>
            <a:r>
              <a:rPr lang="en-US" altLang="ko-KR" smtClean="0">
                <a:solidFill>
                  <a:srgbClr val="000000"/>
                </a:solidFill>
              </a:rPr>
              <a:t>- </a:t>
            </a:r>
            <a:fld id="{247C15DC-A8E1-42E7-918A-8BFC412D6E9A}" type="slidenum">
              <a:rPr lang="ko-KR" altLang="en-US" smtClean="0">
                <a:solidFill>
                  <a:srgbClr val="000000"/>
                </a:solidFill>
              </a:rPr>
              <a:t>‹#›</a:t>
            </a:fld>
            <a:r>
              <a:rPr lang="ko-KR" altLang="en-US" smtClean="0">
                <a:solidFill>
                  <a:srgbClr val="000000"/>
                </a:solidFill>
              </a:rPr>
              <a:t> </a:t>
            </a:r>
            <a:r>
              <a:rPr lang="en-US" altLang="ko-KR" smtClean="0">
                <a:solidFill>
                  <a:srgbClr val="000000"/>
                </a:solidFill>
              </a:rPr>
              <a:t>-</a:t>
            </a:r>
            <a:endParaRPr lang="ko-KR" altLang="en-US">
              <a:solidFill>
                <a:srgbClr val="000000"/>
              </a:solidFill>
            </a:endParaRPr>
          </a:p>
        </p:txBody>
      </p:sp>
      <p:pic>
        <p:nvPicPr>
          <p:cNvPr id="5" name="Picture 2"/>
          <p:cNvPicPr>
            <a:picLocks noChangeAspect="1" noChangeArrowheads="1"/>
          </p:cNvPicPr>
          <p:nvPr userDrawn="1"/>
        </p:nvPicPr>
        <p:blipFill>
          <a:blip r:embed="rId15" cstate="print"/>
          <a:srcRect/>
          <a:stretch>
            <a:fillRect/>
          </a:stretch>
        </p:blipFill>
        <p:spPr bwMode="auto">
          <a:xfrm>
            <a:off x="5347673" y="21167"/>
            <a:ext cx="1457325"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ransition/>
  <p:timing>
    <p:tnLst>
      <p:par>
        <p:cTn id="1" dur="indefinite" restart="never" nodeType="tmRoot"/>
      </p:par>
    </p:tnLst>
  </p:timing>
  <p:hf hdr="0" ftr="0" dt="0"/>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Gulim" panose="020B0600000101010101" pitchFamily="50" charset="-127"/>
          <a:ea typeface="Gulim" panose="020B0600000101010101" pitchFamily="50" charset="-127"/>
        </a:defRPr>
      </a:lvl2pPr>
      <a:lvl3pPr algn="ctr" rtl="0" eaLnBrk="0" fontAlgn="base" latinLnBrk="1" hangingPunct="0">
        <a:spcBef>
          <a:spcPct val="0"/>
        </a:spcBef>
        <a:spcAft>
          <a:spcPct val="0"/>
        </a:spcAft>
        <a:defRPr kumimoji="1" sz="4400">
          <a:solidFill>
            <a:schemeClr val="tx2"/>
          </a:solidFill>
          <a:latin typeface="Gulim" panose="020B0600000101010101" pitchFamily="50" charset="-127"/>
          <a:ea typeface="Gulim" panose="020B0600000101010101" pitchFamily="50" charset="-127"/>
        </a:defRPr>
      </a:lvl3pPr>
      <a:lvl4pPr algn="ctr" rtl="0" eaLnBrk="0" fontAlgn="base" latinLnBrk="1" hangingPunct="0">
        <a:spcBef>
          <a:spcPct val="0"/>
        </a:spcBef>
        <a:spcAft>
          <a:spcPct val="0"/>
        </a:spcAft>
        <a:defRPr kumimoji="1" sz="4400">
          <a:solidFill>
            <a:schemeClr val="tx2"/>
          </a:solidFill>
          <a:latin typeface="Gulim" panose="020B0600000101010101" pitchFamily="50" charset="-127"/>
          <a:ea typeface="Gulim" panose="020B0600000101010101" pitchFamily="50" charset="-127"/>
        </a:defRPr>
      </a:lvl4pPr>
      <a:lvl5pPr algn="ctr" rtl="0" eaLnBrk="0" fontAlgn="base" latinLnBrk="1" hangingPunct="0">
        <a:spcBef>
          <a:spcPct val="0"/>
        </a:spcBef>
        <a:spcAft>
          <a:spcPct val="0"/>
        </a:spcAft>
        <a:defRPr kumimoji="1" sz="4400">
          <a:solidFill>
            <a:schemeClr val="tx2"/>
          </a:solidFill>
          <a:latin typeface="Gulim" panose="020B0600000101010101" pitchFamily="50" charset="-127"/>
          <a:ea typeface="Gulim" panose="020B0600000101010101" pitchFamily="50" charset="-127"/>
        </a:defRPr>
      </a:lvl5pPr>
      <a:lvl6pPr marL="457200" algn="ctr" rtl="0" fontAlgn="base" latinLnBrk="1">
        <a:spcBef>
          <a:spcPct val="0"/>
        </a:spcBef>
        <a:spcAft>
          <a:spcPct val="0"/>
        </a:spcAft>
        <a:defRPr kumimoji="1" sz="4400">
          <a:solidFill>
            <a:schemeClr val="tx2"/>
          </a:solidFill>
          <a:latin typeface="Gulim" panose="020B0600000101010101" pitchFamily="50" charset="-127"/>
          <a:ea typeface="Gulim" panose="020B0600000101010101" pitchFamily="50" charset="-127"/>
        </a:defRPr>
      </a:lvl6pPr>
      <a:lvl7pPr marL="914400" algn="ctr" rtl="0" fontAlgn="base" latinLnBrk="1">
        <a:spcBef>
          <a:spcPct val="0"/>
        </a:spcBef>
        <a:spcAft>
          <a:spcPct val="0"/>
        </a:spcAft>
        <a:defRPr kumimoji="1" sz="4400">
          <a:solidFill>
            <a:schemeClr val="tx2"/>
          </a:solidFill>
          <a:latin typeface="Gulim" panose="020B0600000101010101" pitchFamily="50" charset="-127"/>
          <a:ea typeface="Gulim" panose="020B0600000101010101" pitchFamily="50" charset="-127"/>
        </a:defRPr>
      </a:lvl7pPr>
      <a:lvl8pPr marL="1371600" algn="ctr" rtl="0" fontAlgn="base" latinLnBrk="1">
        <a:spcBef>
          <a:spcPct val="0"/>
        </a:spcBef>
        <a:spcAft>
          <a:spcPct val="0"/>
        </a:spcAft>
        <a:defRPr kumimoji="1" sz="4400">
          <a:solidFill>
            <a:schemeClr val="tx2"/>
          </a:solidFill>
          <a:latin typeface="Gulim" panose="020B0600000101010101" pitchFamily="50" charset="-127"/>
          <a:ea typeface="Gulim" panose="020B0600000101010101" pitchFamily="50" charset="-127"/>
        </a:defRPr>
      </a:lvl8pPr>
      <a:lvl9pPr marL="1828800" algn="ctr" rtl="0" fontAlgn="base" latinLnBrk="1">
        <a:spcBef>
          <a:spcPct val="0"/>
        </a:spcBef>
        <a:spcAft>
          <a:spcPct val="0"/>
        </a:spcAft>
        <a:defRPr kumimoji="1" sz="4400">
          <a:solidFill>
            <a:schemeClr val="tx2"/>
          </a:solidFill>
          <a:latin typeface="Gulim" panose="020B0600000101010101" pitchFamily="50" charset="-127"/>
          <a:ea typeface="Gulim" panose="020B0600000101010101" pitchFamily="50" charset="-127"/>
        </a:defRPr>
      </a:lvl9pPr>
    </p:titleStyle>
    <p:bodyStyle>
      <a:lvl1pPr marL="342900" indent="-342900" algn="l" rtl="0" eaLnBrk="0" fontAlgn="base" latinLnBrk="1" hangingPunct="0">
        <a:spcBef>
          <a:spcPct val="20000"/>
        </a:spcBef>
        <a:spcAft>
          <a:spcPct val="0"/>
        </a:spcAft>
        <a:buChar char="•"/>
        <a:defRPr kumimoji="1" sz="10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10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10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1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1000">
          <a:solidFill>
            <a:schemeClr val="tx1"/>
          </a:solidFill>
          <a:latin typeface="+mn-lt"/>
          <a:ea typeface="+mn-ea"/>
        </a:defRPr>
      </a:lvl5pPr>
      <a:lvl6pPr marL="2514600" indent="-228600" algn="l" rtl="0" fontAlgn="base" latinLnBrk="1">
        <a:spcBef>
          <a:spcPct val="20000"/>
        </a:spcBef>
        <a:spcAft>
          <a:spcPct val="0"/>
        </a:spcAft>
        <a:buChar char="»"/>
        <a:defRPr kumimoji="1" sz="1000">
          <a:solidFill>
            <a:schemeClr val="tx1"/>
          </a:solidFill>
          <a:latin typeface="+mn-lt"/>
          <a:ea typeface="+mn-ea"/>
        </a:defRPr>
      </a:lvl6pPr>
      <a:lvl7pPr marL="2971800" indent="-228600" algn="l" rtl="0" fontAlgn="base" latinLnBrk="1">
        <a:spcBef>
          <a:spcPct val="20000"/>
        </a:spcBef>
        <a:spcAft>
          <a:spcPct val="0"/>
        </a:spcAft>
        <a:buChar char="»"/>
        <a:defRPr kumimoji="1" sz="1000">
          <a:solidFill>
            <a:schemeClr val="tx1"/>
          </a:solidFill>
          <a:latin typeface="+mn-lt"/>
          <a:ea typeface="+mn-ea"/>
        </a:defRPr>
      </a:lvl7pPr>
      <a:lvl8pPr marL="3429000" indent="-228600" algn="l" rtl="0" fontAlgn="base" latinLnBrk="1">
        <a:spcBef>
          <a:spcPct val="20000"/>
        </a:spcBef>
        <a:spcAft>
          <a:spcPct val="0"/>
        </a:spcAft>
        <a:buChar char="»"/>
        <a:defRPr kumimoji="1" sz="1000">
          <a:solidFill>
            <a:schemeClr val="tx1"/>
          </a:solidFill>
          <a:latin typeface="+mn-lt"/>
          <a:ea typeface="+mn-ea"/>
        </a:defRPr>
      </a:lvl8pPr>
      <a:lvl9pPr marL="3886200" indent="-228600" algn="l" rtl="0" fontAlgn="base" latinLnBrk="1">
        <a:spcBef>
          <a:spcPct val="20000"/>
        </a:spcBef>
        <a:spcAft>
          <a:spcPct val="0"/>
        </a:spcAft>
        <a:buChar char="»"/>
        <a:defRPr kumimoji="1" sz="1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A4E4D7BB-51A1-4243-ADAB-635835EEC3E8}" type="datetimeFigureOut">
              <a:rPr lang="en-US" smtClean="0"/>
              <a:t>3/30/2020</a:t>
            </a:fld>
            <a:endParaRPr lang="en-US"/>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ko-KR" smtClean="0"/>
              <a:t>- </a:t>
            </a:r>
            <a:fld id="{247C15DC-A8E1-42E7-918A-8BFC412D6E9A}" type="slidenum">
              <a:rPr lang="ko-KR" altLang="en-US" smtClean="0"/>
              <a:t>‹#›</a:t>
            </a:fld>
            <a:r>
              <a:rPr lang="ko-KR" altLang="en-US" smtClean="0"/>
              <a:t> </a:t>
            </a:r>
            <a:r>
              <a:rPr lang="en-US" altLang="ko-KR" smtClean="0"/>
              <a:t>-</a:t>
            </a:r>
            <a:endParaRPr lang="ko-KR" alt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hyperlink" Target="2-5%20&#48372;&#51068;&#47084;%20&#54872;&#44221;&#49444;&#48708;.ppt" TargetMode="External"/><Relationship Id="rId2" Type="http://schemas.openxmlformats.org/officeDocument/2006/relationships/image" Target="../media/image30.jpeg"/><Relationship Id="rId1" Type="http://schemas.openxmlformats.org/officeDocument/2006/relationships/slideLayout" Target="../slideLayouts/slideLayout26.xml"/><Relationship Id="rId4" Type="http://schemas.openxmlformats.org/officeDocument/2006/relationships/hyperlink" Target="&#48372;&#51312;3-&#44592;&#53440;&#51088;&#47308;.ppt"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9.jpeg"/><Relationship Id="rId13" Type="http://schemas.microsoft.com/office/2007/relationships/hdphoto" Target="../media/hdphoto6.wdp"/><Relationship Id="rId18" Type="http://schemas.microsoft.com/office/2007/relationships/hdphoto" Target="../media/hdphoto8.wdp"/><Relationship Id="rId3" Type="http://schemas.microsoft.com/office/2007/relationships/hdphoto" Target="../media/hdphoto1.wdp"/><Relationship Id="rId21" Type="http://schemas.openxmlformats.org/officeDocument/2006/relationships/image" Target="../media/image56.jpeg"/><Relationship Id="rId7" Type="http://schemas.microsoft.com/office/2007/relationships/hdphoto" Target="../media/hdphoto3.wdp"/><Relationship Id="rId12" Type="http://schemas.openxmlformats.org/officeDocument/2006/relationships/image" Target="../media/image51.jpeg"/><Relationship Id="rId17" Type="http://schemas.openxmlformats.org/officeDocument/2006/relationships/image" Target="../media/image54.jpeg"/><Relationship Id="rId2" Type="http://schemas.openxmlformats.org/officeDocument/2006/relationships/image" Target="../media/image46.jpeg"/><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32.xml"/><Relationship Id="rId6" Type="http://schemas.openxmlformats.org/officeDocument/2006/relationships/image" Target="../media/image48.jpeg"/><Relationship Id="rId11" Type="http://schemas.microsoft.com/office/2007/relationships/hdphoto" Target="../media/hdphoto5.wdp"/><Relationship Id="rId5" Type="http://schemas.microsoft.com/office/2007/relationships/hdphoto" Target="../media/hdphoto2.wdp"/><Relationship Id="rId15" Type="http://schemas.openxmlformats.org/officeDocument/2006/relationships/image" Target="../media/image53.jpeg"/><Relationship Id="rId10" Type="http://schemas.openxmlformats.org/officeDocument/2006/relationships/image" Target="../media/image50.jpeg"/><Relationship Id="rId19" Type="http://schemas.openxmlformats.org/officeDocument/2006/relationships/image" Target="../media/image55.jpeg"/><Relationship Id="rId4" Type="http://schemas.openxmlformats.org/officeDocument/2006/relationships/image" Target="../media/image47.jpeg"/><Relationship Id="rId9" Type="http://schemas.microsoft.com/office/2007/relationships/hdphoto" Target="../media/hdphoto4.wdp"/><Relationship Id="rId14" Type="http://schemas.openxmlformats.org/officeDocument/2006/relationships/image" Target="../media/image52.jpe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60.jpeg"/><Relationship Id="rId2" Type="http://schemas.openxmlformats.org/officeDocument/2006/relationships/image" Target="../media/image57.jpeg"/><Relationship Id="rId1" Type="http://schemas.openxmlformats.org/officeDocument/2006/relationships/slideLayout" Target="../slideLayouts/slideLayout26.xml"/><Relationship Id="rId6" Type="http://schemas.openxmlformats.org/officeDocument/2006/relationships/image" Target="../media/image59.jpeg"/><Relationship Id="rId5" Type="http://schemas.microsoft.com/office/2007/relationships/hdphoto" Target="../media/hdphoto2.wdp"/><Relationship Id="rId4" Type="http://schemas.openxmlformats.org/officeDocument/2006/relationships/image" Target="../media/image5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emf"/><Relationship Id="rId1" Type="http://schemas.openxmlformats.org/officeDocument/2006/relationships/slideLayout" Target="../slideLayouts/slideLayout26.xml"/><Relationship Id="rId4" Type="http://schemas.openxmlformats.org/officeDocument/2006/relationships/image" Target="../media/image63.jpe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7.xml"/><Relationship Id="rId4" Type="http://schemas.openxmlformats.org/officeDocument/2006/relationships/image" Target="../media/image66.jpeg"/></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7.xml"/><Relationship Id="rId4" Type="http://schemas.openxmlformats.org/officeDocument/2006/relationships/image" Target="../media/image69.jpeg"/></Relationships>
</file>

<file path=ppt/slides/_rels/slide2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2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7.xml"/><Relationship Id="rId4" Type="http://schemas.openxmlformats.org/officeDocument/2006/relationships/image" Target="../media/image79.jpeg"/></Relationships>
</file>

<file path=ppt/slides/_rels/slide2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7.xml"/><Relationship Id="rId4" Type="http://schemas.openxmlformats.org/officeDocument/2006/relationships/image" Target="../media/image82.jpeg"/></Relationships>
</file>

<file path=ppt/slides/_rels/slide2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2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2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7.xml"/><Relationship Id="rId6" Type="http://schemas.openxmlformats.org/officeDocument/2006/relationships/image" Target="../media/image69.jpeg"/><Relationship Id="rId5" Type="http://schemas.openxmlformats.org/officeDocument/2006/relationships/image" Target="../media/image93.jpeg"/><Relationship Id="rId4" Type="http://schemas.openxmlformats.org/officeDocument/2006/relationships/image" Target="../media/image92.jpeg"/></Relationships>
</file>

<file path=ppt/slides/_rels/slide2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image" Target="../media/image96.jpeg"/><Relationship Id="rId1" Type="http://schemas.openxmlformats.org/officeDocument/2006/relationships/slideLayout" Target="../slideLayouts/slideLayout27.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3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7.xml"/><Relationship Id="rId4" Type="http://schemas.openxmlformats.org/officeDocument/2006/relationships/image" Target="../media/image104.jpeg"/></Relationships>
</file>

<file path=ppt/slides/_rels/slide3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94.jpe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image" Target="../media/image106.jpeg"/><Relationship Id="rId1" Type="http://schemas.openxmlformats.org/officeDocument/2006/relationships/slideLayout" Target="../slideLayouts/slideLayout27.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34.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image" Target="../media/image112.jpeg"/><Relationship Id="rId1" Type="http://schemas.openxmlformats.org/officeDocument/2006/relationships/slideLayout" Target="../slideLayouts/slideLayout27.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 Id="rId9" Type="http://schemas.openxmlformats.org/officeDocument/2006/relationships/image" Target="../media/image119.jpeg"/></Relationships>
</file>

<file path=ppt/slides/_rels/slide3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9.xml"/><Relationship Id="rId5" Type="http://schemas.openxmlformats.org/officeDocument/2006/relationships/image" Target="../media/image123.jpeg"/><Relationship Id="rId4" Type="http://schemas.openxmlformats.org/officeDocument/2006/relationships/image" Target="../media/image122.jpeg"/></Relationships>
</file>

<file path=ppt/slides/_rels/slide3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9.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37.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29.xml"/><Relationship Id="rId6" Type="http://schemas.openxmlformats.org/officeDocument/2006/relationships/image" Target="../media/image133.jpeg"/><Relationship Id="rId5" Type="http://schemas.openxmlformats.org/officeDocument/2006/relationships/image" Target="../media/image132.jpg"/><Relationship Id="rId4" Type="http://schemas.openxmlformats.org/officeDocument/2006/relationships/image" Target="../media/image131.jpg"/></Relationships>
</file>

<file path=ppt/slides/_rels/slide3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9.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hyperlink" Target="http://kc-cottrell.com.vn/" TargetMode="External"/><Relationship Id="rId2" Type="http://schemas.openxmlformats.org/officeDocument/2006/relationships/hyperlink" Target="mailto:info@kc-cottrell.com.vn" TargetMode="External"/><Relationship Id="rId1" Type="http://schemas.openxmlformats.org/officeDocument/2006/relationships/slideLayout" Target="../slideLayouts/slideLayout26.xml"/><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4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7.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4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png"/><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4.jpg"/><Relationship Id="rId7" Type="http://schemas.openxmlformats.org/officeDocument/2006/relationships/diagramColors" Target="../diagrams/colors2.xml"/><Relationship Id="rId2" Type="http://schemas.openxmlformats.org/officeDocument/2006/relationships/image" Target="../media/image13.jpg"/><Relationship Id="rId1" Type="http://schemas.openxmlformats.org/officeDocument/2006/relationships/slideLayout" Target="../slideLayouts/slideLayout2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hyperlink" Target="mailto:info@kc-cottrell.com.vn" TargetMode="External"/><Relationship Id="rId2" Type="http://schemas.openxmlformats.org/officeDocument/2006/relationships/hyperlink" Target="http://www.kc-cottrell.com.vn/" TargetMode="External"/><Relationship Id="rId1" Type="http://schemas.openxmlformats.org/officeDocument/2006/relationships/slideLayout" Target="../slideLayouts/slideLayout26.xml"/><Relationship Id="rId4" Type="http://schemas.openxmlformats.org/officeDocument/2006/relationships/image" Target="../media/image15.GI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7.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tiff"/><Relationship Id="rId7" Type="http://schemas.openxmlformats.org/officeDocument/2006/relationships/image" Target="../media/image25.tiff"/><Relationship Id="rId2" Type="http://schemas.openxmlformats.org/officeDocument/2006/relationships/image" Target="../media/image20.tiff"/><Relationship Id="rId1" Type="http://schemas.openxmlformats.org/officeDocument/2006/relationships/slideLayout" Target="../slideLayouts/slideLayout32.xml"/><Relationship Id="rId6" Type="http://schemas.openxmlformats.org/officeDocument/2006/relationships/image" Target="../media/image24.tiff"/><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732"/>
          <p:cNvSpPr>
            <a:spLocks noChangeShapeType="1"/>
          </p:cNvSpPr>
          <p:nvPr/>
        </p:nvSpPr>
        <p:spPr bwMode="auto">
          <a:xfrm>
            <a:off x="6407944" y="1864788"/>
            <a:ext cx="0" cy="7903633"/>
          </a:xfrm>
          <a:prstGeom prst="line">
            <a:avLst/>
          </a:prstGeom>
          <a:noFill/>
          <a:ln w="9525">
            <a:noFill/>
            <a:round/>
          </a:ln>
        </p:spPr>
        <p:txBody>
          <a:bodyPr/>
          <a:lstStyle/>
          <a:p>
            <a:endParaRPr lang="en-US"/>
          </a:p>
        </p:txBody>
      </p:sp>
      <p:sp>
        <p:nvSpPr>
          <p:cNvPr id="5123" name="Rectangle 3"/>
          <p:cNvSpPr>
            <a:spLocks noChangeArrowheads="1"/>
          </p:cNvSpPr>
          <p:nvPr/>
        </p:nvSpPr>
        <p:spPr bwMode="auto">
          <a:xfrm>
            <a:off x="0" y="1600201"/>
            <a:ext cx="6858000" cy="6324808"/>
          </a:xfrm>
          <a:prstGeom prst="rect">
            <a:avLst/>
          </a:prstGeom>
          <a:noFill/>
          <a:ln w="9525">
            <a:noFill/>
            <a:miter lim="800000"/>
          </a:ln>
        </p:spPr>
        <p:txBody>
          <a:bodyPr wrap="square">
            <a:spAutoFit/>
          </a:bodyPr>
          <a:lstStyle/>
          <a:p>
            <a:pPr algn="ctr" latinLnBrk="1"/>
            <a:r>
              <a:rPr lang="en-US" altLang="ko-KR" sz="3000" b="1">
                <a:solidFill>
                  <a:schemeClr val="accent1">
                    <a:lumMod val="50000"/>
                  </a:schemeClr>
                </a:solidFill>
                <a:latin typeface="Arial" panose="020B0604020202020204" pitchFamily="34" charset="0"/>
                <a:ea typeface="Arial Unicode MS" panose="020B0604020202020204" pitchFamily="34" charset="-128"/>
                <a:cs typeface="Arial Unicode MS" panose="020B0604020202020204" pitchFamily="34" charset="-128"/>
              </a:rPr>
              <a:t>KC COTTRELL </a:t>
            </a:r>
            <a:r>
              <a:rPr lang="en-US" altLang="ko-KR" sz="3000" b="1" smtClean="0">
                <a:solidFill>
                  <a:schemeClr val="accent1">
                    <a:lumMod val="50000"/>
                  </a:schemeClr>
                </a:solidFill>
                <a:latin typeface="Arial" panose="020B0604020202020204" pitchFamily="34" charset="0"/>
                <a:ea typeface="Arial Unicode MS" panose="020B0604020202020204" pitchFamily="34" charset="-128"/>
                <a:cs typeface="Arial Unicode MS" panose="020B0604020202020204" pitchFamily="34" charset="-128"/>
              </a:rPr>
              <a:t>VIETNAM</a:t>
            </a:r>
            <a:endParaRPr lang="en-US" altLang="ko-KR" sz="3000" b="1">
              <a:solidFill>
                <a:schemeClr val="accent1">
                  <a:lumMod val="50000"/>
                </a:schemeClr>
              </a:solidFill>
              <a:latin typeface="Arial" panose="020B0604020202020204" pitchFamily="34" charset="0"/>
              <a:ea typeface="Arial Unicode MS" panose="020B0604020202020204" pitchFamily="34" charset="-128"/>
              <a:cs typeface="Arial Unicode MS" panose="020B0604020202020204" pitchFamily="34" charset="-128"/>
            </a:endParaRPr>
          </a:p>
          <a:p>
            <a:pPr algn="ctr" latinLnBrk="1"/>
            <a:endParaRPr lang="en-US" altLang="ko-KR" sz="2800" b="1" smtClean="0">
              <a:solidFill>
                <a:schemeClr val="accent1">
                  <a:lumMod val="50000"/>
                </a:schemeClr>
              </a:solidFill>
              <a:latin typeface="Arial" panose="020B0604020202020204" pitchFamily="34" charset="0"/>
              <a:ea typeface="Arial Unicode MS" panose="020B0604020202020204" pitchFamily="34" charset="-128"/>
              <a:cs typeface="Arial Unicode MS" panose="020B0604020202020204" pitchFamily="34" charset="-128"/>
            </a:endParaRPr>
          </a:p>
          <a:p>
            <a:pPr algn="ctr" latinLnBrk="1"/>
            <a:endParaRPr lang="en-US" altLang="ko-KR" sz="2800" b="1" smtClean="0">
              <a:solidFill>
                <a:schemeClr val="accent1">
                  <a:lumMod val="50000"/>
                </a:schemeClr>
              </a:solidFill>
              <a:latin typeface="Arial" panose="020B0604020202020204" pitchFamily="34" charset="0"/>
              <a:ea typeface="Arial Unicode MS" panose="020B0604020202020204" pitchFamily="34" charset="-128"/>
              <a:cs typeface="Arial Unicode MS" panose="020B0604020202020204" pitchFamily="34" charset="-128"/>
            </a:endParaRPr>
          </a:p>
          <a:p>
            <a:pPr algn="ctr" latinLnBrk="1"/>
            <a:endParaRPr lang="en-US" altLang="ko-KR" sz="2800" b="1" smtClean="0">
              <a:solidFill>
                <a:schemeClr val="accent1">
                  <a:lumMod val="50000"/>
                </a:schemeClr>
              </a:solidFill>
              <a:latin typeface="Arial" panose="020B0604020202020204" pitchFamily="34" charset="0"/>
              <a:ea typeface="Arial Unicode MS" panose="020B0604020202020204" pitchFamily="34" charset="-128"/>
              <a:cs typeface="Arial Unicode MS" panose="020B0604020202020204" pitchFamily="34" charset="-128"/>
            </a:endParaRPr>
          </a:p>
          <a:p>
            <a:pPr algn="ctr" latinLnBrk="1"/>
            <a:r>
              <a:rPr lang="en-US" altLang="ko-KR" sz="2800" b="1" smtClean="0">
                <a:solidFill>
                  <a:schemeClr val="accent1">
                    <a:lumMod val="50000"/>
                  </a:schemeClr>
                </a:solidFill>
                <a:latin typeface="Arial" panose="020B0604020202020204" pitchFamily="34" charset="0"/>
                <a:ea typeface="Arial Unicode MS" panose="020B0604020202020204" pitchFamily="34" charset="-128"/>
                <a:cs typeface="Arial Unicode MS" panose="020B0604020202020204" pitchFamily="34" charset="-128"/>
              </a:rPr>
              <a:t>COMPANY PROFILE</a:t>
            </a:r>
            <a:endParaRPr lang="en-US" altLang="ko-KR" sz="2800" b="1">
              <a:solidFill>
                <a:schemeClr val="accent1">
                  <a:lumMod val="50000"/>
                </a:schemeClr>
              </a:solidFill>
              <a:latin typeface="Arial" panose="020B0604020202020204" pitchFamily="34" charset="0"/>
              <a:ea typeface="Arial Unicode MS" panose="020B0604020202020204" pitchFamily="34" charset="-128"/>
              <a:cs typeface="Arial Unicode MS" panose="020B0604020202020204" pitchFamily="34" charset="-128"/>
            </a:endParaRPr>
          </a:p>
          <a:p>
            <a:pPr algn="ctr" latinLnBrk="1"/>
            <a:endParaRPr lang="en-US" altLang="ko-KR" sz="2800" smtClean="0">
              <a:solidFill>
                <a:schemeClr val="accent1">
                  <a:lumMod val="50000"/>
                </a:schemeClr>
              </a:solidFill>
              <a:latin typeface="Arial" panose="020B0604020202020204" pitchFamily="34" charset="0"/>
              <a:ea typeface="Arial Unicode MS" panose="020B0604020202020204" pitchFamily="34" charset="-128"/>
              <a:cs typeface="Arial Unicode MS" panose="020B0604020202020204" pitchFamily="34" charset="-128"/>
            </a:endParaRPr>
          </a:p>
          <a:p>
            <a:pPr algn="ctr" latinLnBrk="1"/>
            <a:endParaRPr lang="en-US" altLang="ko-KR" sz="2800" smtClean="0">
              <a:solidFill>
                <a:schemeClr val="accent1">
                  <a:lumMod val="50000"/>
                </a:schemeClr>
              </a:solidFill>
              <a:latin typeface="Arial" panose="020B0604020202020204" pitchFamily="34" charset="0"/>
              <a:ea typeface="Arial Unicode MS" panose="020B0604020202020204" pitchFamily="34" charset="-128"/>
              <a:cs typeface="Arial Unicode MS" panose="020B0604020202020204" pitchFamily="34" charset="-128"/>
            </a:endParaRPr>
          </a:p>
          <a:p>
            <a:pPr algn="ctr" latinLnBrk="1"/>
            <a:endParaRPr lang="en-US" altLang="ko-KR" sz="2800" smtClean="0">
              <a:solidFill>
                <a:schemeClr val="accent1">
                  <a:lumMod val="50000"/>
                </a:schemeClr>
              </a:solidFill>
              <a:latin typeface="Arial" panose="020B0604020202020204" pitchFamily="34" charset="0"/>
              <a:ea typeface="Arial Unicode MS" panose="020B0604020202020204" pitchFamily="34" charset="-128"/>
              <a:cs typeface="Arial Unicode MS" panose="020B0604020202020204" pitchFamily="34" charset="-128"/>
            </a:endParaRPr>
          </a:p>
          <a:p>
            <a:pPr algn="ctr" latinLnBrk="1"/>
            <a:endParaRPr lang="en-US" altLang="ko-KR" sz="1800" smtClean="0">
              <a:solidFill>
                <a:schemeClr val="accent1">
                  <a:lumMod val="50000"/>
                </a:schemeClr>
              </a:solidFill>
              <a:latin typeface="Arial" panose="020B0604020202020204" pitchFamily="34" charset="0"/>
              <a:ea typeface="Arial Unicode MS" panose="020B0604020202020204" pitchFamily="34" charset="-128"/>
              <a:cs typeface="Arial Unicode MS" panose="020B0604020202020204" pitchFamily="34" charset="-128"/>
            </a:endParaRPr>
          </a:p>
          <a:p>
            <a:pPr algn="ctr" latinLnBrk="1"/>
            <a:r>
              <a:rPr lang="en-US" altLang="ko-KR" sz="1800" b="1" smtClean="0">
                <a:solidFill>
                  <a:schemeClr val="accent1">
                    <a:lumMod val="50000"/>
                  </a:schemeClr>
                </a:solidFill>
                <a:latin typeface="Arial" panose="020B0604020202020204" pitchFamily="34" charset="0"/>
                <a:ea typeface="Arial Unicode MS" panose="020B0604020202020204" pitchFamily="34" charset="-128"/>
                <a:cs typeface="Arial Unicode MS" panose="020B0604020202020204" pitchFamily="34" charset="-128"/>
              </a:rPr>
              <a:t>The </a:t>
            </a:r>
            <a:r>
              <a:rPr lang="en-US" altLang="ko-KR" sz="1800" b="1">
                <a:solidFill>
                  <a:schemeClr val="accent1">
                    <a:lumMod val="50000"/>
                  </a:schemeClr>
                </a:solidFill>
                <a:latin typeface="Arial" panose="020B0604020202020204" pitchFamily="34" charset="0"/>
                <a:ea typeface="Arial Unicode MS" panose="020B0604020202020204" pitchFamily="34" charset="-128"/>
                <a:cs typeface="Arial Unicode MS" panose="020B0604020202020204" pitchFamily="34" charset="-128"/>
              </a:rPr>
              <a:t>Leading Environment Protection Company</a:t>
            </a:r>
          </a:p>
          <a:p>
            <a:pPr algn="ctr" latinLnBrk="1"/>
            <a:r>
              <a:rPr lang="en-US" altLang="ko-KR" sz="1800" b="1">
                <a:solidFill>
                  <a:schemeClr val="accent1">
                    <a:lumMod val="50000"/>
                  </a:schemeClr>
                </a:solidFill>
                <a:latin typeface="Arial" panose="020B0604020202020204" pitchFamily="34" charset="0"/>
                <a:ea typeface="Arial Unicode MS" panose="020B0604020202020204" pitchFamily="34" charset="-128"/>
                <a:cs typeface="Arial Unicode MS" panose="020B0604020202020204" pitchFamily="34" charset="-128"/>
              </a:rPr>
              <a:t> as a first specialist in </a:t>
            </a:r>
            <a:r>
              <a:rPr lang="en-US" altLang="ko-KR" sz="1800" b="1" smtClean="0">
                <a:solidFill>
                  <a:schemeClr val="accent1">
                    <a:lumMod val="50000"/>
                  </a:schemeClr>
                </a:solidFill>
                <a:latin typeface="Arial" panose="020B0604020202020204" pitchFamily="34" charset="0"/>
                <a:ea typeface="Arial Unicode MS" panose="020B0604020202020204" pitchFamily="34" charset="-128"/>
                <a:cs typeface="Arial Unicode MS" panose="020B0604020202020204" pitchFamily="34" charset="-128"/>
              </a:rPr>
              <a:t>Vietnam</a:t>
            </a:r>
            <a:endParaRPr lang="ko-KR" altLang="en-US" sz="1800" b="1">
              <a:solidFill>
                <a:schemeClr val="accent1">
                  <a:lumMod val="50000"/>
                </a:schemeClr>
              </a:solidFill>
              <a:latin typeface="Arial" panose="020B0604020202020204" pitchFamily="34" charset="0"/>
              <a:ea typeface="Arial Unicode MS" panose="020B0604020202020204" pitchFamily="34" charset="-128"/>
              <a:cs typeface="Arial Unicode MS" panose="020B0604020202020204" pitchFamily="34" charset="-128"/>
            </a:endParaRPr>
          </a:p>
        </p:txBody>
      </p:sp>
      <p:pic>
        <p:nvPicPr>
          <p:cNvPr id="1026" name="Picture 2" descr="C:\Users\Admin\Desktop\바탕화면4(세로형) (1).JPG"/>
          <p:cNvPicPr>
            <a:picLocks noChangeAspect="1" noChangeArrowheads="1"/>
          </p:cNvPicPr>
          <p:nvPr/>
        </p:nvPicPr>
        <p:blipFill>
          <a:blip r:embed="rId2" cstate="print"/>
          <a:srcRect/>
          <a:stretch>
            <a:fillRect/>
          </a:stretch>
        </p:blipFill>
        <p:spPr bwMode="auto">
          <a:xfrm>
            <a:off x="-19050" y="0"/>
            <a:ext cx="6877050" cy="9144000"/>
          </a:xfrm>
          <a:prstGeom prst="rect">
            <a:avLst/>
          </a:prstGeom>
          <a:noFill/>
        </p:spPr>
      </p:pic>
      <p:sp>
        <p:nvSpPr>
          <p:cNvPr id="8" name="직사각형 5"/>
          <p:cNvSpPr/>
          <p:nvPr/>
        </p:nvSpPr>
        <p:spPr>
          <a:xfrm>
            <a:off x="2110948" y="2237408"/>
            <a:ext cx="4592592" cy="1815882"/>
          </a:xfrm>
          <a:prstGeom prst="rect">
            <a:avLst/>
          </a:prstGeom>
          <a:noFill/>
        </p:spPr>
        <p:txBody>
          <a:bodyPr wrap="square" lIns="91440" tIns="45720" rIns="91440" bIns="45720">
            <a:spAutoFit/>
          </a:bodyPr>
          <a:lstStyle/>
          <a:p>
            <a:r>
              <a:rPr lang="en-US" altLang="ko-KR" sz="2800" b="1" dirty="0" smtClean="0">
                <a:ln w="12700">
                  <a:solidFill>
                    <a:schemeClr val="tx2">
                      <a:satMod val="155000"/>
                    </a:schemeClr>
                  </a:solidFill>
                  <a:prstDash val="solid"/>
                </a:ln>
                <a:solidFill>
                  <a:schemeClr val="accent3">
                    <a:lumMod val="60000"/>
                    <a:lumOff val="40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KC COTTRELL VIỆT NAM</a:t>
            </a:r>
          </a:p>
          <a:p>
            <a:r>
              <a:rPr lang="en-US" altLang="ko-KR" sz="2800" b="1" dirty="0" smtClean="0">
                <a:ln w="12700">
                  <a:solidFill>
                    <a:schemeClr val="tx2">
                      <a:satMod val="155000"/>
                    </a:schemeClr>
                  </a:solidFill>
                  <a:prstDash val="solid"/>
                </a:ln>
                <a:solidFill>
                  <a:schemeClr val="accent3">
                    <a:lumMod val="60000"/>
                    <a:lumOff val="40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BROCHURE</a:t>
            </a:r>
          </a:p>
          <a:p>
            <a:r>
              <a:rPr lang="en-US" altLang="ko-KR" sz="2800" b="1" dirty="0" smtClean="0">
                <a:ln w="12700">
                  <a:solidFill>
                    <a:schemeClr val="tx2">
                      <a:satMod val="155000"/>
                    </a:schemeClr>
                  </a:solidFill>
                  <a:prstDash val="solid"/>
                </a:ln>
                <a:solidFill>
                  <a:schemeClr val="accent3">
                    <a:lumMod val="60000"/>
                    <a:lumOff val="40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2020</a:t>
            </a:r>
            <a:endParaRPr lang="en-US" altLang="ko-KR" sz="2800" b="1" dirty="0">
              <a:ln w="12700">
                <a:solidFill>
                  <a:schemeClr val="tx2">
                    <a:satMod val="155000"/>
                  </a:schemeClr>
                </a:solidFill>
                <a:prstDash val="solid"/>
              </a:ln>
              <a:solidFill>
                <a:schemeClr val="accent3">
                  <a:lumMod val="60000"/>
                  <a:lumOff val="40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pic>
        <p:nvPicPr>
          <p:cNvPr id="2" name="Picture 2" descr="C:\Users\Admin\Desktop\Logo kc cottrel vietnam.JPG"/>
          <p:cNvPicPr>
            <a:picLocks noChangeAspect="1" noChangeArrowheads="1"/>
          </p:cNvPicPr>
          <p:nvPr/>
        </p:nvPicPr>
        <p:blipFill>
          <a:blip r:embed="rId3" cstate="print"/>
          <a:srcRect/>
          <a:stretch>
            <a:fillRect/>
          </a:stretch>
        </p:blipFill>
        <p:spPr bwMode="auto">
          <a:xfrm>
            <a:off x="5004253" y="84603"/>
            <a:ext cx="1759403" cy="402670"/>
          </a:xfrm>
          <a:prstGeom prst="rect">
            <a:avLst/>
          </a:prstGeom>
          <a:noFill/>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Arrow Connector 22"/>
          <p:cNvCxnSpPr/>
          <p:nvPr/>
        </p:nvCxnSpPr>
        <p:spPr>
          <a:xfrm>
            <a:off x="3783724" y="2538248"/>
            <a:ext cx="8544" cy="1265328"/>
          </a:xfrm>
          <a:prstGeom prst="straightConnector1">
            <a:avLst/>
          </a:prstGeom>
          <a:ln w="31750">
            <a:tailEnd type="none"/>
          </a:ln>
        </p:spPr>
        <p:style>
          <a:lnRef idx="1">
            <a:schemeClr val="accent1"/>
          </a:lnRef>
          <a:fillRef idx="0">
            <a:schemeClr val="accent1"/>
          </a:fillRef>
          <a:effectRef idx="0">
            <a:schemeClr val="accent1"/>
          </a:effectRef>
          <a:fontRef idx="minor">
            <a:schemeClr val="tx1"/>
          </a:fontRef>
        </p:style>
      </p:cxnSp>
      <p:sp>
        <p:nvSpPr>
          <p:cNvPr id="31" name="Text Box 49"/>
          <p:cNvSpPr txBox="1">
            <a:spLocks noChangeArrowheads="1"/>
          </p:cNvSpPr>
          <p:nvPr/>
        </p:nvSpPr>
        <p:spPr bwMode="auto">
          <a:xfrm>
            <a:off x="4222931" y="5403147"/>
            <a:ext cx="1097280" cy="640080"/>
          </a:xfrm>
          <a:prstGeom prst="rect">
            <a:avLst/>
          </a:prstGeom>
          <a:solidFill>
            <a:schemeClr val="tx2">
              <a:alpha val="36000"/>
            </a:schemeClr>
          </a:solidFill>
          <a:ln w="22225" algn="ctr">
            <a:solidFill>
              <a:schemeClr val="bg1"/>
            </a:solidFill>
            <a:round/>
          </a:ln>
          <a:effectLst/>
          <a:scene3d>
            <a:camera prst="orthographicFront"/>
            <a:lightRig rig="threePt" dir="t"/>
          </a:scene3d>
          <a:sp3d>
            <a:bevelT prst="convex"/>
          </a:sp3d>
        </p:spPr>
        <p:txBody>
          <a:bodyPr wrap="square" tIns="0" bIns="0" rtlCol="0" anchor="ctr">
            <a:noAutofit/>
          </a:bodyPr>
          <a:lstStyle/>
          <a:p>
            <a:pPr marL="342900" indent="-342900" eaLnBrk="0" hangingPunct="0">
              <a:defRPr/>
            </a:pPr>
            <a:r>
              <a:rPr lang="en-US" altLang="zh-CN" sz="1000" b="1" smtClean="0">
                <a:solidFill>
                  <a:schemeClr val="tx1"/>
                </a:solidFill>
                <a:latin typeface="Arial" panose="020B0604020202020204" pitchFamily="34" charset="0"/>
                <a:cs typeface="Arial" panose="020B0604020202020204" pitchFamily="34" charset="0"/>
              </a:rPr>
              <a:t>HR &amp; Finance</a:t>
            </a:r>
            <a:endParaRPr lang="zh-CN" altLang="en-US" sz="1000" b="1" smtClean="0">
              <a:solidFill>
                <a:schemeClr val="tx1"/>
              </a:solidFill>
              <a:latin typeface="Arial" panose="020B0604020202020204" pitchFamily="34" charset="0"/>
              <a:cs typeface="Arial" panose="020B0604020202020204" pitchFamily="34" charset="0"/>
            </a:endParaRPr>
          </a:p>
        </p:txBody>
      </p:sp>
      <p:sp>
        <p:nvSpPr>
          <p:cNvPr id="32" name="Text Box 49"/>
          <p:cNvSpPr txBox="1">
            <a:spLocks noChangeArrowheads="1"/>
          </p:cNvSpPr>
          <p:nvPr/>
        </p:nvSpPr>
        <p:spPr bwMode="auto">
          <a:xfrm>
            <a:off x="428621" y="5405453"/>
            <a:ext cx="1097280" cy="640080"/>
          </a:xfrm>
          <a:prstGeom prst="rect">
            <a:avLst/>
          </a:prstGeom>
          <a:solidFill>
            <a:schemeClr val="tx2">
              <a:alpha val="36000"/>
            </a:schemeClr>
          </a:solidFill>
          <a:ln w="22225" algn="ctr">
            <a:solidFill>
              <a:schemeClr val="bg1"/>
            </a:solidFill>
            <a:round/>
          </a:ln>
          <a:effectLst/>
          <a:scene3d>
            <a:camera prst="orthographicFront"/>
            <a:lightRig rig="threePt" dir="t"/>
          </a:scene3d>
          <a:sp3d>
            <a:bevelT prst="convex"/>
          </a:sp3d>
        </p:spPr>
        <p:txBody>
          <a:bodyPr wrap="square" tIns="0" bIns="0" rtlCol="0" anchor="ctr">
            <a:noAutofit/>
          </a:bodyPr>
          <a:lstStyle/>
          <a:p>
            <a:pPr marL="342900" indent="-342900" eaLnBrk="0" hangingPunct="0">
              <a:defRPr/>
            </a:pPr>
            <a:r>
              <a:rPr lang="en-US" altLang="zh-CN" sz="1000" b="1" dirty="0" smtClean="0">
                <a:solidFill>
                  <a:schemeClr val="tx1"/>
                </a:solidFill>
                <a:latin typeface="Arial" panose="020B0604020202020204" pitchFamily="34" charset="0"/>
                <a:cs typeface="Arial" panose="020B0604020202020204" pitchFamily="34" charset="0"/>
              </a:rPr>
              <a:t>RM Team</a:t>
            </a:r>
          </a:p>
        </p:txBody>
      </p:sp>
      <p:sp>
        <p:nvSpPr>
          <p:cNvPr id="33" name="Text Box 49"/>
          <p:cNvSpPr txBox="1">
            <a:spLocks noChangeArrowheads="1"/>
          </p:cNvSpPr>
          <p:nvPr/>
        </p:nvSpPr>
        <p:spPr bwMode="auto">
          <a:xfrm>
            <a:off x="1660907" y="5403098"/>
            <a:ext cx="1188720" cy="640080"/>
          </a:xfrm>
          <a:prstGeom prst="rect">
            <a:avLst/>
          </a:prstGeom>
          <a:solidFill>
            <a:schemeClr val="tx2">
              <a:alpha val="36000"/>
            </a:schemeClr>
          </a:solidFill>
          <a:ln w="22225" algn="ctr">
            <a:solidFill>
              <a:schemeClr val="bg1"/>
            </a:solidFill>
            <a:round/>
          </a:ln>
          <a:effectLst/>
          <a:scene3d>
            <a:camera prst="orthographicFront"/>
            <a:lightRig rig="threePt" dir="t"/>
          </a:scene3d>
          <a:sp3d>
            <a:bevelT prst="convex"/>
          </a:sp3d>
        </p:spPr>
        <p:txBody>
          <a:bodyPr wrap="square" tIns="0" bIns="0" rtlCol="0" anchor="ctr">
            <a:noAutofit/>
          </a:bodyPr>
          <a:lstStyle/>
          <a:p>
            <a:pPr eaLnBrk="0" hangingPunct="0">
              <a:spcBef>
                <a:spcPts val="0"/>
              </a:spcBef>
              <a:defRPr/>
            </a:pPr>
            <a:r>
              <a:rPr lang="en-US" altLang="zh-CN" sz="1000" b="1" dirty="0" smtClean="0">
                <a:solidFill>
                  <a:schemeClr val="tx1"/>
                </a:solidFill>
                <a:latin typeface="Arial" panose="020B0604020202020204" pitchFamily="34" charset="0"/>
                <a:cs typeface="Arial" panose="020B0604020202020204" pitchFamily="34" charset="0"/>
              </a:rPr>
              <a:t>Project</a:t>
            </a:r>
          </a:p>
          <a:p>
            <a:pPr eaLnBrk="0" hangingPunct="0">
              <a:spcBef>
                <a:spcPts val="0"/>
              </a:spcBef>
              <a:defRPr/>
            </a:pPr>
            <a:r>
              <a:rPr lang="en-US" altLang="zh-CN" sz="1000" b="1" dirty="0">
                <a:solidFill>
                  <a:schemeClr val="tx1"/>
                </a:solidFill>
                <a:latin typeface="Arial" panose="020B0604020202020204" pitchFamily="34" charset="0"/>
                <a:cs typeface="Arial" panose="020B0604020202020204" pitchFamily="34" charset="0"/>
              </a:rPr>
              <a:t>M</a:t>
            </a:r>
            <a:r>
              <a:rPr lang="en-US" altLang="zh-CN" sz="1000" b="1" dirty="0" smtClean="0">
                <a:solidFill>
                  <a:schemeClr val="tx1"/>
                </a:solidFill>
                <a:latin typeface="Arial" panose="020B0604020202020204" pitchFamily="34" charset="0"/>
                <a:cs typeface="Arial" panose="020B0604020202020204" pitchFamily="34" charset="0"/>
              </a:rPr>
              <a:t>anagement</a:t>
            </a:r>
          </a:p>
        </p:txBody>
      </p:sp>
      <p:sp>
        <p:nvSpPr>
          <p:cNvPr id="34" name="Text Box 49"/>
          <p:cNvSpPr txBox="1">
            <a:spLocks noChangeArrowheads="1"/>
          </p:cNvSpPr>
          <p:nvPr/>
        </p:nvSpPr>
        <p:spPr bwMode="auto">
          <a:xfrm>
            <a:off x="2981120" y="5412017"/>
            <a:ext cx="1097280" cy="640080"/>
          </a:xfrm>
          <a:prstGeom prst="rect">
            <a:avLst/>
          </a:prstGeom>
          <a:solidFill>
            <a:schemeClr val="tx2">
              <a:alpha val="36000"/>
            </a:schemeClr>
          </a:solidFill>
          <a:ln w="22225" algn="ctr">
            <a:solidFill>
              <a:schemeClr val="bg1"/>
            </a:solidFill>
            <a:round/>
          </a:ln>
          <a:effectLst/>
          <a:scene3d>
            <a:camera prst="orthographicFront"/>
            <a:lightRig rig="threePt" dir="t"/>
          </a:scene3d>
          <a:sp3d>
            <a:bevelT prst="convex"/>
          </a:sp3d>
        </p:spPr>
        <p:txBody>
          <a:bodyPr wrap="square" tIns="0" bIns="0" rtlCol="0" anchor="ctr">
            <a:noAutofit/>
          </a:bodyPr>
          <a:lstStyle/>
          <a:p>
            <a:pPr marL="342900" indent="-342900" eaLnBrk="0" hangingPunct="0">
              <a:defRPr/>
            </a:pPr>
            <a:r>
              <a:rPr lang="en-US" altLang="zh-CN" sz="1000" b="1" dirty="0" smtClean="0">
                <a:solidFill>
                  <a:schemeClr val="tx1"/>
                </a:solidFill>
                <a:latin typeface="Arial" panose="020B0604020202020204" pitchFamily="34" charset="0"/>
                <a:cs typeface="Arial" panose="020B0604020202020204" pitchFamily="34" charset="0"/>
              </a:rPr>
              <a:t>Procurement </a:t>
            </a:r>
          </a:p>
          <a:p>
            <a:pPr marL="342900" indent="-342900" eaLnBrk="0" hangingPunct="0">
              <a:defRPr/>
            </a:pPr>
            <a:r>
              <a:rPr lang="en-US" altLang="zh-CN" sz="1000" b="1" dirty="0" smtClean="0">
                <a:solidFill>
                  <a:schemeClr val="tx1"/>
                </a:solidFill>
                <a:latin typeface="Arial" panose="020B0604020202020204" pitchFamily="34" charset="0"/>
                <a:cs typeface="Arial" panose="020B0604020202020204" pitchFamily="34" charset="0"/>
              </a:rPr>
              <a:t>Team</a:t>
            </a:r>
          </a:p>
        </p:txBody>
      </p:sp>
      <p:cxnSp>
        <p:nvCxnSpPr>
          <p:cNvPr id="35" name="Straight Connector 34"/>
          <p:cNvCxnSpPr/>
          <p:nvPr/>
        </p:nvCxnSpPr>
        <p:spPr>
          <a:xfrm flipV="1">
            <a:off x="954784" y="5047269"/>
            <a:ext cx="2606040" cy="3319"/>
          </a:xfrm>
          <a:prstGeom prst="line">
            <a:avLst/>
          </a:prstGeom>
          <a:ln w="31750">
            <a:solidFill>
              <a:srgbClr val="0070C0"/>
            </a:solidFill>
          </a:ln>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5400000">
            <a:off x="783511" y="5229751"/>
            <a:ext cx="365760" cy="79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3242310" y="1114532"/>
            <a:ext cx="109728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latin typeface="Arial" panose="020B0604020202020204" pitchFamily="34" charset="0"/>
              <a:cs typeface="Arial" panose="020B0604020202020204" pitchFamily="34" charset="0"/>
            </a:endParaRPr>
          </a:p>
        </p:txBody>
      </p:sp>
      <p:sp>
        <p:nvSpPr>
          <p:cNvPr id="42" name="Rectangle 41"/>
          <p:cNvSpPr/>
          <p:nvPr/>
        </p:nvSpPr>
        <p:spPr>
          <a:xfrm>
            <a:off x="3242310" y="1145808"/>
            <a:ext cx="1097280" cy="365760"/>
          </a:xfrm>
          <a:prstGeom prst="rect">
            <a:avLst/>
          </a:prstGeom>
          <a:effectLst/>
        </p:spPr>
        <p:txBody>
          <a:bodyPr wrap="square">
            <a:spAutoFit/>
          </a:bodyPr>
          <a:lstStyle/>
          <a:p>
            <a:pPr eaLnBrk="0" hangingPunct="0">
              <a:spcBef>
                <a:spcPts val="0"/>
              </a:spcBef>
            </a:pPr>
            <a:r>
              <a:rPr kumimoji="0" lang="en-US" altLang="zh-CN" sz="1000" b="1" dirty="0" smtClean="0">
                <a:solidFill>
                  <a:schemeClr val="tx1"/>
                </a:solidFill>
                <a:latin typeface="Arial" panose="020B0604020202020204" pitchFamily="34" charset="0"/>
                <a:ea typeface="SimSun" panose="02010600030101010101" pitchFamily="2" charset="-122"/>
              </a:rPr>
              <a:t>General</a:t>
            </a:r>
          </a:p>
          <a:p>
            <a:pPr eaLnBrk="0" hangingPunct="0">
              <a:spcBef>
                <a:spcPts val="0"/>
              </a:spcBef>
            </a:pPr>
            <a:r>
              <a:rPr kumimoji="0" lang="en-US" altLang="zh-CN" sz="1000" b="1" dirty="0" smtClean="0">
                <a:solidFill>
                  <a:schemeClr val="tx1"/>
                </a:solidFill>
                <a:latin typeface="Arial" panose="020B0604020202020204" pitchFamily="34" charset="0"/>
                <a:ea typeface="SimSun" panose="02010600030101010101" pitchFamily="2" charset="-122"/>
              </a:rPr>
              <a:t>Director</a:t>
            </a:r>
          </a:p>
        </p:txBody>
      </p:sp>
      <p:sp>
        <p:nvSpPr>
          <p:cNvPr id="43" name="Rectangle 42"/>
          <p:cNvSpPr/>
          <p:nvPr/>
        </p:nvSpPr>
        <p:spPr>
          <a:xfrm>
            <a:off x="4838392" y="3447069"/>
            <a:ext cx="1097280" cy="128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4835526" y="3425728"/>
            <a:ext cx="1097280" cy="365760"/>
          </a:xfrm>
          <a:prstGeom prst="rect">
            <a:avLst/>
          </a:prstGeom>
          <a:effectLst/>
        </p:spPr>
        <p:txBody>
          <a:bodyPr wrap="square">
            <a:spAutoFit/>
          </a:bodyPr>
          <a:lstStyle/>
          <a:p>
            <a:pPr eaLnBrk="0" hangingPunct="0">
              <a:spcBef>
                <a:spcPts val="0"/>
              </a:spcBef>
            </a:pPr>
            <a:r>
              <a:rPr kumimoji="0" lang="en-US" altLang="zh-CN" sz="1000" b="1" smtClean="0">
                <a:solidFill>
                  <a:schemeClr val="tx1"/>
                </a:solidFill>
                <a:latin typeface="Arial" panose="020B0604020202020204" pitchFamily="34" charset="0"/>
                <a:ea typeface="SimSun" panose="02010600030101010101" pitchFamily="2" charset="-122"/>
              </a:rPr>
              <a:t>V. </a:t>
            </a:r>
            <a:r>
              <a:rPr kumimoji="0" lang="en-US" altLang="zh-CN" sz="1000" b="1">
                <a:solidFill>
                  <a:schemeClr val="tx1"/>
                </a:solidFill>
                <a:latin typeface="Arial" panose="020B0604020202020204" pitchFamily="34" charset="0"/>
                <a:ea typeface="SimSun" panose="02010600030101010101" pitchFamily="2" charset="-122"/>
              </a:rPr>
              <a:t>General </a:t>
            </a:r>
          </a:p>
          <a:p>
            <a:pPr eaLnBrk="0" hangingPunct="0">
              <a:spcBef>
                <a:spcPts val="0"/>
              </a:spcBef>
            </a:pPr>
            <a:r>
              <a:rPr kumimoji="0" lang="en-US" altLang="zh-CN" sz="1000" b="1">
                <a:solidFill>
                  <a:schemeClr val="tx1"/>
                </a:solidFill>
                <a:latin typeface="Arial" panose="020B0604020202020204" pitchFamily="34" charset="0"/>
                <a:ea typeface="SimSun" panose="02010600030101010101" pitchFamily="2" charset="-122"/>
              </a:rPr>
              <a:t>Director</a:t>
            </a:r>
          </a:p>
        </p:txBody>
      </p:sp>
      <p:sp>
        <p:nvSpPr>
          <p:cNvPr id="57" name="Title 1"/>
          <p:cNvSpPr txBox="1"/>
          <p:nvPr/>
        </p:nvSpPr>
        <p:spPr>
          <a:xfrm>
            <a:off x="277641" y="326136"/>
            <a:ext cx="2363959" cy="369717"/>
          </a:xfrm>
          <a:prstGeom prst="rect">
            <a:avLst/>
          </a:prstGeom>
        </p:spPr>
        <p:txBody>
          <a:bodyPr>
            <a:normAutofit/>
          </a:bodyPr>
          <a:lstStyle/>
          <a:p>
            <a:pPr marL="0" marR="0" lvl="0" indent="0" algn="l" defTabSz="914400" rtl="0" eaLnBrk="0" fontAlgn="base" latinLnBrk="1" hangingPunct="0">
              <a:lnSpc>
                <a:spcPct val="100000"/>
              </a:lnSpc>
              <a:spcBef>
                <a:spcPct val="0"/>
              </a:spcBef>
              <a:spcAft>
                <a:spcPct val="0"/>
              </a:spcAft>
              <a:buClrTx/>
              <a:buSzTx/>
              <a:buFont typeface="Wingdings" panose="05000000000000000000" pitchFamily="2" charset="2"/>
              <a:buChar char="§"/>
              <a:defRPr/>
            </a:pPr>
            <a:r>
              <a:rPr kumimoji="1" lang="en-US" sz="1200" b="1" i="0" u="none" strike="noStrike" kern="0" cap="none" spc="0" normalizeH="0" noProof="0" smtClean="0">
                <a:ln>
                  <a:noFill/>
                </a:ln>
                <a:solidFill>
                  <a:schemeClr val="tx1"/>
                </a:solidFill>
                <a:effectLst/>
                <a:uLnTx/>
                <a:uFillTx/>
                <a:latin typeface="Arial" panose="020B0604020202020204" pitchFamily="34" charset="0"/>
                <a:ea typeface="+mj-ea"/>
                <a:cs typeface="Arial" panose="020B0604020202020204" pitchFamily="34" charset="0"/>
              </a:rPr>
              <a:t>   </a:t>
            </a:r>
            <a:r>
              <a:rPr kumimoji="1" lang="en-US" sz="1200" b="1" i="0" u="none" strike="noStrike" kern="0" cap="none" spc="0" normalizeH="0" baseline="0" noProof="0" smtClean="0">
                <a:ln>
                  <a:noFill/>
                </a:ln>
                <a:solidFill>
                  <a:schemeClr val="tx1"/>
                </a:solidFill>
                <a:effectLst/>
                <a:uLnTx/>
                <a:uFillTx/>
                <a:latin typeface="Arial" panose="020B0604020202020204" pitchFamily="34" charset="0"/>
                <a:ea typeface="+mj-ea"/>
                <a:cs typeface="Arial" panose="020B0604020202020204" pitchFamily="34" charset="0"/>
              </a:rPr>
              <a:t>Organization</a:t>
            </a:r>
            <a:r>
              <a:rPr kumimoji="1" lang="en-US" sz="1200" b="1" i="0" u="none" strike="noStrike" kern="0" cap="none" spc="0" normalizeH="0" noProof="0" smtClean="0">
                <a:ln>
                  <a:noFill/>
                </a:ln>
                <a:solidFill>
                  <a:schemeClr val="tx1"/>
                </a:solidFill>
                <a:effectLst/>
                <a:uLnTx/>
                <a:uFillTx/>
                <a:latin typeface="Arial" panose="020B0604020202020204" pitchFamily="34" charset="0"/>
                <a:ea typeface="+mj-ea"/>
                <a:cs typeface="Arial" panose="020B0604020202020204" pitchFamily="34" charset="0"/>
              </a:rPr>
              <a:t> chart</a:t>
            </a:r>
            <a:endParaRPr kumimoji="1" lang="en-US" sz="1200" b="1" i="0" u="none" strike="noStrike" kern="0" cap="none" spc="0" normalizeH="0" baseline="0" noProof="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58" name="Rectangle 57"/>
          <p:cNvSpPr/>
          <p:nvPr/>
        </p:nvSpPr>
        <p:spPr bwMode="auto">
          <a:xfrm>
            <a:off x="440871" y="6983189"/>
            <a:ext cx="2997200" cy="1557308"/>
          </a:xfrm>
          <a:prstGeom prst="rect">
            <a:avLst/>
          </a:prstGeom>
          <a:solidFill>
            <a:srgbClr val="009AD0">
              <a:alpha val="36000"/>
            </a:srgbClr>
          </a:solidFill>
          <a:ln w="22225" algn="ctr">
            <a:solidFill>
              <a:schemeClr val="bg1"/>
            </a:solidFill>
            <a:round/>
          </a:ln>
          <a:effectLst/>
          <a:scene3d>
            <a:camera prst="orthographicFront"/>
            <a:lightRig rig="threePt" dir="t"/>
          </a:scene3d>
          <a:sp3d>
            <a:bevelT prst="convex"/>
          </a:sp3d>
        </p:spPr>
        <p:txBody>
          <a:bodyPr wrap="square" tIns="0" bIns="0" rtlCol="0" anchor="ctr">
            <a:noAutofit/>
          </a:bodyPr>
          <a:lstStyle/>
          <a:p>
            <a:pPr algn="just">
              <a:lnSpc>
                <a:spcPct val="150000"/>
              </a:lnSpc>
              <a:buFont typeface="Wingdings" panose="05000000000000000000" pitchFamily="2" charset="2"/>
              <a:buChar char="Ø"/>
            </a:pPr>
            <a:r>
              <a:rPr lang="en-US" sz="1000" smtClean="0">
                <a:solidFill>
                  <a:schemeClr val="tx1"/>
                </a:solidFill>
                <a:latin typeface="Arial" panose="020B0604020202020204" pitchFamily="34" charset="0"/>
                <a:cs typeface="Arial" panose="020B0604020202020204" pitchFamily="34" charset="0"/>
              </a:rPr>
              <a:t> Self – stand on EPC Contractor for Air Pollution     Control Business</a:t>
            </a:r>
          </a:p>
          <a:p>
            <a:pPr algn="just">
              <a:lnSpc>
                <a:spcPct val="150000"/>
              </a:lnSpc>
              <a:buFont typeface="Wingdings" panose="05000000000000000000" pitchFamily="2" charset="2"/>
              <a:buChar char="Ø"/>
            </a:pPr>
            <a:r>
              <a:rPr lang="en-US" sz="1000" smtClean="0">
                <a:solidFill>
                  <a:schemeClr val="tx1"/>
                </a:solidFill>
                <a:latin typeface="Arial" panose="020B0604020202020204" pitchFamily="34" charset="0"/>
                <a:cs typeface="Arial" panose="020B0604020202020204" pitchFamily="34" charset="0"/>
              </a:rPr>
              <a:t>  Built up reputation</a:t>
            </a:r>
          </a:p>
          <a:p>
            <a:pPr algn="just">
              <a:lnSpc>
                <a:spcPct val="150000"/>
              </a:lnSpc>
              <a:buFont typeface="Wingdings" panose="05000000000000000000" pitchFamily="2" charset="2"/>
              <a:buChar char="Ø"/>
            </a:pPr>
            <a:r>
              <a:rPr lang="en-US" sz="1000" smtClean="0">
                <a:solidFill>
                  <a:schemeClr val="tx1"/>
                </a:solidFill>
                <a:latin typeface="Arial" panose="020B0604020202020204" pitchFamily="34" charset="0"/>
                <a:cs typeface="Arial" panose="020B0604020202020204" pitchFamily="34" charset="0"/>
              </a:rPr>
              <a:t> Contribute to KC Group</a:t>
            </a:r>
            <a:endParaRPr lang="en-US" sz="1000" b="1">
              <a:solidFill>
                <a:schemeClr val="tx1"/>
              </a:solidFill>
              <a:latin typeface="Arial" panose="020B0604020202020204" pitchFamily="34" charset="0"/>
              <a:cs typeface="Arial" panose="020B0604020202020204" pitchFamily="34" charset="0"/>
            </a:endParaRPr>
          </a:p>
        </p:txBody>
      </p:sp>
      <p:sp>
        <p:nvSpPr>
          <p:cNvPr id="59" name="Rectangle 58"/>
          <p:cNvSpPr/>
          <p:nvPr/>
        </p:nvSpPr>
        <p:spPr bwMode="auto">
          <a:xfrm>
            <a:off x="3441642" y="6988634"/>
            <a:ext cx="3162358" cy="1570149"/>
          </a:xfrm>
          <a:prstGeom prst="rect">
            <a:avLst/>
          </a:prstGeom>
          <a:solidFill>
            <a:srgbClr val="009AD0">
              <a:alpha val="36000"/>
            </a:srgbClr>
          </a:solidFill>
          <a:ln w="22225" algn="ctr">
            <a:solidFill>
              <a:schemeClr val="bg1"/>
            </a:solidFill>
            <a:round/>
          </a:ln>
          <a:effectLst/>
          <a:scene3d>
            <a:camera prst="orthographicFront"/>
            <a:lightRig rig="threePt" dir="t"/>
          </a:scene3d>
          <a:sp3d>
            <a:bevelT prst="convex"/>
          </a:sp3d>
        </p:spPr>
        <p:txBody>
          <a:bodyPr wrap="square" tIns="0" bIns="0" rtlCol="0" anchor="ctr">
            <a:noAutofit/>
          </a:bodyPr>
          <a:lstStyle/>
          <a:p>
            <a:pPr algn="just">
              <a:lnSpc>
                <a:spcPct val="150000"/>
              </a:lnSpc>
            </a:pPr>
            <a:r>
              <a:rPr lang="en-US" sz="1000" smtClean="0">
                <a:solidFill>
                  <a:schemeClr val="tx1"/>
                </a:solidFill>
                <a:latin typeface="Arial" panose="020B0604020202020204" pitchFamily="34" charset="0"/>
                <a:cs typeface="Arial" panose="020B0604020202020204" pitchFamily="34" charset="0"/>
              </a:rPr>
              <a:t>Become the leading Environmental Protection </a:t>
            </a:r>
          </a:p>
          <a:p>
            <a:pPr algn="just">
              <a:lnSpc>
                <a:spcPct val="150000"/>
              </a:lnSpc>
            </a:pPr>
            <a:r>
              <a:rPr lang="en-US" sz="1000" smtClean="0">
                <a:solidFill>
                  <a:schemeClr val="tx1"/>
                </a:solidFill>
                <a:latin typeface="Arial" panose="020B0604020202020204" pitchFamily="34" charset="0"/>
                <a:cs typeface="Arial" panose="020B0604020202020204" pitchFamily="34" charset="0"/>
              </a:rPr>
              <a:t>Company as a first specialist in Viet  Nam on the</a:t>
            </a:r>
          </a:p>
          <a:p>
            <a:pPr algn="just">
              <a:lnSpc>
                <a:spcPct val="150000"/>
              </a:lnSpc>
            </a:pPr>
            <a:r>
              <a:rPr lang="en-US" sz="1000" smtClean="0">
                <a:solidFill>
                  <a:schemeClr val="tx1"/>
                </a:solidFill>
                <a:latin typeface="Arial" panose="020B0604020202020204" pitchFamily="34" charset="0"/>
                <a:cs typeface="Arial" panose="020B0604020202020204" pitchFamily="34" charset="0"/>
              </a:rPr>
              <a:t> basis of providing best Engineering, Technology </a:t>
            </a:r>
          </a:p>
          <a:p>
            <a:pPr algn="just">
              <a:lnSpc>
                <a:spcPct val="150000"/>
              </a:lnSpc>
            </a:pPr>
            <a:r>
              <a:rPr lang="en-US" sz="1000" smtClean="0">
                <a:solidFill>
                  <a:schemeClr val="tx1"/>
                </a:solidFill>
                <a:latin typeface="Arial" panose="020B0604020202020204" pitchFamily="34" charset="0"/>
                <a:cs typeface="Arial" panose="020B0604020202020204" pitchFamily="34" charset="0"/>
              </a:rPr>
              <a:t>&amp; Services and creating better  reputation</a:t>
            </a:r>
            <a:endParaRPr lang="en-US" sz="1000">
              <a:solidFill>
                <a:schemeClr val="tx1"/>
              </a:solidFill>
              <a:latin typeface="Arial" panose="020B0604020202020204" pitchFamily="34" charset="0"/>
              <a:cs typeface="Arial" panose="020B0604020202020204" pitchFamily="34" charset="0"/>
            </a:endParaRPr>
          </a:p>
        </p:txBody>
      </p:sp>
      <p:sp>
        <p:nvSpPr>
          <p:cNvPr id="60" name="Title 1"/>
          <p:cNvSpPr txBox="1"/>
          <p:nvPr/>
        </p:nvSpPr>
        <p:spPr>
          <a:xfrm>
            <a:off x="444500" y="6171692"/>
            <a:ext cx="6172200" cy="444500"/>
          </a:xfrm>
          <a:prstGeom prst="rect">
            <a:avLst/>
          </a:prstGeom>
        </p:spPr>
        <p:txBody>
          <a:bodyPr>
            <a:normAutofit/>
          </a:bodyPr>
          <a:lstStyle/>
          <a:p>
            <a:pPr algn="l">
              <a:buFont typeface="Wingdings" panose="05000000000000000000" pitchFamily="2" charset="2"/>
              <a:buChar char="§"/>
            </a:pPr>
            <a:r>
              <a:rPr lang="en-US" sz="1200" b="1" kern="0" smtClean="0">
                <a:solidFill>
                  <a:schemeClr val="tx1"/>
                </a:solidFill>
                <a:latin typeface="Arial" panose="020B0604020202020204" pitchFamily="34" charset="0"/>
                <a:ea typeface="+mj-ea"/>
                <a:cs typeface="Arial" panose="020B0604020202020204" pitchFamily="34" charset="0"/>
              </a:rPr>
              <a:t>  Mission and Vision </a:t>
            </a:r>
            <a:endParaRPr lang="en-US" sz="1200" b="1" smtClean="0">
              <a:solidFill>
                <a:schemeClr val="tx1"/>
              </a:solidFill>
              <a:latin typeface="Arial" panose="020B0604020202020204" pitchFamily="34" charset="0"/>
              <a:cs typeface="Arial" panose="020B0604020202020204" pitchFamily="34" charset="0"/>
            </a:endParaRPr>
          </a:p>
          <a:p>
            <a:endParaRPr lang="en-US" sz="1200">
              <a:solidFill>
                <a:schemeClr val="tx1"/>
              </a:solidFill>
              <a:latin typeface="Arial" panose="020B0604020202020204" pitchFamily="34" charset="0"/>
              <a:cs typeface="Arial" panose="020B0604020202020204" pitchFamily="34" charset="0"/>
            </a:endParaRPr>
          </a:p>
        </p:txBody>
      </p:sp>
      <p:sp>
        <p:nvSpPr>
          <p:cNvPr id="61" name="Text Box 49"/>
          <p:cNvSpPr txBox="1">
            <a:spLocks noChangeArrowheads="1"/>
          </p:cNvSpPr>
          <p:nvPr/>
        </p:nvSpPr>
        <p:spPr bwMode="auto">
          <a:xfrm>
            <a:off x="440871" y="6503251"/>
            <a:ext cx="2997200" cy="490817"/>
          </a:xfrm>
          <a:prstGeom prst="rect">
            <a:avLst/>
          </a:prstGeom>
          <a:solidFill>
            <a:schemeClr val="tx2">
              <a:lumMod val="50000"/>
              <a:alpha val="36000"/>
            </a:schemeClr>
          </a:solidFill>
          <a:ln w="22225" algn="ctr">
            <a:solidFill>
              <a:schemeClr val="bg1"/>
            </a:solidFill>
            <a:round/>
          </a:ln>
          <a:effectLst/>
          <a:scene3d>
            <a:camera prst="orthographicFront"/>
            <a:lightRig rig="threePt" dir="t"/>
          </a:scene3d>
          <a:sp3d>
            <a:bevelT prst="convex"/>
          </a:sp3d>
        </p:spPr>
        <p:txBody>
          <a:bodyPr wrap="square" tIns="0" bIns="0" rtlCol="0" anchor="ctr">
            <a:noAutofit/>
          </a:bodyPr>
          <a:lstStyle/>
          <a:p>
            <a:r>
              <a:rPr lang="en-US" sz="1100" b="1" smtClean="0">
                <a:solidFill>
                  <a:schemeClr val="tx1"/>
                </a:solidFill>
                <a:latin typeface="Arial" panose="020B0604020202020204" pitchFamily="34" charset="0"/>
                <a:cs typeface="Arial" panose="020B0604020202020204" pitchFamily="34" charset="0"/>
              </a:rPr>
              <a:t>Mission</a:t>
            </a:r>
          </a:p>
        </p:txBody>
      </p:sp>
      <p:sp>
        <p:nvSpPr>
          <p:cNvPr id="62" name="Text Box 49"/>
          <p:cNvSpPr txBox="1">
            <a:spLocks noChangeArrowheads="1"/>
          </p:cNvSpPr>
          <p:nvPr/>
        </p:nvSpPr>
        <p:spPr bwMode="auto">
          <a:xfrm>
            <a:off x="3441698" y="6495993"/>
            <a:ext cx="3162302" cy="483561"/>
          </a:xfrm>
          <a:prstGeom prst="rect">
            <a:avLst/>
          </a:prstGeom>
          <a:solidFill>
            <a:schemeClr val="tx2">
              <a:lumMod val="50000"/>
              <a:alpha val="36000"/>
            </a:schemeClr>
          </a:solidFill>
          <a:ln w="22225" algn="ctr">
            <a:solidFill>
              <a:schemeClr val="bg1"/>
            </a:solidFill>
            <a:round/>
          </a:ln>
          <a:effectLst/>
          <a:scene3d>
            <a:camera prst="orthographicFront"/>
            <a:lightRig rig="threePt" dir="t"/>
          </a:scene3d>
          <a:sp3d>
            <a:bevelT prst="convex"/>
          </a:sp3d>
        </p:spPr>
        <p:txBody>
          <a:bodyPr wrap="square" tIns="0" bIns="0" rtlCol="0" anchor="ctr">
            <a:noAutofit/>
          </a:bodyPr>
          <a:lstStyle/>
          <a:p>
            <a:r>
              <a:rPr lang="en-US" sz="1100" b="1" smtClean="0">
                <a:solidFill>
                  <a:schemeClr val="tx1"/>
                </a:solidFill>
                <a:latin typeface="Arial" panose="020B0604020202020204" pitchFamily="34" charset="0"/>
                <a:cs typeface="Arial" panose="020B0604020202020204" pitchFamily="34" charset="0"/>
              </a:rPr>
              <a:t>Vision</a:t>
            </a:r>
            <a:endParaRPr lang="en-US" sz="1100" b="1">
              <a:solidFill>
                <a:schemeClr val="tx1"/>
              </a:solidFill>
              <a:latin typeface="Arial" panose="020B0604020202020204" pitchFamily="34" charset="0"/>
              <a:cs typeface="Arial" panose="020B0604020202020204" pitchFamily="34" charset="0"/>
            </a:endParaRPr>
          </a:p>
        </p:txBody>
      </p:sp>
      <p:cxnSp>
        <p:nvCxnSpPr>
          <p:cNvPr id="68" name="Straight Arrow Connector 67"/>
          <p:cNvCxnSpPr/>
          <p:nvPr/>
        </p:nvCxnSpPr>
        <p:spPr>
          <a:xfrm flipV="1">
            <a:off x="2803582" y="3791488"/>
            <a:ext cx="2011680" cy="0"/>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a:blip r:embed="rId2"/>
          <a:srcRect/>
          <a:stretch>
            <a:fillRect/>
          </a:stretch>
        </p:blipFill>
        <p:spPr bwMode="auto">
          <a:xfrm>
            <a:off x="3348681" y="1549522"/>
            <a:ext cx="914400" cy="914400"/>
          </a:xfrm>
          <a:prstGeom prst="rect">
            <a:avLst/>
          </a:prstGeom>
          <a:noFill/>
          <a:ln w="9525">
            <a:noFill/>
            <a:miter lim="800000"/>
            <a:headEnd/>
            <a:tailEnd/>
          </a:ln>
          <a:effectLst/>
        </p:spPr>
      </p:pic>
      <p:sp>
        <p:nvSpPr>
          <p:cNvPr id="40" name="Rectangle 39"/>
          <p:cNvSpPr/>
          <p:nvPr/>
        </p:nvSpPr>
        <p:spPr>
          <a:xfrm>
            <a:off x="1699952" y="3457503"/>
            <a:ext cx="1097280" cy="128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latin typeface="Arial" panose="020B0604020202020204" pitchFamily="34" charset="0"/>
              <a:cs typeface="Arial" panose="020B0604020202020204" pitchFamily="34" charset="0"/>
            </a:endParaRPr>
          </a:p>
        </p:txBody>
      </p:sp>
      <p:sp>
        <p:nvSpPr>
          <p:cNvPr id="47" name="Rectangle 46"/>
          <p:cNvSpPr/>
          <p:nvPr/>
        </p:nvSpPr>
        <p:spPr>
          <a:xfrm>
            <a:off x="1699952" y="3437816"/>
            <a:ext cx="1097280" cy="246221"/>
          </a:xfrm>
          <a:prstGeom prst="rect">
            <a:avLst/>
          </a:prstGeom>
          <a:effectLst/>
        </p:spPr>
        <p:txBody>
          <a:bodyPr wrap="square">
            <a:spAutoFit/>
          </a:bodyPr>
          <a:lstStyle/>
          <a:p>
            <a:pPr eaLnBrk="0" hangingPunct="0">
              <a:spcBef>
                <a:spcPts val="0"/>
              </a:spcBef>
            </a:pPr>
            <a:r>
              <a:rPr kumimoji="0" lang="en-US" altLang="zh-CN" sz="1000" b="1" dirty="0" smtClean="0">
                <a:solidFill>
                  <a:schemeClr val="tx1"/>
                </a:solidFill>
                <a:latin typeface="Arial" panose="020B0604020202020204" pitchFamily="34" charset="0"/>
                <a:ea typeface="SimSun" panose="02010600030101010101" pitchFamily="2" charset="-122"/>
              </a:rPr>
              <a:t>Director</a:t>
            </a:r>
          </a:p>
        </p:txBody>
      </p:sp>
      <p:sp>
        <p:nvSpPr>
          <p:cNvPr id="48" name="Text Box 49"/>
          <p:cNvSpPr txBox="1">
            <a:spLocks noChangeArrowheads="1"/>
          </p:cNvSpPr>
          <p:nvPr/>
        </p:nvSpPr>
        <p:spPr bwMode="auto">
          <a:xfrm>
            <a:off x="5445692" y="5403098"/>
            <a:ext cx="1097280" cy="640080"/>
          </a:xfrm>
          <a:prstGeom prst="rect">
            <a:avLst/>
          </a:prstGeom>
          <a:solidFill>
            <a:schemeClr val="tx2">
              <a:alpha val="36000"/>
            </a:schemeClr>
          </a:solidFill>
          <a:ln w="22225" algn="ctr">
            <a:solidFill>
              <a:schemeClr val="bg1"/>
            </a:solidFill>
            <a:round/>
          </a:ln>
          <a:effectLst/>
          <a:scene3d>
            <a:camera prst="orthographicFront"/>
            <a:lightRig rig="threePt" dir="t"/>
          </a:scene3d>
          <a:sp3d>
            <a:bevelT prst="convex"/>
          </a:sp3d>
        </p:spPr>
        <p:txBody>
          <a:bodyPr wrap="square" tIns="0" bIns="0" rtlCol="0" anchor="ctr">
            <a:noAutofit/>
          </a:bodyPr>
          <a:lstStyle/>
          <a:p>
            <a:pPr marL="342900" indent="-342900" eaLnBrk="0" hangingPunct="0">
              <a:defRPr/>
            </a:pPr>
            <a:r>
              <a:rPr lang="en-US" altLang="zh-CN" sz="1000" b="1" smtClean="0">
                <a:solidFill>
                  <a:schemeClr val="tx1"/>
                </a:solidFill>
                <a:latin typeface="Arial" panose="020B0604020202020204" pitchFamily="34" charset="0"/>
                <a:cs typeface="Arial" panose="020B0604020202020204" pitchFamily="34" charset="0"/>
              </a:rPr>
              <a:t>ES Team</a:t>
            </a:r>
            <a:endParaRPr lang="zh-CN" altLang="en-US" sz="1000" b="1" smtClean="0">
              <a:solidFill>
                <a:schemeClr val="tx1"/>
              </a:solidFill>
              <a:latin typeface="Arial" panose="020B0604020202020204" pitchFamily="34" charset="0"/>
              <a:cs typeface="Arial" panose="020B0604020202020204" pitchFamily="34" charset="0"/>
            </a:endParaRPr>
          </a:p>
        </p:txBody>
      </p:sp>
      <p:cxnSp>
        <p:nvCxnSpPr>
          <p:cNvPr id="50" name="Straight Arrow Connector 49"/>
          <p:cNvCxnSpPr/>
          <p:nvPr/>
        </p:nvCxnSpPr>
        <p:spPr>
          <a:xfrm rot="5400000">
            <a:off x="5238138" y="4890190"/>
            <a:ext cx="320040" cy="794"/>
          </a:xfrm>
          <a:prstGeom prst="straightConnector1">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4771571" y="5047268"/>
            <a:ext cx="1234440" cy="3319"/>
          </a:xfrm>
          <a:prstGeom prst="line">
            <a:avLst/>
          </a:prstGeom>
          <a:ln w="31750">
            <a:solidFill>
              <a:srgbClr val="0070C0"/>
            </a:solidFill>
          </a:ln>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5400000">
            <a:off x="1901754" y="5068691"/>
            <a:ext cx="685800" cy="79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5400000">
            <a:off x="3359629" y="5223330"/>
            <a:ext cx="365760" cy="79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5400000">
            <a:off x="4602498" y="5216529"/>
            <a:ext cx="365760" cy="79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a:off x="5810069" y="5223330"/>
            <a:ext cx="365760" cy="79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a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6109" y="3684036"/>
            <a:ext cx="825492" cy="102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
          <p:cNvPicPr>
            <a:picLocks noChangeAspect="1" noChangeArrowheads="1"/>
          </p:cNvPicPr>
          <p:nvPr/>
        </p:nvPicPr>
        <p:blipFill>
          <a:blip r:embed="rId2"/>
          <a:srcRect/>
          <a:stretch>
            <a:fillRect/>
          </a:stretch>
        </p:blipFill>
        <p:spPr bwMode="auto">
          <a:xfrm>
            <a:off x="4953440" y="3787832"/>
            <a:ext cx="914400" cy="91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 name="제목 33"/>
          <p:cNvSpPr>
            <a:spLocks noGrp="1"/>
          </p:cNvSpPr>
          <p:nvPr>
            <p:ph type="ctrTitle"/>
          </p:nvPr>
        </p:nvSpPr>
        <p:spPr>
          <a:xfrm>
            <a:off x="366773" y="974792"/>
            <a:ext cx="5709935" cy="524824"/>
          </a:xfrm>
        </p:spPr>
        <p:txBody>
          <a:bodyPr/>
          <a:lstStyle/>
          <a:p>
            <a:pPr algn="l">
              <a:buFont typeface="Wingdings" panose="05000000000000000000" pitchFamily="2" charset="2"/>
              <a:buChar char="§"/>
            </a:pPr>
            <a:r>
              <a:rPr lang="en-US" altLang="ko-KR" sz="1200" b="1" smtClean="0">
                <a:latin typeface="Arial" panose="020B0604020202020204" pitchFamily="34" charset="0"/>
                <a:ea typeface="HY울릉도B" charset="-127"/>
                <a:cs typeface="Arial" panose="020B0604020202020204" pitchFamily="34" charset="0"/>
              </a:rPr>
              <a:t>  Air Pollution Control equipments </a:t>
            </a:r>
            <a:endParaRPr lang="ko-KR" altLang="en-US" sz="1200" b="1">
              <a:latin typeface="Arial" panose="020B0604020202020204" pitchFamily="34" charset="0"/>
              <a:ea typeface="HY울릉도B" charset="-127"/>
              <a:cs typeface="Arial" panose="020B0604020202020204" pitchFamily="34" charset="0"/>
            </a:endParaRPr>
          </a:p>
        </p:txBody>
      </p:sp>
      <p:sp>
        <p:nvSpPr>
          <p:cNvPr id="5" name="모서리가 둥근 직사각형 4"/>
          <p:cNvSpPr/>
          <p:nvPr/>
        </p:nvSpPr>
        <p:spPr bwMode="auto">
          <a:xfrm>
            <a:off x="449194" y="1576533"/>
            <a:ext cx="2700000" cy="576000"/>
          </a:xfrm>
          <a:prstGeom prst="roundRect">
            <a:avLst/>
          </a:prstGeom>
          <a:solidFill>
            <a:srgbClr val="002060"/>
          </a:solidFill>
          <a:ln w="22225" algn="ctr">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tIns="0" bIns="0" rtlCol="0" anchor="ctr">
            <a:noAutofit/>
          </a:bodyPr>
          <a:lstStyle/>
          <a:p>
            <a:pPr algn="l">
              <a:buFont typeface="Wingdings" panose="05000000000000000000" pitchFamily="2" charset="2"/>
              <a:buChar char="v"/>
            </a:pPr>
            <a:r>
              <a:rPr lang="en-US" altLang="ko-KR" sz="1200" smtClean="0">
                <a:solidFill>
                  <a:schemeClr val="bg1"/>
                </a:solidFill>
                <a:latin typeface="Times New Roman" panose="02020603050405020304" pitchFamily="18" charset="0"/>
                <a:ea typeface="휴먼모음T" pitchFamily="18" charset="-127"/>
                <a:cs typeface="Times New Roman" panose="02020603050405020304" pitchFamily="18" charset="0"/>
              </a:rPr>
              <a:t> Dust Collection Systems</a:t>
            </a:r>
          </a:p>
        </p:txBody>
      </p:sp>
      <p:sp>
        <p:nvSpPr>
          <p:cNvPr id="6" name="모서리가 둥근 직사각형 5"/>
          <p:cNvSpPr/>
          <p:nvPr/>
        </p:nvSpPr>
        <p:spPr bwMode="auto">
          <a:xfrm>
            <a:off x="3760980" y="1586646"/>
            <a:ext cx="2700000" cy="576000"/>
          </a:xfrm>
          <a:prstGeom prst="roundRect">
            <a:avLst/>
          </a:prstGeom>
          <a:solidFill>
            <a:srgbClr val="002060"/>
          </a:solidFill>
          <a:ln w="22225" algn="ctr">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tIns="0" bIns="0" rtlCol="0" anchor="ctr">
            <a:noAutofit/>
          </a:bodyPr>
          <a:lstStyle/>
          <a:p>
            <a:pPr algn="l">
              <a:buFont typeface="Wingdings" panose="05000000000000000000" pitchFamily="2" charset="2"/>
              <a:buChar char="v"/>
            </a:pPr>
            <a:r>
              <a:rPr lang="en-US" altLang="ko-KR" sz="1200" smtClean="0">
                <a:solidFill>
                  <a:schemeClr val="bg1"/>
                </a:solidFill>
                <a:latin typeface="Times New Roman" panose="02020603050405020304" pitchFamily="18" charset="0"/>
                <a:ea typeface="휴먼모음T" pitchFamily="18" charset="-127"/>
                <a:cs typeface="Times New Roman" panose="02020603050405020304" pitchFamily="18" charset="0"/>
              </a:rPr>
              <a:t>  Gas Treatment Systems</a:t>
            </a:r>
          </a:p>
        </p:txBody>
      </p:sp>
      <p:sp>
        <p:nvSpPr>
          <p:cNvPr id="7" name="모서리가 둥근 직사각형 6"/>
          <p:cNvSpPr/>
          <p:nvPr/>
        </p:nvSpPr>
        <p:spPr bwMode="auto">
          <a:xfrm>
            <a:off x="3764829" y="2756805"/>
            <a:ext cx="2700000" cy="576000"/>
          </a:xfrm>
          <a:prstGeom prst="roundRect">
            <a:avLst/>
          </a:prstGeom>
          <a:solidFill>
            <a:srgbClr val="002060"/>
          </a:solidFill>
          <a:ln w="22225" algn="ctr">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tIns="0" bIns="0" rtlCol="0" anchor="ctr">
            <a:noAutofit/>
          </a:bodyPr>
          <a:lstStyle/>
          <a:p>
            <a:pPr algn="l">
              <a:buFont typeface="Wingdings" panose="05000000000000000000" pitchFamily="2" charset="2"/>
              <a:buChar char="v"/>
            </a:pPr>
            <a:r>
              <a:rPr lang="en-US" altLang="ko-KR" sz="1200" smtClean="0">
                <a:solidFill>
                  <a:schemeClr val="bg1"/>
                </a:solidFill>
                <a:latin typeface="Times New Roman" panose="02020603050405020304" pitchFamily="18" charset="0"/>
                <a:ea typeface="휴먼모음T" pitchFamily="18" charset="-127"/>
                <a:cs typeface="Times New Roman" panose="02020603050405020304" pitchFamily="18" charset="0"/>
              </a:rPr>
              <a:t>  De-</a:t>
            </a:r>
            <a:r>
              <a:rPr lang="en-US" altLang="ko-KR" sz="1200" err="1" smtClean="0">
                <a:solidFill>
                  <a:schemeClr val="bg1"/>
                </a:solidFill>
                <a:latin typeface="Times New Roman" panose="02020603050405020304" pitchFamily="18" charset="0"/>
                <a:ea typeface="휴먼모음T" pitchFamily="18" charset="-127"/>
                <a:cs typeface="Times New Roman" panose="02020603050405020304" pitchFamily="18" charset="0"/>
              </a:rPr>
              <a:t>NOx</a:t>
            </a:r>
            <a:r>
              <a:rPr lang="en-US" altLang="ko-KR" sz="1200" smtClean="0">
                <a:solidFill>
                  <a:schemeClr val="bg1"/>
                </a:solidFill>
                <a:latin typeface="Times New Roman" panose="02020603050405020304" pitchFamily="18" charset="0"/>
                <a:ea typeface="휴먼모음T" pitchFamily="18" charset="-127"/>
                <a:cs typeface="Times New Roman" panose="02020603050405020304" pitchFamily="18" charset="0"/>
              </a:rPr>
              <a:t> Systems</a:t>
            </a:r>
          </a:p>
        </p:txBody>
      </p:sp>
      <p:sp>
        <p:nvSpPr>
          <p:cNvPr id="24" name="모서리가 둥근 직사각형 6"/>
          <p:cNvSpPr/>
          <p:nvPr/>
        </p:nvSpPr>
        <p:spPr bwMode="auto">
          <a:xfrm>
            <a:off x="454668" y="2758619"/>
            <a:ext cx="2700000" cy="576000"/>
          </a:xfrm>
          <a:prstGeom prst="roundRect">
            <a:avLst/>
          </a:prstGeom>
          <a:solidFill>
            <a:srgbClr val="002060"/>
          </a:solidFill>
          <a:ln w="22225" algn="ctr">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tIns="0" bIns="0" rtlCol="0" anchor="ctr">
            <a:noAutofit/>
          </a:bodyPr>
          <a:lstStyle/>
          <a:p>
            <a:pPr algn="l">
              <a:buFont typeface="Wingdings" panose="05000000000000000000" pitchFamily="2" charset="2"/>
              <a:buChar char="v"/>
            </a:pPr>
            <a:r>
              <a:rPr lang="en-US" altLang="ko-KR" sz="1200" smtClean="0">
                <a:solidFill>
                  <a:schemeClr val="bg1"/>
                </a:solidFill>
                <a:latin typeface="Times New Roman" panose="02020603050405020304" pitchFamily="18" charset="0"/>
                <a:ea typeface="휴먼모음T" pitchFamily="18" charset="-127"/>
                <a:cs typeface="Times New Roman" panose="02020603050405020304" pitchFamily="18" charset="0"/>
              </a:rPr>
              <a:t>  Ash Handling Systems                </a:t>
            </a:r>
          </a:p>
        </p:txBody>
      </p:sp>
      <p:pic>
        <p:nvPicPr>
          <p:cNvPr id="29" name="Picture 5" descr="차세대화력투상도_최종제작완료LQ-수정판3"/>
          <p:cNvPicPr>
            <a:picLocks noChangeAspect="1" noChangeArrowheads="1"/>
          </p:cNvPicPr>
          <p:nvPr/>
        </p:nvPicPr>
        <p:blipFill>
          <a:blip r:embed="rId2" cstate="print">
            <a:extLst>
              <a:ext uri="{28A0092B-C50C-407E-A947-70E740481C1C}">
                <a14:useLocalDpi xmlns:a14="http://schemas.microsoft.com/office/drawing/2010/main" val="0"/>
              </a:ext>
            </a:extLst>
          </a:blip>
          <a:srcRect l="1225" t="2779" r="1225" b="4167"/>
          <a:stretch>
            <a:fillRect/>
          </a:stretch>
        </p:blipFill>
        <p:spPr bwMode="auto">
          <a:xfrm>
            <a:off x="400797" y="4687194"/>
            <a:ext cx="6379185" cy="369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AutoShape 8">
            <a:hlinkClick r:id="rId3" action="ppaction://hlinkpres?slideindex=1&amp;slidetitle="/>
          </p:cNvPr>
          <p:cNvSpPr>
            <a:spLocks noChangeArrowheads="1"/>
          </p:cNvSpPr>
          <p:nvPr/>
        </p:nvSpPr>
        <p:spPr bwMode="auto">
          <a:xfrm>
            <a:off x="4009490" y="4117619"/>
            <a:ext cx="1808261" cy="558800"/>
          </a:xfrm>
          <a:prstGeom prst="bevel">
            <a:avLst>
              <a:gd name="adj" fmla="val 12500"/>
            </a:avLst>
          </a:prstGeom>
          <a:solidFill>
            <a:schemeClr val="accent2">
              <a:lumMod val="40000"/>
              <a:lumOff val="60000"/>
            </a:schemeClr>
          </a:solidFill>
          <a:ln w="9525">
            <a:noFill/>
            <a:miter lim="800000"/>
          </a:ln>
        </p:spPr>
        <p:txBody>
          <a:bodyPr wrap="none" anchor="ctr"/>
          <a:lstStyle/>
          <a:p>
            <a:pPr>
              <a:defRPr/>
            </a:pPr>
            <a:r>
              <a:rPr lang="en-US" altLang="ko-KR" sz="1000" b="1" smtClean="0">
                <a:latin typeface="Arial" panose="020B0604020202020204" pitchFamily="34" charset="0"/>
                <a:ea typeface="Malgun Gothic" panose="020B0503020000020004" pitchFamily="50" charset="-127"/>
                <a:cs typeface="Arial" panose="020B0604020202020204" pitchFamily="34" charset="0"/>
              </a:rPr>
              <a:t>Environmental Equip.</a:t>
            </a:r>
            <a:endParaRPr lang="ko-KR" altLang="en-US" sz="1000" b="1">
              <a:latin typeface="Arial" panose="020B0604020202020204" pitchFamily="34" charset="0"/>
              <a:ea typeface="Malgun Gothic" panose="020B0503020000020004" pitchFamily="50" charset="-127"/>
              <a:cs typeface="Arial" panose="020B0604020202020204" pitchFamily="34" charset="0"/>
            </a:endParaRPr>
          </a:p>
        </p:txBody>
      </p:sp>
      <p:sp>
        <p:nvSpPr>
          <p:cNvPr id="35" name="AutoShape 35">
            <a:hlinkClick r:id="rId4" action="ppaction://hlinkpres?slideindex=1&amp;slidetitle=" highlightClick="1"/>
          </p:cNvPr>
          <p:cNvSpPr>
            <a:spLocks noChangeArrowheads="1"/>
          </p:cNvSpPr>
          <p:nvPr/>
        </p:nvSpPr>
        <p:spPr bwMode="auto">
          <a:xfrm>
            <a:off x="3799888" y="5631381"/>
            <a:ext cx="430120" cy="390222"/>
          </a:xfrm>
          <a:prstGeom prst="actionButtonBlank">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ko-KR" sz="1000" b="1" err="1">
                <a:latin typeface="Arial" panose="020B0604020202020204" pitchFamily="34" charset="0"/>
                <a:ea typeface="Malgun Gothic" panose="020B0503020000020004" pitchFamily="50" charset="-127"/>
                <a:cs typeface="Arial" panose="020B0604020202020204" pitchFamily="34" charset="0"/>
              </a:rPr>
              <a:t>SCR</a:t>
            </a:r>
            <a:endParaRPr lang="ko-KR" altLang="en-US" sz="1000" b="1">
              <a:latin typeface="Arial" panose="020B0604020202020204" pitchFamily="34" charset="0"/>
              <a:ea typeface="Malgun Gothic" panose="020B0503020000020004" pitchFamily="50" charset="-127"/>
              <a:cs typeface="Arial" panose="020B0604020202020204" pitchFamily="34" charset="0"/>
            </a:endParaRPr>
          </a:p>
        </p:txBody>
      </p:sp>
      <p:sp>
        <p:nvSpPr>
          <p:cNvPr id="36" name="AutoShape 35">
            <a:hlinkClick r:id="rId4" action="ppaction://hlinkpres?slideindex=1&amp;slidetitle=" highlightClick="1"/>
          </p:cNvPr>
          <p:cNvSpPr>
            <a:spLocks noChangeArrowheads="1"/>
          </p:cNvSpPr>
          <p:nvPr/>
        </p:nvSpPr>
        <p:spPr bwMode="auto">
          <a:xfrm>
            <a:off x="4688135" y="7529623"/>
            <a:ext cx="477265" cy="337120"/>
          </a:xfrm>
          <a:prstGeom prst="actionButtonBlank">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ko-KR" sz="1000" b="1" smtClean="0">
                <a:latin typeface="Arial" panose="020B0604020202020204" pitchFamily="34" charset="0"/>
                <a:ea typeface="Malgun Gothic" panose="020B0503020000020004" pitchFamily="50" charset="-127"/>
                <a:cs typeface="Arial" panose="020B0604020202020204" pitchFamily="34" charset="0"/>
              </a:rPr>
              <a:t>BAS </a:t>
            </a:r>
            <a:endParaRPr lang="ko-KR" altLang="en-US" sz="1000" b="1">
              <a:latin typeface="Arial" panose="020B0604020202020204" pitchFamily="34" charset="0"/>
              <a:ea typeface="Malgun Gothic" panose="020B0503020000020004" pitchFamily="50" charset="-127"/>
              <a:cs typeface="Arial" panose="020B0604020202020204" pitchFamily="34" charset="0"/>
            </a:endParaRPr>
          </a:p>
        </p:txBody>
      </p:sp>
      <p:sp>
        <p:nvSpPr>
          <p:cNvPr id="37" name="AutoShape 35">
            <a:hlinkClick r:id="rId4" action="ppaction://hlinkpres?slideindex=1&amp;slidetitle=" highlightClick="1"/>
          </p:cNvPr>
          <p:cNvSpPr>
            <a:spLocks noChangeArrowheads="1"/>
          </p:cNvSpPr>
          <p:nvPr/>
        </p:nvSpPr>
        <p:spPr bwMode="auto">
          <a:xfrm>
            <a:off x="4926767" y="5718646"/>
            <a:ext cx="542227" cy="326995"/>
          </a:xfrm>
          <a:prstGeom prst="actionButtonBlank">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ko-KR" sz="1000" b="1" smtClean="0">
                <a:latin typeface="Arial" panose="020B0604020202020204" pitchFamily="34" charset="0"/>
                <a:ea typeface="Malgun Gothic" panose="020B0503020000020004" pitchFamily="50" charset="-127"/>
                <a:cs typeface="Arial" panose="020B0604020202020204" pitchFamily="34" charset="0"/>
              </a:rPr>
              <a:t>FAS</a:t>
            </a:r>
            <a:endParaRPr lang="ko-KR" altLang="en-US" sz="1000" b="1">
              <a:latin typeface="Arial" panose="020B0604020202020204" pitchFamily="34" charset="0"/>
              <a:ea typeface="Malgun Gothic" panose="020B0503020000020004" pitchFamily="50" charset="-127"/>
              <a:cs typeface="Arial" panose="020B0604020202020204" pitchFamily="34" charset="0"/>
            </a:endParaRPr>
          </a:p>
        </p:txBody>
      </p:sp>
      <p:sp>
        <p:nvSpPr>
          <p:cNvPr id="38" name="AutoShape 35">
            <a:hlinkClick r:id="rId4" action="ppaction://hlinkpres?slideindex=1&amp;slidetitle=" highlightClick="1"/>
          </p:cNvPr>
          <p:cNvSpPr>
            <a:spLocks noChangeArrowheads="1"/>
          </p:cNvSpPr>
          <p:nvPr/>
        </p:nvSpPr>
        <p:spPr bwMode="auto">
          <a:xfrm>
            <a:off x="4374046" y="5818432"/>
            <a:ext cx="393402" cy="406342"/>
          </a:xfrm>
          <a:prstGeom prst="actionButtonBlank">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ko-KR" sz="1000" b="1">
                <a:latin typeface="Arial" panose="020B0604020202020204" pitchFamily="34" charset="0"/>
                <a:ea typeface="Malgun Gothic" panose="020B0503020000020004" pitchFamily="50" charset="-127"/>
                <a:cs typeface="Arial" panose="020B0604020202020204" pitchFamily="34" charset="0"/>
              </a:rPr>
              <a:t>ESP</a:t>
            </a:r>
            <a:endParaRPr lang="ko-KR" altLang="en-US" sz="1000" b="1">
              <a:latin typeface="Arial" panose="020B0604020202020204" pitchFamily="34" charset="0"/>
              <a:ea typeface="Malgun Gothic" panose="020B0503020000020004" pitchFamily="50" charset="-127"/>
              <a:cs typeface="Arial" panose="020B0604020202020204" pitchFamily="34" charset="0"/>
            </a:endParaRPr>
          </a:p>
        </p:txBody>
      </p:sp>
      <p:sp>
        <p:nvSpPr>
          <p:cNvPr id="39" name="AutoShape 35">
            <a:hlinkClick r:id="rId4" action="ppaction://hlinkpres?slideindex=1&amp;slidetitle=" highlightClick="1"/>
          </p:cNvPr>
          <p:cNvSpPr>
            <a:spLocks noChangeArrowheads="1"/>
          </p:cNvSpPr>
          <p:nvPr/>
        </p:nvSpPr>
        <p:spPr bwMode="auto">
          <a:xfrm>
            <a:off x="5701638" y="5330352"/>
            <a:ext cx="426464" cy="388294"/>
          </a:xfrm>
          <a:prstGeom prst="actionButtonBlank">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ko-KR" sz="1000" b="1" smtClean="0">
                <a:latin typeface="Arial" panose="020B0604020202020204" pitchFamily="34" charset="0"/>
                <a:ea typeface="Malgun Gothic" panose="020B0503020000020004" pitchFamily="50" charset="-127"/>
                <a:cs typeface="Arial" panose="020B0604020202020204" pitchFamily="34" charset="0"/>
              </a:rPr>
              <a:t>FGD</a:t>
            </a:r>
            <a:endParaRPr lang="ko-KR" altLang="en-US" sz="1000" b="1">
              <a:latin typeface="Arial" panose="020B0604020202020204" pitchFamily="34" charset="0"/>
              <a:ea typeface="Malgun Gothic" panose="020B0503020000020004" pitchFamily="50" charset="-127"/>
              <a:cs typeface="Arial" panose="020B0604020202020204" pitchFamily="34" charset="0"/>
            </a:endParaRPr>
          </a:p>
        </p:txBody>
      </p:sp>
      <p:sp>
        <p:nvSpPr>
          <p:cNvPr id="40" name="오른쪽 중괄호 14"/>
          <p:cNvSpPr/>
          <p:nvPr/>
        </p:nvSpPr>
        <p:spPr bwMode="auto">
          <a:xfrm rot="16200000">
            <a:off x="4796414" y="3601979"/>
            <a:ext cx="340784" cy="2622947"/>
          </a:xfrm>
          <a:prstGeom prst="rightBrace">
            <a:avLst>
              <a:gd name="adj1" fmla="val 8299"/>
              <a:gd name="adj2" fmla="val 50000"/>
            </a:avLst>
          </a:prstGeom>
          <a:noFill/>
          <a:ln w="25400" algn="ctr">
            <a:solidFill>
              <a:srgbClr val="FF0000"/>
            </a:solidFill>
            <a:round/>
          </a:ln>
          <a:extLst>
            <a:ext uri="{909E8E84-426E-40DD-AFC4-6F175D3DCCD1}">
              <a14:hiddenFill xmlns:a14="http://schemas.microsoft.com/office/drawing/2010/main">
                <a:solidFill>
                  <a:srgbClr val="FFFFFF"/>
                </a:solidFill>
              </a14:hiddenFill>
            </a:ext>
          </a:extLst>
        </p:spPr>
        <p:txBody>
          <a:bodyPr anchor="ctr"/>
          <a:lstStyle/>
          <a:p>
            <a:endParaRPr lang="ko-KR" altLang="en-US" sz="1000">
              <a:latin typeface="Arial" panose="020B0604020202020204" pitchFamily="34" charset="0"/>
              <a:cs typeface="Arial" panose="020B0604020202020204" pitchFamily="34" charset="0"/>
            </a:endParaRPr>
          </a:p>
        </p:txBody>
      </p:sp>
      <p:sp>
        <p:nvSpPr>
          <p:cNvPr id="41" name="AutoShape 35">
            <a:hlinkClick r:id="rId4" action="ppaction://hlinkpres?slideindex=1&amp;slidetitle=" highlightClick="1"/>
          </p:cNvPr>
          <p:cNvSpPr>
            <a:spLocks noChangeArrowheads="1"/>
          </p:cNvSpPr>
          <p:nvPr/>
        </p:nvSpPr>
        <p:spPr bwMode="auto">
          <a:xfrm>
            <a:off x="3885890" y="7021412"/>
            <a:ext cx="488156" cy="484717"/>
          </a:xfrm>
          <a:prstGeom prst="actionButtonBlank">
            <a:avLst/>
          </a:prstGeom>
          <a:noFill/>
          <a:ln w="9525">
            <a:noFill/>
            <a:miter lim="800000"/>
          </a:ln>
        </p:spPr>
        <p:txBody>
          <a:bodyPr wrap="none" anchor="ctr"/>
          <a:lstStyle/>
          <a:p>
            <a:pPr>
              <a:defRPr/>
            </a:pPr>
            <a:r>
              <a:rPr lang="en-US" altLang="ko-KR" sz="1000" b="1">
                <a:solidFill>
                  <a:schemeClr val="bg1">
                    <a:lumMod val="95000"/>
                  </a:schemeClr>
                </a:solidFill>
                <a:latin typeface="Arial" panose="020B0604020202020204" pitchFamily="34" charset="0"/>
                <a:ea typeface="Malgun Gothic" panose="020B0503020000020004" pitchFamily="50" charset="-127"/>
                <a:cs typeface="Arial" panose="020B0604020202020204" pitchFamily="34" charset="0"/>
              </a:rPr>
              <a:t>Gas Heater</a:t>
            </a:r>
            <a:endParaRPr lang="ko-KR" altLang="en-US" sz="1000" b="1">
              <a:solidFill>
                <a:schemeClr val="bg1">
                  <a:lumMod val="95000"/>
                </a:schemeClr>
              </a:solidFill>
              <a:latin typeface="Arial" panose="020B0604020202020204" pitchFamily="34" charset="0"/>
              <a:ea typeface="Malgun Gothic" panose="020B0503020000020004" pitchFamily="50" charset="-127"/>
              <a:cs typeface="Arial" panose="020B0604020202020204" pitchFamily="34" charset="0"/>
            </a:endParaRPr>
          </a:p>
        </p:txBody>
      </p:sp>
      <p:sp>
        <p:nvSpPr>
          <p:cNvPr id="42" name="AutoShape 35">
            <a:hlinkClick r:id="rId4" action="ppaction://hlinkpres?slideindex=1&amp;slidetitle=" highlightClick="1"/>
          </p:cNvPr>
          <p:cNvSpPr>
            <a:spLocks noChangeArrowheads="1"/>
          </p:cNvSpPr>
          <p:nvPr/>
        </p:nvSpPr>
        <p:spPr bwMode="auto">
          <a:xfrm>
            <a:off x="1476773" y="6485681"/>
            <a:ext cx="486965" cy="375935"/>
          </a:xfrm>
          <a:prstGeom prst="actionButtonBlank">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ko-KR" sz="1000" b="1" smtClean="0">
                <a:solidFill>
                  <a:schemeClr val="bg1"/>
                </a:solidFill>
                <a:latin typeface="Arial" panose="020B0604020202020204" pitchFamily="34" charset="0"/>
                <a:ea typeface="Malgun Gothic" panose="020B0503020000020004" pitchFamily="50" charset="-127"/>
                <a:cs typeface="Arial" panose="020B0604020202020204" pitchFamily="34" charset="0"/>
              </a:rPr>
              <a:t>Turbine</a:t>
            </a:r>
            <a:endParaRPr lang="ko-KR" altLang="en-US" sz="1000" b="1">
              <a:solidFill>
                <a:schemeClr val="bg1"/>
              </a:solidFill>
              <a:latin typeface="Arial" panose="020B0604020202020204" pitchFamily="34" charset="0"/>
              <a:ea typeface="Malgun Gothic" panose="020B0503020000020004" pitchFamily="50" charset="-127"/>
              <a:cs typeface="Arial" panose="020B0604020202020204" pitchFamily="34" charset="0"/>
            </a:endParaRPr>
          </a:p>
        </p:txBody>
      </p:sp>
      <p:sp>
        <p:nvSpPr>
          <p:cNvPr id="43" name="AutoShape 35">
            <a:hlinkClick r:id="rId4" action="ppaction://hlinkpres?slideindex=1&amp;slidetitle=" highlightClick="1"/>
          </p:cNvPr>
          <p:cNvSpPr>
            <a:spLocks noChangeArrowheads="1"/>
          </p:cNvSpPr>
          <p:nvPr/>
        </p:nvSpPr>
        <p:spPr bwMode="auto">
          <a:xfrm>
            <a:off x="528428" y="6396478"/>
            <a:ext cx="706403" cy="484717"/>
          </a:xfrm>
          <a:prstGeom prst="actionButtonBlank">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ko-KR" sz="1000" b="1" smtClean="0">
                <a:solidFill>
                  <a:schemeClr val="bg1"/>
                </a:solidFill>
                <a:latin typeface="Arial" panose="020B0604020202020204" pitchFamily="34" charset="0"/>
                <a:ea typeface="Malgun Gothic" panose="020B0503020000020004" pitchFamily="50" charset="-127"/>
                <a:cs typeface="Arial" panose="020B0604020202020204" pitchFamily="34" charset="0"/>
              </a:rPr>
              <a:t>Generator</a:t>
            </a:r>
            <a:endParaRPr lang="ko-KR" altLang="en-US" sz="1000" b="1">
              <a:solidFill>
                <a:schemeClr val="bg1"/>
              </a:solidFill>
              <a:latin typeface="Arial" panose="020B0604020202020204" pitchFamily="34" charset="0"/>
              <a:ea typeface="Malgun Gothic" panose="020B0503020000020004" pitchFamily="50" charset="-127"/>
              <a:cs typeface="Arial" panose="020B0604020202020204" pitchFamily="34" charset="0"/>
            </a:endParaRPr>
          </a:p>
        </p:txBody>
      </p:sp>
      <p:sp>
        <p:nvSpPr>
          <p:cNvPr id="44" name="AutoShape 35">
            <a:hlinkClick r:id="rId4" action="ppaction://hlinkpres?slideindex=1&amp;slidetitle=" highlightClick="1"/>
          </p:cNvPr>
          <p:cNvSpPr>
            <a:spLocks noChangeArrowheads="1"/>
          </p:cNvSpPr>
          <p:nvPr/>
        </p:nvSpPr>
        <p:spPr bwMode="auto">
          <a:xfrm>
            <a:off x="2900136" y="5342682"/>
            <a:ext cx="486966" cy="404976"/>
          </a:xfrm>
          <a:prstGeom prst="actionButtonBlank">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ko-KR" sz="1000" b="1" smtClean="0">
                <a:solidFill>
                  <a:schemeClr val="bg1"/>
                </a:solidFill>
                <a:latin typeface="Arial" panose="020B0604020202020204" pitchFamily="34" charset="0"/>
                <a:ea typeface="Malgun Gothic" panose="020B0503020000020004" pitchFamily="50" charset="-127"/>
                <a:cs typeface="Arial" panose="020B0604020202020204" pitchFamily="34" charset="0"/>
              </a:rPr>
              <a:t>Boiler</a:t>
            </a:r>
            <a:endParaRPr lang="ko-KR" altLang="en-US" sz="1000" b="1">
              <a:solidFill>
                <a:schemeClr val="bg1"/>
              </a:solidFill>
              <a:latin typeface="Arial" panose="020B0604020202020204" pitchFamily="34" charset="0"/>
              <a:ea typeface="Malgun Gothic" panose="020B0503020000020004" pitchFamily="50" charset="-127"/>
              <a:cs typeface="Arial" panose="020B0604020202020204" pitchFamily="34" charset="0"/>
            </a:endParaRPr>
          </a:p>
        </p:txBody>
      </p:sp>
      <p:sp>
        <p:nvSpPr>
          <p:cNvPr id="20" name="Text Box 274"/>
          <p:cNvSpPr txBox="1">
            <a:spLocks noChangeArrowheads="1"/>
          </p:cNvSpPr>
          <p:nvPr/>
        </p:nvSpPr>
        <p:spPr bwMode="auto">
          <a:xfrm>
            <a:off x="344091" y="502878"/>
            <a:ext cx="2474908" cy="276999"/>
          </a:xfrm>
          <a:prstGeom prst="rect">
            <a:avLst/>
          </a:prstGeom>
          <a:noFill/>
          <a:ln w="9525">
            <a:noFill/>
            <a:miter lim="800000"/>
          </a:ln>
        </p:spPr>
        <p:txBody>
          <a:bodyPr wrap="none">
            <a:spAutoFit/>
          </a:bodyPr>
          <a:lstStyle/>
          <a:p>
            <a:pPr algn="l"/>
            <a:r>
              <a:rPr lang="en-US" altLang="ko-KR" sz="1200" b="1" smtClean="0">
                <a:solidFill>
                  <a:schemeClr val="tx1"/>
                </a:solidFill>
                <a:latin typeface="Arial" panose="020B0604020202020204" pitchFamily="34" charset="0"/>
                <a:ea typeface="HY울릉도B" charset="-127"/>
                <a:cs typeface="Arial" panose="020B0604020202020204" pitchFamily="34" charset="0"/>
              </a:rPr>
              <a:t>2.  PRODUCTS AND SERVICES </a:t>
            </a:r>
            <a:endParaRPr lang="en-US" altLang="ko-KR" sz="1200" b="1">
              <a:solidFill>
                <a:schemeClr val="tx1"/>
              </a:solidFill>
              <a:latin typeface="Arial" panose="020B0604020202020204" pitchFamily="34" charset="0"/>
              <a:ea typeface="HY울릉도B" charset="-127"/>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 name="제목 33"/>
          <p:cNvSpPr>
            <a:spLocks noGrp="1"/>
          </p:cNvSpPr>
          <p:nvPr>
            <p:ph type="ctrTitle"/>
          </p:nvPr>
        </p:nvSpPr>
        <p:spPr>
          <a:xfrm>
            <a:off x="366774" y="371288"/>
            <a:ext cx="4138673" cy="662704"/>
          </a:xfrm>
        </p:spPr>
        <p:txBody>
          <a:bodyPr/>
          <a:lstStyle/>
          <a:p>
            <a:pPr algn="l">
              <a:buFont typeface="Wingdings" panose="05000000000000000000" pitchFamily="2" charset="2"/>
              <a:buChar char="§"/>
            </a:pPr>
            <a:r>
              <a:rPr lang="en-US" altLang="ko-KR" sz="1200" b="1" smtClean="0">
                <a:latin typeface="Arial" panose="020B0604020202020204" pitchFamily="34" charset="0"/>
                <a:ea typeface="HY울릉도B" charset="-127"/>
                <a:cs typeface="Arial" panose="020B0604020202020204" pitchFamily="34" charset="0"/>
              </a:rPr>
              <a:t>  Dampers</a:t>
            </a:r>
            <a:endParaRPr lang="ko-KR" altLang="en-US" sz="1200" b="1">
              <a:latin typeface="Arial" panose="020B0604020202020204" pitchFamily="34" charset="0"/>
              <a:ea typeface="HY울릉도B" charset="-127"/>
              <a:cs typeface="Arial" panose="020B0604020202020204" pitchFamily="34" charset="0"/>
            </a:endParaRPr>
          </a:p>
        </p:txBody>
      </p:sp>
      <p:sp>
        <p:nvSpPr>
          <p:cNvPr id="5" name="모서리가 둥근 직사각형 4"/>
          <p:cNvSpPr/>
          <p:nvPr/>
        </p:nvSpPr>
        <p:spPr bwMode="auto">
          <a:xfrm>
            <a:off x="199656" y="941412"/>
            <a:ext cx="6458681" cy="771275"/>
          </a:xfrm>
          <a:prstGeom prst="roundRect">
            <a:avLst>
              <a:gd name="adj" fmla="val 5950"/>
            </a:avLst>
          </a:prstGeom>
          <a:solidFill>
            <a:schemeClr val="accent6">
              <a:lumMod val="20000"/>
              <a:lumOff val="80000"/>
            </a:schemeClr>
          </a:solidFill>
          <a:ln w="22225" algn="ctr">
            <a:noFill/>
            <a:round/>
          </a:ln>
          <a:effectLst/>
          <a:scene3d>
            <a:camera prst="orthographicFront">
              <a:rot lat="0" lon="0" rev="0"/>
            </a:camera>
            <a:lightRig rig="contrasting" dir="t">
              <a:rot lat="0" lon="0" rev="7800000"/>
            </a:lightRig>
          </a:scene3d>
          <a:sp3d>
            <a:bevelT w="139700" h="139700"/>
          </a:sp3d>
        </p:spPr>
        <p:txBody>
          <a:bodyPr wrap="square" tIns="0" bIns="0" rtlCol="0" anchor="ctr">
            <a:noAutofit/>
          </a:bodyPr>
          <a:lstStyle/>
          <a:p>
            <a:pPr algn="l"/>
            <a:r>
              <a:rPr lang="en-US" altLang="ko-KR" sz="1000" smtClean="0">
                <a:latin typeface="Arial" panose="020B0604020202020204" pitchFamily="34" charset="0"/>
                <a:cs typeface="Arial" panose="020B0604020202020204" pitchFamily="34" charset="0"/>
              </a:rPr>
              <a:t>Dampers have a wide range of applications in manufacturing lines. For example, they are used to control the amount and direction of air flow in the duct line and to block isolate toxic gases. Dampers come in a variety of forms depending on the application.</a:t>
            </a:r>
            <a:endParaRPr lang="ko-KR" altLang="en-US" sz="1000" smtClean="0">
              <a:latin typeface="Arial" panose="020B0604020202020204" pitchFamily="34" charset="0"/>
              <a:ea typeface="휴먼모음T" pitchFamily="18" charset="-127"/>
              <a:cs typeface="Arial" panose="020B0604020202020204" pitchFamily="34" charset="0"/>
            </a:endParaRPr>
          </a:p>
        </p:txBody>
      </p:sp>
      <p:sp>
        <p:nvSpPr>
          <p:cNvPr id="6" name="모서리가 둥근 직사각형 5"/>
          <p:cNvSpPr/>
          <p:nvPr/>
        </p:nvSpPr>
        <p:spPr bwMode="gray">
          <a:xfrm>
            <a:off x="243048" y="1892879"/>
            <a:ext cx="3099142" cy="1680000"/>
          </a:xfrm>
          <a:prstGeom prst="roundRect">
            <a:avLst/>
          </a:prstGeom>
          <a:solidFill>
            <a:srgbClr val="002060"/>
          </a:solidFill>
          <a:ln w="22225" algn="ctr">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tIns="0" bIns="0" rtlCol="0" anchor="t">
            <a:noAutofit/>
          </a:bodyPr>
          <a:lstStyle/>
          <a:p>
            <a:pPr algn="l"/>
            <a:r>
              <a:rPr lang="en-US" altLang="ko-KR" sz="1000" smtClean="0">
                <a:solidFill>
                  <a:schemeClr val="bg1"/>
                </a:solidFill>
                <a:latin typeface="Arial" panose="020B0604020202020204" pitchFamily="34" charset="0"/>
                <a:ea typeface="휴먼모음T" pitchFamily="18" charset="-127"/>
                <a:cs typeface="Arial" panose="020B0604020202020204" pitchFamily="34" charset="0"/>
              </a:rPr>
              <a:t>Louver Damper</a:t>
            </a:r>
            <a:endParaRPr lang="ko-KR" altLang="en-US" sz="1000">
              <a:solidFill>
                <a:schemeClr val="bg1"/>
              </a:solidFill>
              <a:latin typeface="Arial" panose="020B0604020202020204" pitchFamily="34" charset="0"/>
              <a:ea typeface="휴먼모음T" pitchFamily="18" charset="-127"/>
              <a:cs typeface="Arial" panose="020B0604020202020204" pitchFamily="34" charset="0"/>
            </a:endParaRPr>
          </a:p>
        </p:txBody>
      </p:sp>
      <p:sp>
        <p:nvSpPr>
          <p:cNvPr id="7" name="모서리가 둥근 직사각형 6"/>
          <p:cNvSpPr/>
          <p:nvPr/>
        </p:nvSpPr>
        <p:spPr bwMode="gray">
          <a:xfrm>
            <a:off x="244496" y="3684771"/>
            <a:ext cx="3099142" cy="1680000"/>
          </a:xfrm>
          <a:prstGeom prst="roundRect">
            <a:avLst/>
          </a:prstGeom>
          <a:solidFill>
            <a:srgbClr val="002060"/>
          </a:solidFill>
          <a:ln w="22225" algn="ctr">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tIns="0" bIns="0" rtlCol="0" anchor="t">
            <a:noAutofit/>
          </a:bodyPr>
          <a:lstStyle/>
          <a:p>
            <a:pPr algn="l"/>
            <a:r>
              <a:rPr lang="en-US" altLang="ko-KR" sz="1000" smtClean="0">
                <a:solidFill>
                  <a:schemeClr val="bg1"/>
                </a:solidFill>
                <a:latin typeface="Arial" panose="020B0604020202020204" pitchFamily="34" charset="0"/>
                <a:ea typeface="휴먼모음T" pitchFamily="18" charset="-127"/>
                <a:cs typeface="Arial" panose="020B0604020202020204" pitchFamily="34" charset="0"/>
              </a:rPr>
              <a:t>Guillotine Damper</a:t>
            </a:r>
            <a:endParaRPr lang="ko-KR" altLang="en-US" sz="1000">
              <a:solidFill>
                <a:schemeClr val="bg1"/>
              </a:solidFill>
              <a:latin typeface="Arial" panose="020B0604020202020204" pitchFamily="34" charset="0"/>
              <a:ea typeface="휴먼모음T" pitchFamily="18" charset="-127"/>
              <a:cs typeface="Arial" panose="020B0604020202020204" pitchFamily="34" charset="0"/>
            </a:endParaRPr>
          </a:p>
        </p:txBody>
      </p:sp>
      <p:sp>
        <p:nvSpPr>
          <p:cNvPr id="8" name="모서리가 둥근 직사각형 7"/>
          <p:cNvSpPr/>
          <p:nvPr/>
        </p:nvSpPr>
        <p:spPr bwMode="gray">
          <a:xfrm>
            <a:off x="254621" y="5476685"/>
            <a:ext cx="3099142" cy="1680000"/>
          </a:xfrm>
          <a:prstGeom prst="roundRect">
            <a:avLst/>
          </a:prstGeom>
          <a:solidFill>
            <a:srgbClr val="002060"/>
          </a:solidFill>
          <a:ln w="22225" algn="ctr">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tIns="0" bIns="0" rtlCol="0" anchor="t">
            <a:noAutofit/>
          </a:bodyPr>
          <a:lstStyle/>
          <a:p>
            <a:pPr algn="l"/>
            <a:r>
              <a:rPr lang="en-US" altLang="ko-KR" sz="1000" smtClean="0">
                <a:solidFill>
                  <a:schemeClr val="bg1"/>
                </a:solidFill>
                <a:latin typeface="Arial" panose="020B0604020202020204" pitchFamily="34" charset="0"/>
                <a:ea typeface="휴먼모음T" pitchFamily="18" charset="-127"/>
                <a:cs typeface="Arial" panose="020B0604020202020204" pitchFamily="34" charset="0"/>
              </a:rPr>
              <a:t>Diverter Damper</a:t>
            </a:r>
          </a:p>
        </p:txBody>
      </p:sp>
      <p:sp>
        <p:nvSpPr>
          <p:cNvPr id="9" name="모서리가 둥근 직사각형 8"/>
          <p:cNvSpPr/>
          <p:nvPr/>
        </p:nvSpPr>
        <p:spPr bwMode="gray">
          <a:xfrm>
            <a:off x="3511446" y="1886107"/>
            <a:ext cx="3099142" cy="1680000"/>
          </a:xfrm>
          <a:prstGeom prst="roundRect">
            <a:avLst/>
          </a:prstGeom>
          <a:solidFill>
            <a:srgbClr val="002060"/>
          </a:solidFill>
          <a:ln w="22225" algn="ctr">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tIns="0" bIns="0" rtlCol="0" anchor="t">
            <a:noAutofit/>
          </a:bodyPr>
          <a:lstStyle/>
          <a:p>
            <a:pPr algn="l"/>
            <a:r>
              <a:rPr lang="en-US" altLang="ko-KR" sz="1000" smtClean="0">
                <a:solidFill>
                  <a:schemeClr val="bg1"/>
                </a:solidFill>
                <a:latin typeface="Arial" panose="020B0604020202020204" pitchFamily="34" charset="0"/>
                <a:ea typeface="휴먼모음T" pitchFamily="18" charset="-127"/>
                <a:cs typeface="Arial" panose="020B0604020202020204" pitchFamily="34" charset="0"/>
              </a:rPr>
              <a:t>Stack Isolation Damper</a:t>
            </a:r>
          </a:p>
        </p:txBody>
      </p:sp>
      <p:sp>
        <p:nvSpPr>
          <p:cNvPr id="10" name="모서리가 둥근 직사각형 9"/>
          <p:cNvSpPr/>
          <p:nvPr/>
        </p:nvSpPr>
        <p:spPr bwMode="gray">
          <a:xfrm>
            <a:off x="3512889" y="3678021"/>
            <a:ext cx="3099142" cy="1680000"/>
          </a:xfrm>
          <a:prstGeom prst="roundRect">
            <a:avLst/>
          </a:prstGeom>
          <a:solidFill>
            <a:srgbClr val="002060"/>
          </a:solidFill>
          <a:ln w="22225" algn="ctr">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tIns="0" bIns="0" rtlCol="0" anchor="t">
            <a:noAutofit/>
          </a:bodyPr>
          <a:lstStyle/>
          <a:p>
            <a:pPr algn="l"/>
            <a:r>
              <a:rPr lang="en-US" altLang="ko-KR" sz="1000" smtClean="0">
                <a:solidFill>
                  <a:schemeClr val="bg1"/>
                </a:solidFill>
                <a:latin typeface="Arial" panose="020B0604020202020204" pitchFamily="34" charset="0"/>
                <a:ea typeface="휴먼모음T" pitchFamily="18" charset="-127"/>
                <a:cs typeface="Arial" panose="020B0604020202020204" pitchFamily="34" charset="0"/>
              </a:rPr>
              <a:t>Radial Vane Damper</a:t>
            </a:r>
          </a:p>
        </p:txBody>
      </p:sp>
      <p:sp>
        <p:nvSpPr>
          <p:cNvPr id="11" name="모서리가 둥근 직사각형 10"/>
          <p:cNvSpPr/>
          <p:nvPr/>
        </p:nvSpPr>
        <p:spPr bwMode="gray">
          <a:xfrm>
            <a:off x="3531696" y="5454501"/>
            <a:ext cx="3099142" cy="1680000"/>
          </a:xfrm>
          <a:prstGeom prst="roundRect">
            <a:avLst/>
          </a:prstGeom>
          <a:solidFill>
            <a:srgbClr val="002060"/>
          </a:solidFill>
          <a:ln w="22225" algn="ctr">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tIns="0" bIns="0" rtlCol="0" anchor="t">
            <a:noAutofit/>
          </a:bodyPr>
          <a:lstStyle/>
          <a:p>
            <a:pPr algn="l"/>
            <a:r>
              <a:rPr lang="en-US" altLang="ko-KR" sz="1000" smtClean="0">
                <a:solidFill>
                  <a:schemeClr val="bg1"/>
                </a:solidFill>
                <a:latin typeface="Arial" panose="020B0604020202020204" pitchFamily="34" charset="0"/>
                <a:ea typeface="휴먼모음T" pitchFamily="18" charset="-127"/>
                <a:cs typeface="Arial" panose="020B0604020202020204" pitchFamily="34" charset="0"/>
              </a:rPr>
              <a:t>Poppet Damper</a:t>
            </a:r>
          </a:p>
        </p:txBody>
      </p:sp>
      <p:sp>
        <p:nvSpPr>
          <p:cNvPr id="12" name="모서리가 둥근 직사각형 11"/>
          <p:cNvSpPr/>
          <p:nvPr/>
        </p:nvSpPr>
        <p:spPr bwMode="gray">
          <a:xfrm>
            <a:off x="251721" y="7247320"/>
            <a:ext cx="3099142" cy="1680000"/>
          </a:xfrm>
          <a:prstGeom prst="roundRect">
            <a:avLst/>
          </a:prstGeom>
          <a:solidFill>
            <a:srgbClr val="002060"/>
          </a:solidFill>
          <a:ln w="22225" algn="ctr">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tIns="0" bIns="0" rtlCol="0" anchor="t">
            <a:noAutofit/>
          </a:bodyPr>
          <a:lstStyle/>
          <a:p>
            <a:pPr algn="l"/>
            <a:r>
              <a:rPr lang="en-US" altLang="ko-KR" sz="1000" smtClean="0">
                <a:solidFill>
                  <a:schemeClr val="bg1"/>
                </a:solidFill>
                <a:latin typeface="Arial" panose="020B0604020202020204" pitchFamily="34" charset="0"/>
                <a:ea typeface="휴먼모음T" pitchFamily="18" charset="-127"/>
                <a:cs typeface="Arial" panose="020B0604020202020204" pitchFamily="34" charset="0"/>
              </a:rPr>
              <a:t>Wafer Damper</a:t>
            </a:r>
          </a:p>
        </p:txBody>
      </p:sp>
      <p:pic>
        <p:nvPicPr>
          <p:cNvPr id="7170" name="Picture 2"/>
          <p:cNvPicPr>
            <a:picLocks noChangeAspect="1" noChangeArrowheads="1"/>
          </p:cNvPicPr>
          <p:nvPr/>
        </p:nvPicPr>
        <p:blipFill>
          <a:blip r:embed="rId2" cstate="print"/>
          <a:srcRect/>
          <a:stretch>
            <a:fillRect/>
          </a:stretch>
        </p:blipFill>
        <p:spPr bwMode="gray">
          <a:xfrm>
            <a:off x="501463" y="2198941"/>
            <a:ext cx="2571614" cy="1184393"/>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gray">
          <a:xfrm>
            <a:off x="497892" y="4016348"/>
            <a:ext cx="2610000" cy="1200000"/>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gray">
          <a:xfrm>
            <a:off x="471855" y="5810185"/>
            <a:ext cx="2663264" cy="1200000"/>
          </a:xfrm>
          <a:prstGeom prst="rect">
            <a:avLst/>
          </a:prstGeom>
          <a:noFill/>
          <a:ln w="9525">
            <a:noFill/>
            <a:miter lim="800000"/>
            <a:headEnd/>
            <a:tailEnd/>
          </a:ln>
        </p:spPr>
      </p:pic>
      <p:pic>
        <p:nvPicPr>
          <p:cNvPr id="7173" name="Picture 5"/>
          <p:cNvPicPr>
            <a:picLocks noChangeArrowheads="1"/>
          </p:cNvPicPr>
          <p:nvPr/>
        </p:nvPicPr>
        <p:blipFill>
          <a:blip r:embed="rId5" cstate="print"/>
          <a:srcRect/>
          <a:stretch>
            <a:fillRect/>
          </a:stretch>
        </p:blipFill>
        <p:spPr bwMode="gray">
          <a:xfrm>
            <a:off x="466250" y="7555115"/>
            <a:ext cx="2673000" cy="1248000"/>
          </a:xfrm>
          <a:prstGeom prst="rect">
            <a:avLst/>
          </a:prstGeom>
          <a:noFill/>
          <a:ln w="9525">
            <a:noFill/>
            <a:miter lim="800000"/>
            <a:headEnd/>
            <a:tailEnd/>
          </a:ln>
        </p:spPr>
      </p:pic>
      <p:pic>
        <p:nvPicPr>
          <p:cNvPr id="7174" name="Picture 6"/>
          <p:cNvPicPr>
            <a:picLocks noChangeArrowheads="1"/>
          </p:cNvPicPr>
          <p:nvPr/>
        </p:nvPicPr>
        <p:blipFill>
          <a:blip r:embed="rId6" cstate="print"/>
          <a:srcRect/>
          <a:stretch>
            <a:fillRect/>
          </a:stretch>
        </p:blipFill>
        <p:spPr bwMode="gray">
          <a:xfrm>
            <a:off x="3659321" y="2215305"/>
            <a:ext cx="2754000" cy="1200000"/>
          </a:xfrm>
          <a:prstGeom prst="rect">
            <a:avLst/>
          </a:prstGeom>
          <a:noFill/>
          <a:ln w="9525">
            <a:noFill/>
            <a:miter lim="800000"/>
            <a:headEnd/>
            <a:tailEnd/>
          </a:ln>
        </p:spPr>
      </p:pic>
      <p:pic>
        <p:nvPicPr>
          <p:cNvPr id="7175" name="Picture 7"/>
          <p:cNvPicPr>
            <a:picLocks noChangeAspect="1" noChangeArrowheads="1"/>
          </p:cNvPicPr>
          <p:nvPr/>
        </p:nvPicPr>
        <p:blipFill>
          <a:blip r:embed="rId7" cstate="print"/>
          <a:srcRect/>
          <a:stretch>
            <a:fillRect/>
          </a:stretch>
        </p:blipFill>
        <p:spPr bwMode="gray">
          <a:xfrm>
            <a:off x="4107349" y="4027560"/>
            <a:ext cx="781247" cy="1200000"/>
          </a:xfrm>
          <a:prstGeom prst="rect">
            <a:avLst/>
          </a:prstGeom>
          <a:noFill/>
          <a:ln w="9525">
            <a:noFill/>
            <a:miter lim="800000"/>
            <a:headEnd/>
            <a:tailEnd/>
          </a:ln>
        </p:spPr>
      </p:pic>
      <p:pic>
        <p:nvPicPr>
          <p:cNvPr id="7176" name="Picture 8"/>
          <p:cNvPicPr>
            <a:picLocks noChangeAspect="1" noChangeArrowheads="1"/>
          </p:cNvPicPr>
          <p:nvPr/>
        </p:nvPicPr>
        <p:blipFill>
          <a:blip r:embed="rId8" cstate="print"/>
          <a:srcRect/>
          <a:stretch>
            <a:fillRect/>
          </a:stretch>
        </p:blipFill>
        <p:spPr bwMode="gray">
          <a:xfrm>
            <a:off x="4895955" y="4019339"/>
            <a:ext cx="1070354" cy="1200000"/>
          </a:xfrm>
          <a:prstGeom prst="rect">
            <a:avLst/>
          </a:prstGeom>
          <a:noFill/>
          <a:ln w="9525">
            <a:noFill/>
            <a:miter lim="800000"/>
            <a:headEnd/>
            <a:tailEnd/>
          </a:ln>
        </p:spPr>
      </p:pic>
      <p:pic>
        <p:nvPicPr>
          <p:cNvPr id="7177" name="Picture 9"/>
          <p:cNvPicPr>
            <a:picLocks noChangeAspect="1" noChangeArrowheads="1"/>
          </p:cNvPicPr>
          <p:nvPr/>
        </p:nvPicPr>
        <p:blipFill>
          <a:blip r:embed="rId9" cstate="print"/>
          <a:srcRect/>
          <a:stretch>
            <a:fillRect/>
          </a:stretch>
        </p:blipFill>
        <p:spPr bwMode="gray">
          <a:xfrm>
            <a:off x="4134759" y="5762428"/>
            <a:ext cx="1811354" cy="1200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 name="제목 33"/>
          <p:cNvSpPr>
            <a:spLocks noGrp="1"/>
          </p:cNvSpPr>
          <p:nvPr>
            <p:ph type="ctrTitle"/>
          </p:nvPr>
        </p:nvSpPr>
        <p:spPr>
          <a:xfrm>
            <a:off x="366774" y="499304"/>
            <a:ext cx="5831470" cy="662704"/>
          </a:xfrm>
        </p:spPr>
        <p:txBody>
          <a:bodyPr/>
          <a:lstStyle/>
          <a:p>
            <a:pPr algn="l">
              <a:buFont typeface="Wingdings" panose="05000000000000000000" pitchFamily="2" charset="2"/>
              <a:buChar char="§"/>
            </a:pPr>
            <a:r>
              <a:rPr lang="en-US" altLang="ko-KR" sz="1200" b="1" smtClean="0">
                <a:latin typeface="Arial" panose="020B0604020202020204" pitchFamily="34" charset="0"/>
                <a:ea typeface="HY울릉도B" charset="-127"/>
                <a:cs typeface="Arial" panose="020B0604020202020204" pitchFamily="34" charset="0"/>
              </a:rPr>
              <a:t>  Industrial equipments</a:t>
            </a:r>
            <a:endParaRPr lang="ko-KR" altLang="en-US" sz="1200" b="1">
              <a:latin typeface="Arial" panose="020B0604020202020204" pitchFamily="34" charset="0"/>
              <a:ea typeface="HY울릉도B" charset="-127"/>
              <a:cs typeface="Arial" panose="020B0604020202020204" pitchFamily="34" charset="0"/>
            </a:endParaRPr>
          </a:p>
        </p:txBody>
      </p:sp>
      <p:sp>
        <p:nvSpPr>
          <p:cNvPr id="21" name="모서리가 둥근 직사각형 20"/>
          <p:cNvSpPr/>
          <p:nvPr/>
        </p:nvSpPr>
        <p:spPr bwMode="auto">
          <a:xfrm>
            <a:off x="451613" y="1054763"/>
            <a:ext cx="2700000" cy="480000"/>
          </a:xfrm>
          <a:prstGeom prst="roundRect">
            <a:avLst/>
          </a:prstGeom>
          <a:solidFill>
            <a:srgbClr val="002060"/>
          </a:solidFill>
          <a:ln w="22225" algn="ctr">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tIns="0" bIns="0" rtlCol="0" anchor="ctr">
            <a:noAutofit/>
          </a:bodyPr>
          <a:lstStyle/>
          <a:p>
            <a:pPr algn="l">
              <a:buFont typeface="Wingdings" panose="05000000000000000000" pitchFamily="2" charset="2"/>
              <a:buChar char="v"/>
            </a:pPr>
            <a:r>
              <a:rPr lang="en-US" altLang="ko-KR" sz="1200" smtClean="0">
                <a:solidFill>
                  <a:schemeClr val="bg1"/>
                </a:solidFill>
                <a:latin typeface="Arial" panose="020B0604020202020204" pitchFamily="34" charset="0"/>
                <a:ea typeface="휴먼모음T" pitchFamily="18" charset="-127"/>
                <a:cs typeface="Arial" panose="020B0604020202020204" pitchFamily="34" charset="0"/>
              </a:rPr>
              <a:t> Air Cooled Heat Exchanger</a:t>
            </a:r>
          </a:p>
        </p:txBody>
      </p:sp>
      <p:sp>
        <p:nvSpPr>
          <p:cNvPr id="22" name="직사각형 21"/>
          <p:cNvSpPr/>
          <p:nvPr/>
        </p:nvSpPr>
        <p:spPr bwMode="auto">
          <a:xfrm>
            <a:off x="226833" y="1813159"/>
            <a:ext cx="3133846" cy="1872000"/>
          </a:xfrm>
          <a:prstGeom prst="rect">
            <a:avLst/>
          </a:prstGeom>
          <a:solidFill>
            <a:srgbClr val="92D050">
              <a:alpha val="50000"/>
            </a:srgbClr>
          </a:solidFill>
          <a:ln w="22225" algn="ctr">
            <a:noFill/>
            <a:round/>
          </a:ln>
          <a:effectLst/>
          <a:scene3d>
            <a:camera prst="orthographicFront">
              <a:rot lat="0" lon="0" rev="0"/>
            </a:camera>
            <a:lightRig rig="contrasting" dir="t">
              <a:rot lat="0" lon="0" rev="7800000"/>
            </a:lightRig>
          </a:scene3d>
          <a:sp3d>
            <a:bevelT w="139700" h="139700"/>
          </a:sp3d>
        </p:spPr>
        <p:txBody>
          <a:bodyPr wrap="square" tIns="0" bIns="0" rtlCol="0" anchor="t">
            <a:noAutofit/>
          </a:bodyPr>
          <a:lstStyle/>
          <a:p>
            <a:pPr algn="just"/>
            <a:r>
              <a:rPr lang="en-US" altLang="ko-KR" sz="1000" smtClean="0">
                <a:solidFill>
                  <a:schemeClr val="tx1"/>
                </a:solidFill>
                <a:latin typeface="Arial" panose="020B0604020202020204" pitchFamily="34" charset="0"/>
                <a:cs typeface="Arial" panose="020B0604020202020204" pitchFamily="34" charset="0"/>
              </a:rPr>
              <a:t>Heat exchanger is device that transfers heat between liquids. It is indispensable in petrochemical plants, oil refining plants, and power plants. KC Cottrell produces an air-cooled heat exchanger (ACHE). The ACHE is an environmentally friendly device that resolves problems associated with water-cooled heat exchanger, which include erosion, water supply needs, and ocean warming (when seawater is used for cooling). It is particularly well suited for arid regions such as the Middle East where there is a shortage of industrial use water.</a:t>
            </a:r>
            <a:endParaRPr lang="ko-KR" altLang="en-US" sz="1000" smtClean="0">
              <a:solidFill>
                <a:schemeClr val="tx1"/>
              </a:solidFill>
              <a:latin typeface="Arial" panose="020B0604020202020204" pitchFamily="34" charset="0"/>
              <a:ea typeface="휴먼모음T" pitchFamily="18" charset="-127"/>
              <a:cs typeface="Arial" panose="020B0604020202020204" pitchFamily="34" charset="0"/>
            </a:endParaRPr>
          </a:p>
        </p:txBody>
      </p:sp>
      <p:sp>
        <p:nvSpPr>
          <p:cNvPr id="23" name="모서리가 둥근 직사각형 22"/>
          <p:cNvSpPr/>
          <p:nvPr/>
        </p:nvSpPr>
        <p:spPr bwMode="auto">
          <a:xfrm>
            <a:off x="3697594" y="1057329"/>
            <a:ext cx="2700000" cy="480000"/>
          </a:xfrm>
          <a:prstGeom prst="roundRect">
            <a:avLst/>
          </a:prstGeom>
          <a:solidFill>
            <a:srgbClr val="002060"/>
          </a:solidFill>
          <a:ln w="22225" algn="ctr">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tIns="0" bIns="0" rtlCol="0" anchor="ctr">
            <a:noAutofit/>
          </a:bodyPr>
          <a:lstStyle/>
          <a:p>
            <a:pPr algn="l">
              <a:buFont typeface="Wingdings" panose="05000000000000000000" pitchFamily="2" charset="2"/>
              <a:buChar char="v"/>
            </a:pPr>
            <a:r>
              <a:rPr lang="en-US" altLang="ko-KR" sz="1200" smtClean="0">
                <a:solidFill>
                  <a:schemeClr val="bg1"/>
                </a:solidFill>
                <a:latin typeface="휴먼모음T" pitchFamily="18" charset="-127"/>
                <a:ea typeface="휴먼모음T" pitchFamily="18" charset="-127"/>
              </a:rPr>
              <a:t> </a:t>
            </a:r>
            <a:r>
              <a:rPr lang="en-US" altLang="ko-KR" sz="1200" smtClean="0">
                <a:solidFill>
                  <a:schemeClr val="bg1"/>
                </a:solidFill>
                <a:latin typeface="Arial" panose="020B0604020202020204" pitchFamily="34" charset="0"/>
                <a:ea typeface="휴먼모음T" pitchFamily="18" charset="-127"/>
                <a:cs typeface="Arial" panose="020B0604020202020204" pitchFamily="34" charset="0"/>
              </a:rPr>
              <a:t>Pressure Vessels</a:t>
            </a:r>
          </a:p>
        </p:txBody>
      </p:sp>
      <p:sp>
        <p:nvSpPr>
          <p:cNvPr id="24" name="직사각형 23"/>
          <p:cNvSpPr/>
          <p:nvPr/>
        </p:nvSpPr>
        <p:spPr bwMode="auto">
          <a:xfrm>
            <a:off x="3490626" y="1799905"/>
            <a:ext cx="3133846" cy="1872000"/>
          </a:xfrm>
          <a:prstGeom prst="rect">
            <a:avLst/>
          </a:prstGeom>
          <a:solidFill>
            <a:srgbClr val="92D050">
              <a:alpha val="50000"/>
            </a:srgbClr>
          </a:solidFill>
          <a:ln w="22225" algn="ctr">
            <a:noFill/>
            <a:round/>
          </a:ln>
          <a:effectLst/>
          <a:scene3d>
            <a:camera prst="orthographicFront">
              <a:rot lat="0" lon="0" rev="0"/>
            </a:camera>
            <a:lightRig rig="contrasting" dir="t">
              <a:rot lat="0" lon="0" rev="7800000"/>
            </a:lightRig>
          </a:scene3d>
          <a:sp3d>
            <a:bevelT w="139700" h="139700"/>
          </a:sp3d>
        </p:spPr>
        <p:txBody>
          <a:bodyPr wrap="square" tIns="0" bIns="0" rtlCol="0" anchor="t">
            <a:noAutofit/>
          </a:bodyPr>
          <a:lstStyle/>
          <a:p>
            <a:pPr algn="just"/>
            <a:r>
              <a:rPr lang="en-US" altLang="ko-KR" sz="1000" smtClean="0">
                <a:solidFill>
                  <a:schemeClr val="tx1"/>
                </a:solidFill>
                <a:latin typeface="Arial" panose="020B0604020202020204" pitchFamily="34" charset="0"/>
                <a:cs typeface="Arial" panose="020B0604020202020204" pitchFamily="34" charset="0"/>
              </a:rPr>
              <a:t>Pressure vessels are designed to enable gas, liquid or a mixture to withstand pressure that is lower or higher than atmospheric pressure generated during storage, reaction or separation processes.</a:t>
            </a:r>
            <a:endParaRPr lang="ko-KR" altLang="en-US" sz="1000">
              <a:solidFill>
                <a:schemeClr val="tx1"/>
              </a:solidFill>
              <a:latin typeface="Arial" panose="020B0604020202020204" pitchFamily="34" charset="0"/>
              <a:ea typeface="휴먼모음T" pitchFamily="18" charset="-127"/>
              <a:cs typeface="Arial" panose="020B0604020202020204" pitchFamily="34" charset="0"/>
            </a:endParaRPr>
          </a:p>
        </p:txBody>
      </p:sp>
      <p:pic>
        <p:nvPicPr>
          <p:cNvPr id="8194" name="Picture 2"/>
          <p:cNvPicPr>
            <a:picLocks noChangeAspect="1" noChangeArrowheads="1"/>
          </p:cNvPicPr>
          <p:nvPr/>
        </p:nvPicPr>
        <p:blipFill>
          <a:blip r:embed="rId2" cstate="print"/>
          <a:srcRect/>
          <a:stretch>
            <a:fillRect/>
          </a:stretch>
        </p:blipFill>
        <p:spPr bwMode="auto">
          <a:xfrm>
            <a:off x="3684422" y="4124653"/>
            <a:ext cx="1368244" cy="2400000"/>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5123929" y="4105541"/>
            <a:ext cx="1356075" cy="2400000"/>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a:stretch>
            <a:fillRect/>
          </a:stretch>
        </p:blipFill>
        <p:spPr bwMode="auto">
          <a:xfrm>
            <a:off x="3721157" y="6614779"/>
            <a:ext cx="1343963" cy="2400000"/>
          </a:xfrm>
          <a:prstGeom prst="rect">
            <a:avLst/>
          </a:prstGeom>
          <a:noFill/>
          <a:ln w="9525">
            <a:noFill/>
            <a:miter lim="800000"/>
            <a:headEnd/>
            <a:tailEnd/>
          </a:ln>
        </p:spPr>
      </p:pic>
      <p:sp>
        <p:nvSpPr>
          <p:cNvPr id="29" name="TextBox 28"/>
          <p:cNvSpPr txBox="1"/>
          <p:nvPr/>
        </p:nvSpPr>
        <p:spPr>
          <a:xfrm>
            <a:off x="3486784" y="3767789"/>
            <a:ext cx="1772678" cy="246221"/>
          </a:xfrm>
          <a:prstGeom prst="rect">
            <a:avLst/>
          </a:prstGeom>
          <a:noFill/>
        </p:spPr>
        <p:txBody>
          <a:bodyPr wrap="square" rtlCol="0">
            <a:spAutoFit/>
          </a:bodyPr>
          <a:lstStyle/>
          <a:p>
            <a:r>
              <a:rPr lang="en-US" altLang="ko-KR" sz="1000" smtClean="0">
                <a:solidFill>
                  <a:schemeClr val="tx2"/>
                </a:solidFill>
                <a:latin typeface="Arial" panose="020B0604020202020204" pitchFamily="34" charset="0"/>
                <a:ea typeface="휴먼모음T" pitchFamily="18" charset="-127"/>
                <a:cs typeface="Arial" panose="020B0604020202020204" pitchFamily="34" charset="0"/>
              </a:rPr>
              <a:t>CVD Reactor</a:t>
            </a:r>
            <a:endParaRPr lang="ko-KR" altLang="en-US" sz="1000">
              <a:solidFill>
                <a:schemeClr val="tx2"/>
              </a:solidFill>
              <a:latin typeface="Arial" panose="020B0604020202020204" pitchFamily="34" charset="0"/>
              <a:ea typeface="휴먼모음T" pitchFamily="18" charset="-127"/>
              <a:cs typeface="Arial" panose="020B0604020202020204" pitchFamily="34" charset="0"/>
            </a:endParaRPr>
          </a:p>
        </p:txBody>
      </p:sp>
      <p:sp>
        <p:nvSpPr>
          <p:cNvPr id="30" name="TextBox 29"/>
          <p:cNvSpPr txBox="1"/>
          <p:nvPr/>
        </p:nvSpPr>
        <p:spPr>
          <a:xfrm>
            <a:off x="4903242" y="3739493"/>
            <a:ext cx="1772678" cy="246221"/>
          </a:xfrm>
          <a:prstGeom prst="rect">
            <a:avLst/>
          </a:prstGeom>
          <a:noFill/>
        </p:spPr>
        <p:txBody>
          <a:bodyPr wrap="square" rtlCol="0">
            <a:spAutoFit/>
          </a:bodyPr>
          <a:lstStyle/>
          <a:p>
            <a:r>
              <a:rPr lang="en-US" altLang="ko-KR" sz="1000" smtClean="0">
                <a:solidFill>
                  <a:schemeClr val="tx2"/>
                </a:solidFill>
                <a:latin typeface="Arial" panose="020B0604020202020204" pitchFamily="34" charset="0"/>
                <a:ea typeface="휴먼모음T" pitchFamily="18" charset="-127"/>
                <a:cs typeface="Arial" panose="020B0604020202020204" pitchFamily="34" charset="0"/>
              </a:rPr>
              <a:t>UN Vessel</a:t>
            </a:r>
            <a:endParaRPr lang="ko-KR" altLang="en-US" sz="1000">
              <a:solidFill>
                <a:schemeClr val="tx2"/>
              </a:solidFill>
              <a:latin typeface="Arial" panose="020B0604020202020204" pitchFamily="34" charset="0"/>
              <a:ea typeface="휴먼모음T" pitchFamily="18" charset="-127"/>
              <a:cs typeface="Arial" panose="020B0604020202020204" pitchFamily="34" charset="0"/>
            </a:endParaRPr>
          </a:p>
        </p:txBody>
      </p:sp>
      <p:sp>
        <p:nvSpPr>
          <p:cNvPr id="31" name="TextBox 30"/>
          <p:cNvSpPr txBox="1"/>
          <p:nvPr/>
        </p:nvSpPr>
        <p:spPr>
          <a:xfrm>
            <a:off x="5043589" y="6782349"/>
            <a:ext cx="1772678" cy="246221"/>
          </a:xfrm>
          <a:prstGeom prst="rect">
            <a:avLst/>
          </a:prstGeom>
          <a:noFill/>
        </p:spPr>
        <p:txBody>
          <a:bodyPr wrap="square" rtlCol="0">
            <a:spAutoFit/>
          </a:bodyPr>
          <a:lstStyle/>
          <a:p>
            <a:pPr algn="l"/>
            <a:r>
              <a:rPr lang="en-US" altLang="ko-KR" sz="1000" smtClean="0">
                <a:solidFill>
                  <a:schemeClr val="tx2"/>
                </a:solidFill>
                <a:latin typeface="Arial" panose="020B0604020202020204" pitchFamily="34" charset="0"/>
                <a:ea typeface="휴먼모음T" pitchFamily="18" charset="-127"/>
                <a:cs typeface="Arial" panose="020B0604020202020204" pitchFamily="34" charset="0"/>
              </a:rPr>
              <a:t>Gas Scrubber</a:t>
            </a:r>
            <a:endParaRPr lang="ko-KR" altLang="en-US" sz="1000">
              <a:solidFill>
                <a:schemeClr val="tx2"/>
              </a:solidFill>
              <a:latin typeface="Arial" panose="020B0604020202020204" pitchFamily="34" charset="0"/>
              <a:ea typeface="휴먼모음T" pitchFamily="18" charset="-127"/>
              <a:cs typeface="Arial" panose="020B0604020202020204" pitchFamily="34" charset="0"/>
            </a:endParaRPr>
          </a:p>
        </p:txBody>
      </p:sp>
      <p:pic>
        <p:nvPicPr>
          <p:cNvPr id="8198" name="Picture 6"/>
          <p:cNvPicPr>
            <a:picLocks noChangeArrowheads="1"/>
          </p:cNvPicPr>
          <p:nvPr/>
        </p:nvPicPr>
        <p:blipFill>
          <a:blip r:embed="rId5" cstate="print"/>
          <a:srcRect/>
          <a:stretch>
            <a:fillRect/>
          </a:stretch>
        </p:blipFill>
        <p:spPr bwMode="auto">
          <a:xfrm>
            <a:off x="1915406" y="6501088"/>
            <a:ext cx="1404000" cy="2496000"/>
          </a:xfrm>
          <a:prstGeom prst="rect">
            <a:avLst/>
          </a:prstGeom>
          <a:noFill/>
          <a:ln w="9525">
            <a:noFill/>
            <a:miter lim="800000"/>
            <a:headEnd/>
            <a:tailEnd/>
          </a:ln>
        </p:spPr>
      </p:pic>
      <p:pic>
        <p:nvPicPr>
          <p:cNvPr id="3074" name="Picture 2"/>
          <p:cNvPicPr>
            <a:picLocks noChangeArrowheads="1"/>
          </p:cNvPicPr>
          <p:nvPr/>
        </p:nvPicPr>
        <p:blipFill>
          <a:blip r:embed="rId6" cstate="print"/>
          <a:srcRect/>
          <a:stretch>
            <a:fillRect/>
          </a:stretch>
        </p:blipFill>
        <p:spPr bwMode="auto">
          <a:xfrm>
            <a:off x="284772" y="3899513"/>
            <a:ext cx="1350000" cy="2395543"/>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075" name="Picture 3"/>
          <p:cNvPicPr>
            <a:picLocks noChangeAspect="1" noChangeArrowheads="1"/>
          </p:cNvPicPr>
          <p:nvPr/>
        </p:nvPicPr>
        <p:blipFill>
          <a:blip r:embed="rId7" cstate="print"/>
          <a:srcRect/>
          <a:stretch>
            <a:fillRect/>
          </a:stretch>
        </p:blipFill>
        <p:spPr bwMode="auto">
          <a:xfrm>
            <a:off x="1988784" y="3906468"/>
            <a:ext cx="1350000" cy="240000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076" name="Picture 4"/>
          <p:cNvPicPr>
            <a:picLocks noChangeAspect="1" noChangeArrowheads="1"/>
          </p:cNvPicPr>
          <p:nvPr/>
        </p:nvPicPr>
        <p:blipFill>
          <a:blip r:embed="rId8" cstate="print"/>
          <a:srcRect/>
          <a:stretch>
            <a:fillRect/>
          </a:stretch>
        </p:blipFill>
        <p:spPr bwMode="auto">
          <a:xfrm>
            <a:off x="270778" y="6456297"/>
            <a:ext cx="1350000" cy="240000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3464" y="568000"/>
            <a:ext cx="5657850" cy="276999"/>
          </a:xfrm>
          <a:prstGeom prst="rect">
            <a:avLst/>
          </a:prstGeom>
          <a:noFill/>
        </p:spPr>
        <p:txBody>
          <a:bodyPr wrap="square" rtlCol="0">
            <a:spAutoFit/>
          </a:bodyPr>
          <a:lstStyle/>
          <a:p>
            <a:pPr algn="l">
              <a:buFont typeface="Wingdings" panose="05000000000000000000" pitchFamily="2" charset="2"/>
              <a:buChar char="§"/>
            </a:pPr>
            <a:r>
              <a:rPr lang="en-US" sz="1200" b="1" smtClean="0">
                <a:solidFill>
                  <a:schemeClr val="tx1"/>
                </a:solidFill>
                <a:latin typeface="Arial" panose="020B0604020202020204" pitchFamily="34" charset="0"/>
                <a:cs typeface="Arial" panose="020B0604020202020204" pitchFamily="34" charset="0"/>
              </a:rPr>
              <a:t> Spare parts</a:t>
            </a:r>
          </a:p>
        </p:txBody>
      </p:sp>
      <p:sp>
        <p:nvSpPr>
          <p:cNvPr id="4" name="TextBox 3"/>
          <p:cNvSpPr txBox="1"/>
          <p:nvPr/>
        </p:nvSpPr>
        <p:spPr>
          <a:xfrm>
            <a:off x="482600" y="1200719"/>
            <a:ext cx="5905500" cy="553998"/>
          </a:xfrm>
          <a:prstGeom prst="rect">
            <a:avLst/>
          </a:prstGeom>
          <a:noFill/>
        </p:spPr>
        <p:txBody>
          <a:bodyPr wrap="square" rtlCol="0">
            <a:spAutoFit/>
          </a:bodyPr>
          <a:lstStyle/>
          <a:p>
            <a:pPr algn="just">
              <a:spcBef>
                <a:spcPts val="0"/>
              </a:spcBef>
            </a:pPr>
            <a:r>
              <a:rPr lang="en-US" sz="1000" smtClean="0">
                <a:solidFill>
                  <a:schemeClr val="tx1"/>
                </a:solidFill>
                <a:latin typeface="Arial" panose="020B0604020202020204" pitchFamily="34" charset="0"/>
                <a:cs typeface="Arial" panose="020B0604020202020204" pitchFamily="34" charset="0"/>
              </a:rPr>
              <a:t>KC Cottrell Vietnam is working on developing technologies and environmental manufacturing products to meet  the demands of customer and the market. Our product always in highest quality and can be </a:t>
            </a:r>
          </a:p>
          <a:p>
            <a:pPr algn="just">
              <a:spcBef>
                <a:spcPts val="0"/>
              </a:spcBef>
            </a:pPr>
            <a:r>
              <a:rPr lang="en-US" sz="1000" smtClean="0">
                <a:solidFill>
                  <a:schemeClr val="tx1"/>
                </a:solidFill>
                <a:latin typeface="Arial" panose="020B0604020202020204" pitchFamily="34" charset="0"/>
                <a:cs typeface="Arial" panose="020B0604020202020204" pitchFamily="34" charset="0"/>
              </a:rPr>
              <a:t>immediately supplied right to customer’s hand</a:t>
            </a:r>
            <a:r>
              <a:rPr lang="en-US" sz="1000">
                <a:solidFill>
                  <a:schemeClr val="tx1"/>
                </a:solidFill>
                <a:latin typeface="Arial" panose="020B0604020202020204" pitchFamily="34" charset="0"/>
                <a:cs typeface="Arial" panose="020B0604020202020204" pitchFamily="34" charset="0"/>
              </a:rPr>
              <a:t> </a:t>
            </a:r>
            <a:r>
              <a:rPr lang="en-US" sz="1000" smtClean="0">
                <a:solidFill>
                  <a:schemeClr val="tx1"/>
                </a:solidFill>
                <a:latin typeface="Arial" panose="020B0604020202020204" pitchFamily="34" charset="0"/>
                <a:cs typeface="Arial" panose="020B0604020202020204" pitchFamily="34" charset="0"/>
              </a:rPr>
              <a:t>with diversified </a:t>
            </a:r>
            <a:r>
              <a:rPr lang="en-US" sz="1000">
                <a:solidFill>
                  <a:schemeClr val="tx1"/>
                </a:solidFill>
                <a:latin typeface="Arial" panose="020B0604020202020204" pitchFamily="34" charset="0"/>
                <a:cs typeface="Arial" panose="020B0604020202020204" pitchFamily="34" charset="0"/>
              </a:rPr>
              <a:t>types and abundant </a:t>
            </a:r>
            <a:r>
              <a:rPr lang="en-US" sz="1000" smtClean="0">
                <a:solidFill>
                  <a:schemeClr val="tx1"/>
                </a:solidFill>
                <a:latin typeface="Arial" panose="020B0604020202020204" pitchFamily="34" charset="0"/>
                <a:cs typeface="Arial" panose="020B0604020202020204" pitchFamily="34" charset="0"/>
              </a:rPr>
              <a:t>quantity.</a:t>
            </a:r>
            <a:endParaRPr lang="en-US" sz="1000">
              <a:solidFill>
                <a:schemeClr val="tx1"/>
              </a:solidFill>
              <a:latin typeface="Arial" panose="020B0604020202020204" pitchFamily="34" charset="0"/>
              <a:cs typeface="Arial" panose="020B0604020202020204" pitchFamily="34" charset="0"/>
            </a:endParaRPr>
          </a:p>
        </p:txBody>
      </p:sp>
      <p:sp>
        <p:nvSpPr>
          <p:cNvPr id="7" name="Rounded Rectangle 6"/>
          <p:cNvSpPr/>
          <p:nvPr/>
        </p:nvSpPr>
        <p:spPr bwMode="auto">
          <a:xfrm>
            <a:off x="551545" y="2322282"/>
            <a:ext cx="1480457" cy="1175659"/>
          </a:xfrm>
          <a:prstGeom prst="roundRect">
            <a:avLst/>
          </a:prstGeom>
          <a: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a:blipFill>
          <a:ln w="22225" algn="ctr">
            <a:solidFill>
              <a:schemeClr val="bg1"/>
            </a:solidFill>
            <a:round/>
          </a:ln>
        </p:spPr>
        <p:txBody>
          <a:bodyPr wrap="square" tIns="0" bIns="0" rtlCol="0" anchor="ctr">
            <a:noAutofit/>
          </a:bodyPr>
          <a:lstStyle/>
          <a:p>
            <a:pPr algn="ctr"/>
            <a:endParaRPr lang="en-US">
              <a:solidFill>
                <a:schemeClr val="tx1"/>
              </a:solidFill>
            </a:endParaRPr>
          </a:p>
        </p:txBody>
      </p:sp>
      <p:sp>
        <p:nvSpPr>
          <p:cNvPr id="8" name="Rounded Rectangle 7"/>
          <p:cNvSpPr/>
          <p:nvPr/>
        </p:nvSpPr>
        <p:spPr bwMode="auto">
          <a:xfrm>
            <a:off x="573315" y="4013195"/>
            <a:ext cx="1480457" cy="1175659"/>
          </a:xfrm>
          <a:prstGeom prst="roundRect">
            <a:avLst/>
          </a:prstGeom>
          <a:blipFill>
            <a:blip r:embed="rId4" cstate="print">
              <a:extLst>
                <a:ext uri="{BEBA8EAE-BF5A-486C-A8C5-ECC9F3942E4B}">
                  <a14:imgProps xmlns:a14="http://schemas.microsoft.com/office/drawing/2010/main">
                    <a14:imgLayer r:embed="rId5">
                      <a14:imgEffect>
                        <a14:sharpenSoften amount="50000"/>
                      </a14:imgEffect>
                    </a14:imgLayer>
                  </a14:imgProps>
                </a:ext>
              </a:extLst>
            </a:blip>
            <a:stretch>
              <a:fillRect/>
            </a:stretch>
          </a:blipFill>
          <a:ln w="22225" algn="ctr">
            <a:solidFill>
              <a:schemeClr val="bg1"/>
            </a:solidFill>
            <a:round/>
          </a:ln>
        </p:spPr>
        <p:txBody>
          <a:bodyPr wrap="square" tIns="0" bIns="0" rtlCol="0" anchor="ctr">
            <a:noAutofit/>
          </a:bodyPr>
          <a:lstStyle/>
          <a:p>
            <a:pPr algn="ctr"/>
            <a:endParaRPr lang="en-US">
              <a:solidFill>
                <a:schemeClr val="tx1"/>
              </a:solidFill>
            </a:endParaRPr>
          </a:p>
        </p:txBody>
      </p:sp>
      <p:sp>
        <p:nvSpPr>
          <p:cNvPr id="9" name="Rounded Rectangle 8"/>
          <p:cNvSpPr/>
          <p:nvPr/>
        </p:nvSpPr>
        <p:spPr bwMode="auto">
          <a:xfrm>
            <a:off x="573315" y="5667823"/>
            <a:ext cx="1480457" cy="1175659"/>
          </a:xfrm>
          <a:prstGeom prst="roundRect">
            <a:avLst/>
          </a:prstGeom>
          <a:blipFill>
            <a:blip r:embed="rId6" cstate="print">
              <a:extLst>
                <a:ext uri="{BEBA8EAE-BF5A-486C-A8C5-ECC9F3942E4B}">
                  <a14:imgProps xmlns:a14="http://schemas.microsoft.com/office/drawing/2010/main">
                    <a14:imgLayer r:embed="rId7">
                      <a14:imgEffect>
                        <a14:sharpenSoften amount="50000"/>
                      </a14:imgEffect>
                    </a14:imgLayer>
                  </a14:imgProps>
                </a:ext>
              </a:extLst>
            </a:blip>
            <a:stretch>
              <a:fillRect/>
            </a:stretch>
          </a:blipFill>
          <a:ln w="22225" algn="ctr">
            <a:solidFill>
              <a:schemeClr val="bg1"/>
            </a:solidFill>
            <a:round/>
          </a:ln>
        </p:spPr>
        <p:txBody>
          <a:bodyPr wrap="square" tIns="0" bIns="0" rtlCol="0" anchor="ctr">
            <a:noAutofit/>
          </a:bodyPr>
          <a:lstStyle/>
          <a:p>
            <a:pPr algn="ctr"/>
            <a:endParaRPr lang="en-US">
              <a:solidFill>
                <a:schemeClr val="tx1"/>
              </a:solidFill>
            </a:endParaRPr>
          </a:p>
        </p:txBody>
      </p:sp>
      <p:sp>
        <p:nvSpPr>
          <p:cNvPr id="10" name="Rounded Rectangle 9"/>
          <p:cNvSpPr/>
          <p:nvPr/>
        </p:nvSpPr>
        <p:spPr bwMode="auto">
          <a:xfrm>
            <a:off x="2648859" y="2300511"/>
            <a:ext cx="1480457" cy="1175659"/>
          </a:xfrm>
          <a:prstGeom prst="roundRect">
            <a:avLst/>
          </a:prstGeom>
          <a:blipFill>
            <a:blip r:embed="rId8" cstate="print">
              <a:extLst>
                <a:ext uri="{BEBA8EAE-BF5A-486C-A8C5-ECC9F3942E4B}">
                  <a14:imgProps xmlns:a14="http://schemas.microsoft.com/office/drawing/2010/main">
                    <a14:imgLayer r:embed="rId9">
                      <a14:imgEffect>
                        <a14:sharpenSoften amount="50000"/>
                      </a14:imgEffect>
                    </a14:imgLayer>
                  </a14:imgProps>
                </a:ext>
              </a:extLst>
            </a:blip>
            <a:stretch>
              <a:fillRect/>
            </a:stretch>
          </a:blipFill>
          <a:ln w="22225" algn="ctr">
            <a:solidFill>
              <a:schemeClr val="bg1"/>
            </a:solidFill>
            <a:round/>
          </a:ln>
        </p:spPr>
        <p:txBody>
          <a:bodyPr wrap="square" tIns="0" bIns="0" rtlCol="0" anchor="ctr">
            <a:noAutofit/>
          </a:bodyPr>
          <a:lstStyle/>
          <a:p>
            <a:pPr algn="ctr"/>
            <a:endParaRPr lang="en-US">
              <a:solidFill>
                <a:schemeClr val="tx1"/>
              </a:solidFill>
            </a:endParaRPr>
          </a:p>
        </p:txBody>
      </p:sp>
      <p:sp>
        <p:nvSpPr>
          <p:cNvPr id="11" name="Rounded Rectangle 10"/>
          <p:cNvSpPr/>
          <p:nvPr/>
        </p:nvSpPr>
        <p:spPr bwMode="auto">
          <a:xfrm>
            <a:off x="2648858" y="4013195"/>
            <a:ext cx="1480457" cy="1175659"/>
          </a:xfrm>
          <a:prstGeom prst="roundRect">
            <a:avLst/>
          </a:prstGeom>
          <a:blipFill>
            <a:blip r:embed="rId10" cstate="print">
              <a:extLst>
                <a:ext uri="{BEBA8EAE-BF5A-486C-A8C5-ECC9F3942E4B}">
                  <a14:imgProps xmlns:a14="http://schemas.microsoft.com/office/drawing/2010/main">
                    <a14:imgLayer r:embed="rId11">
                      <a14:imgEffect>
                        <a14:sharpenSoften amount="50000"/>
                      </a14:imgEffect>
                    </a14:imgLayer>
                  </a14:imgProps>
                </a:ext>
              </a:extLst>
            </a:blip>
            <a:stretch>
              <a:fillRect/>
            </a:stretch>
          </a:blipFill>
          <a:ln w="22225" algn="ctr">
            <a:solidFill>
              <a:schemeClr val="bg1"/>
            </a:solidFill>
            <a:round/>
          </a:ln>
        </p:spPr>
        <p:txBody>
          <a:bodyPr wrap="square" tIns="0" bIns="0" rtlCol="0" anchor="ctr">
            <a:noAutofit/>
          </a:bodyPr>
          <a:lstStyle/>
          <a:p>
            <a:pPr algn="ctr"/>
            <a:endParaRPr lang="en-US">
              <a:solidFill>
                <a:schemeClr val="tx1"/>
              </a:solidFill>
            </a:endParaRPr>
          </a:p>
        </p:txBody>
      </p:sp>
      <p:sp>
        <p:nvSpPr>
          <p:cNvPr id="12" name="Rounded Rectangle 11"/>
          <p:cNvSpPr/>
          <p:nvPr/>
        </p:nvSpPr>
        <p:spPr bwMode="auto">
          <a:xfrm>
            <a:off x="2648857" y="5667823"/>
            <a:ext cx="1480457" cy="1175659"/>
          </a:xfrm>
          <a:prstGeom prst="roundRect">
            <a:avLst/>
          </a:prstGeom>
          <a:blipFill>
            <a:blip r:embed="rId12">
              <a:extLst>
                <a:ext uri="{BEBA8EAE-BF5A-486C-A8C5-ECC9F3942E4B}">
                  <a14:imgProps xmlns:a14="http://schemas.microsoft.com/office/drawing/2010/main">
                    <a14:imgLayer r:embed="rId13">
                      <a14:imgEffect>
                        <a14:sharpenSoften amount="50000"/>
                      </a14:imgEffect>
                    </a14:imgLayer>
                  </a14:imgProps>
                </a:ext>
              </a:extLst>
            </a:blip>
            <a:stretch>
              <a:fillRect/>
            </a:stretch>
          </a:blipFill>
          <a:ln w="22225" algn="ctr">
            <a:solidFill>
              <a:schemeClr val="bg1"/>
            </a:solidFill>
            <a:round/>
          </a:ln>
        </p:spPr>
        <p:txBody>
          <a:bodyPr wrap="square" tIns="0" bIns="0" rtlCol="0" anchor="ctr">
            <a:noAutofit/>
          </a:bodyPr>
          <a:lstStyle/>
          <a:p>
            <a:pPr algn="ctr"/>
            <a:endParaRPr lang="en-US">
              <a:solidFill>
                <a:schemeClr val="tx1"/>
              </a:solidFill>
            </a:endParaRPr>
          </a:p>
        </p:txBody>
      </p:sp>
      <p:sp>
        <p:nvSpPr>
          <p:cNvPr id="13" name="Rounded Rectangle 12"/>
          <p:cNvSpPr/>
          <p:nvPr/>
        </p:nvSpPr>
        <p:spPr bwMode="auto">
          <a:xfrm>
            <a:off x="4731659" y="2322282"/>
            <a:ext cx="1480457" cy="1175659"/>
          </a:xfrm>
          <a:prstGeom prst="roundRect">
            <a:avLst/>
          </a:prstGeom>
          <a:blipFill>
            <a:blip r:embed="rId14" cstate="print"/>
            <a:stretch>
              <a:fillRect/>
            </a:stretch>
          </a:blipFill>
          <a:ln w="22225" algn="ctr">
            <a:solidFill>
              <a:schemeClr val="bg1"/>
            </a:solidFill>
            <a:round/>
          </a:ln>
        </p:spPr>
        <p:txBody>
          <a:bodyPr wrap="square" tIns="0" bIns="0" rtlCol="0" anchor="ctr">
            <a:noAutofit/>
          </a:bodyPr>
          <a:lstStyle/>
          <a:p>
            <a:pPr algn="ctr"/>
            <a:endParaRPr lang="en-US">
              <a:solidFill>
                <a:schemeClr val="tx1"/>
              </a:solidFill>
            </a:endParaRPr>
          </a:p>
        </p:txBody>
      </p:sp>
      <p:sp>
        <p:nvSpPr>
          <p:cNvPr id="15" name="Rounded Rectangle 14"/>
          <p:cNvSpPr/>
          <p:nvPr/>
        </p:nvSpPr>
        <p:spPr bwMode="auto">
          <a:xfrm>
            <a:off x="613957" y="7292363"/>
            <a:ext cx="1480457" cy="1175659"/>
          </a:xfrm>
          <a:prstGeom prst="roundRect">
            <a:avLst/>
          </a:prstGeom>
          <a:blipFill>
            <a:blip r:embed="rId15">
              <a:extLst>
                <a:ext uri="{BEBA8EAE-BF5A-486C-A8C5-ECC9F3942E4B}">
                  <a14:imgProps xmlns:a14="http://schemas.microsoft.com/office/drawing/2010/main">
                    <a14:imgLayer r:embed="rId16">
                      <a14:imgEffect>
                        <a14:sharpenSoften amount="50000"/>
                      </a14:imgEffect>
                    </a14:imgLayer>
                  </a14:imgProps>
                </a:ext>
              </a:extLst>
            </a:blip>
            <a:stretch>
              <a:fillRect/>
            </a:stretch>
          </a:blipFill>
          <a:ln w="22225" algn="ctr">
            <a:solidFill>
              <a:schemeClr val="bg1"/>
            </a:solidFill>
            <a:round/>
          </a:ln>
        </p:spPr>
        <p:txBody>
          <a:bodyPr wrap="square" tIns="0" bIns="0" rtlCol="0" anchor="ctr">
            <a:noAutofit/>
          </a:bodyPr>
          <a:lstStyle/>
          <a:p>
            <a:pPr algn="ctr"/>
            <a:endParaRPr lang="en-US">
              <a:solidFill>
                <a:schemeClr val="tx1"/>
              </a:solidFill>
            </a:endParaRPr>
          </a:p>
        </p:txBody>
      </p:sp>
      <p:sp>
        <p:nvSpPr>
          <p:cNvPr id="16" name="TextBox 15"/>
          <p:cNvSpPr txBox="1"/>
          <p:nvPr/>
        </p:nvSpPr>
        <p:spPr>
          <a:xfrm>
            <a:off x="203769" y="3597049"/>
            <a:ext cx="2176007" cy="246221"/>
          </a:xfrm>
          <a:prstGeom prst="rect">
            <a:avLst/>
          </a:prstGeom>
          <a:noFill/>
        </p:spPr>
        <p:txBody>
          <a:bodyPr wrap="square" rtlCol="0">
            <a:spAutoFit/>
          </a:bodyPr>
          <a:lstStyle/>
          <a:p>
            <a:pPr>
              <a:spcBef>
                <a:spcPts val="0"/>
              </a:spcBef>
            </a:pPr>
            <a:r>
              <a:rPr lang="en-US" sz="1000" smtClean="0">
                <a:solidFill>
                  <a:schemeClr val="tx1"/>
                </a:solidFill>
                <a:latin typeface="Arial" panose="020B0604020202020204" pitchFamily="34" charset="0"/>
                <a:cs typeface="Arial" panose="020B0604020202020204" pitchFamily="34" charset="0"/>
              </a:rPr>
              <a:t>Collecting Electrode</a:t>
            </a:r>
            <a:endParaRPr lang="en-US" sz="1000">
              <a:solidFill>
                <a:schemeClr val="tx1"/>
              </a:solidFill>
              <a:latin typeface="Arial" panose="020B0604020202020204" pitchFamily="34" charset="0"/>
              <a:cs typeface="Arial" panose="020B0604020202020204" pitchFamily="34" charset="0"/>
            </a:endParaRPr>
          </a:p>
        </p:txBody>
      </p:sp>
      <p:sp>
        <p:nvSpPr>
          <p:cNvPr id="17" name="TextBox 16"/>
          <p:cNvSpPr txBox="1"/>
          <p:nvPr/>
        </p:nvSpPr>
        <p:spPr>
          <a:xfrm>
            <a:off x="2299945" y="3602311"/>
            <a:ext cx="2176007" cy="246221"/>
          </a:xfrm>
          <a:prstGeom prst="rect">
            <a:avLst/>
          </a:prstGeom>
          <a:noFill/>
        </p:spPr>
        <p:txBody>
          <a:bodyPr wrap="square" rtlCol="0">
            <a:spAutoFit/>
          </a:bodyPr>
          <a:lstStyle/>
          <a:p>
            <a:pPr>
              <a:spcBef>
                <a:spcPts val="0"/>
              </a:spcBef>
            </a:pPr>
            <a:r>
              <a:rPr lang="en-US" sz="1000" smtClean="0">
                <a:solidFill>
                  <a:schemeClr val="tx1"/>
                </a:solidFill>
                <a:latin typeface="Arial" panose="020B0604020202020204" pitchFamily="34" charset="0"/>
                <a:cs typeface="Arial" panose="020B0604020202020204" pitchFamily="34" charset="0"/>
              </a:rPr>
              <a:t>Discharge Electrode</a:t>
            </a:r>
            <a:endParaRPr lang="en-US" sz="1000">
              <a:solidFill>
                <a:schemeClr val="tx1"/>
              </a:solidFill>
              <a:latin typeface="Arial" panose="020B0604020202020204" pitchFamily="34" charset="0"/>
              <a:cs typeface="Arial" panose="020B0604020202020204" pitchFamily="34" charset="0"/>
            </a:endParaRPr>
          </a:p>
        </p:txBody>
      </p:sp>
      <p:sp>
        <p:nvSpPr>
          <p:cNvPr id="18" name="TextBox 17"/>
          <p:cNvSpPr txBox="1"/>
          <p:nvPr/>
        </p:nvSpPr>
        <p:spPr>
          <a:xfrm>
            <a:off x="4427425" y="3597049"/>
            <a:ext cx="2176007" cy="246221"/>
          </a:xfrm>
          <a:prstGeom prst="rect">
            <a:avLst/>
          </a:prstGeom>
          <a:noFill/>
        </p:spPr>
        <p:txBody>
          <a:bodyPr wrap="square" rtlCol="0">
            <a:spAutoFit/>
          </a:bodyPr>
          <a:lstStyle/>
          <a:p>
            <a:pPr>
              <a:spcBef>
                <a:spcPts val="0"/>
              </a:spcBef>
            </a:pPr>
            <a:r>
              <a:rPr lang="en-US" sz="1000" smtClean="0">
                <a:solidFill>
                  <a:schemeClr val="tx1"/>
                </a:solidFill>
                <a:latin typeface="Arial" panose="020B0604020202020204" pitchFamily="34" charset="0"/>
                <a:cs typeface="Arial" panose="020B0604020202020204" pitchFamily="34" charset="0"/>
              </a:rPr>
              <a:t>Bag Filter system</a:t>
            </a:r>
            <a:endParaRPr lang="en-US" sz="1000">
              <a:solidFill>
                <a:schemeClr val="tx1"/>
              </a:solidFill>
              <a:latin typeface="Arial" panose="020B0604020202020204" pitchFamily="34" charset="0"/>
              <a:cs typeface="Arial" panose="020B0604020202020204" pitchFamily="34" charset="0"/>
            </a:endParaRPr>
          </a:p>
        </p:txBody>
      </p:sp>
      <p:sp>
        <p:nvSpPr>
          <p:cNvPr id="19" name="TextBox 18"/>
          <p:cNvSpPr txBox="1"/>
          <p:nvPr/>
        </p:nvSpPr>
        <p:spPr>
          <a:xfrm>
            <a:off x="196515" y="5244391"/>
            <a:ext cx="2176007" cy="246221"/>
          </a:xfrm>
          <a:prstGeom prst="rect">
            <a:avLst/>
          </a:prstGeom>
          <a:noFill/>
        </p:spPr>
        <p:txBody>
          <a:bodyPr wrap="square" rtlCol="0">
            <a:spAutoFit/>
          </a:bodyPr>
          <a:lstStyle/>
          <a:p>
            <a:pPr>
              <a:spcBef>
                <a:spcPts val="0"/>
              </a:spcBef>
            </a:pPr>
            <a:r>
              <a:rPr lang="en-US" sz="1000" smtClean="0">
                <a:solidFill>
                  <a:schemeClr val="tx1"/>
                </a:solidFill>
                <a:latin typeface="Arial" panose="020B0604020202020204" pitchFamily="34" charset="0"/>
                <a:cs typeface="Arial" panose="020B0604020202020204" pitchFamily="34" charset="0"/>
              </a:rPr>
              <a:t>Bushing  insulator</a:t>
            </a:r>
            <a:endParaRPr lang="en-US" sz="1000">
              <a:solidFill>
                <a:schemeClr val="tx1"/>
              </a:solidFill>
              <a:latin typeface="Arial" panose="020B0604020202020204" pitchFamily="34" charset="0"/>
              <a:cs typeface="Arial" panose="020B0604020202020204" pitchFamily="34" charset="0"/>
            </a:endParaRPr>
          </a:p>
        </p:txBody>
      </p:sp>
      <p:sp>
        <p:nvSpPr>
          <p:cNvPr id="20" name="TextBox 19"/>
          <p:cNvSpPr txBox="1"/>
          <p:nvPr/>
        </p:nvSpPr>
        <p:spPr>
          <a:xfrm>
            <a:off x="2292691" y="5206111"/>
            <a:ext cx="2176007" cy="246221"/>
          </a:xfrm>
          <a:prstGeom prst="rect">
            <a:avLst/>
          </a:prstGeom>
          <a:noFill/>
        </p:spPr>
        <p:txBody>
          <a:bodyPr wrap="square" rtlCol="0">
            <a:spAutoFit/>
          </a:bodyPr>
          <a:lstStyle/>
          <a:p>
            <a:pPr>
              <a:spcBef>
                <a:spcPts val="0"/>
              </a:spcBef>
            </a:pPr>
            <a:r>
              <a:rPr lang="en-US" sz="1000" smtClean="0">
                <a:solidFill>
                  <a:schemeClr val="tx1"/>
                </a:solidFill>
                <a:latin typeface="Arial" panose="020B0604020202020204" pitchFamily="34" charset="0"/>
                <a:cs typeface="Arial" panose="020B0604020202020204" pitchFamily="34" charset="0"/>
              </a:rPr>
              <a:t>Bearing parts</a:t>
            </a:r>
            <a:endParaRPr lang="en-US" sz="1000">
              <a:solidFill>
                <a:schemeClr val="tx1"/>
              </a:solidFill>
              <a:latin typeface="Arial" panose="020B0604020202020204" pitchFamily="34" charset="0"/>
              <a:cs typeface="Arial" panose="020B0604020202020204" pitchFamily="34" charset="0"/>
            </a:endParaRPr>
          </a:p>
        </p:txBody>
      </p:sp>
      <p:sp>
        <p:nvSpPr>
          <p:cNvPr id="21" name="TextBox 20"/>
          <p:cNvSpPr txBox="1"/>
          <p:nvPr/>
        </p:nvSpPr>
        <p:spPr>
          <a:xfrm>
            <a:off x="4376629" y="5244391"/>
            <a:ext cx="2176007" cy="246221"/>
          </a:xfrm>
          <a:prstGeom prst="rect">
            <a:avLst/>
          </a:prstGeom>
          <a:noFill/>
        </p:spPr>
        <p:txBody>
          <a:bodyPr wrap="square" rtlCol="0">
            <a:spAutoFit/>
          </a:bodyPr>
          <a:lstStyle/>
          <a:p>
            <a:pPr>
              <a:spcBef>
                <a:spcPts val="0"/>
              </a:spcBef>
            </a:pPr>
            <a:r>
              <a:rPr lang="en-US" sz="1000" smtClean="0">
                <a:solidFill>
                  <a:schemeClr val="tx1"/>
                </a:solidFill>
                <a:latin typeface="Arial" panose="020B0604020202020204" pitchFamily="34" charset="0"/>
                <a:cs typeface="Arial" panose="020B0604020202020204" pitchFamily="34" charset="0"/>
              </a:rPr>
              <a:t>Hammer/Rapper </a:t>
            </a:r>
            <a:r>
              <a:rPr lang="en-US" sz="1000" err="1" smtClean="0">
                <a:solidFill>
                  <a:schemeClr val="tx1"/>
                </a:solidFill>
                <a:latin typeface="Arial" panose="020B0604020202020204" pitchFamily="34" charset="0"/>
                <a:cs typeface="Arial" panose="020B0604020202020204" pitchFamily="34" charset="0"/>
              </a:rPr>
              <a:t>Acc</a:t>
            </a:r>
            <a:r>
              <a:rPr lang="en-US" sz="1000" smtClean="0">
                <a:solidFill>
                  <a:schemeClr val="tx1"/>
                </a:solidFill>
                <a:latin typeface="Arial" panose="020B0604020202020204" pitchFamily="34" charset="0"/>
                <a:cs typeface="Arial" panose="020B0604020202020204" pitchFamily="34" charset="0"/>
              </a:rPr>
              <a:t>’</a:t>
            </a:r>
            <a:endParaRPr lang="en-US" sz="1000">
              <a:solidFill>
                <a:schemeClr val="tx1"/>
              </a:solidFill>
              <a:latin typeface="Arial" panose="020B0604020202020204" pitchFamily="34" charset="0"/>
              <a:cs typeface="Arial" panose="020B0604020202020204" pitchFamily="34" charset="0"/>
            </a:endParaRPr>
          </a:p>
        </p:txBody>
      </p:sp>
      <p:sp>
        <p:nvSpPr>
          <p:cNvPr id="22" name="TextBox 21"/>
          <p:cNvSpPr txBox="1"/>
          <p:nvPr/>
        </p:nvSpPr>
        <p:spPr>
          <a:xfrm>
            <a:off x="266183" y="6957107"/>
            <a:ext cx="2176007" cy="246221"/>
          </a:xfrm>
          <a:prstGeom prst="rect">
            <a:avLst/>
          </a:prstGeom>
          <a:noFill/>
        </p:spPr>
        <p:txBody>
          <a:bodyPr wrap="square" rtlCol="0">
            <a:spAutoFit/>
          </a:bodyPr>
          <a:lstStyle/>
          <a:p>
            <a:pPr>
              <a:spcBef>
                <a:spcPts val="0"/>
              </a:spcBef>
            </a:pPr>
            <a:r>
              <a:rPr lang="en-US" sz="1000" smtClean="0">
                <a:solidFill>
                  <a:schemeClr val="tx1"/>
                </a:solidFill>
                <a:latin typeface="Arial" panose="020B0604020202020204" pitchFamily="34" charset="0"/>
                <a:cs typeface="Arial" panose="020B0604020202020204" pitchFamily="34" charset="0"/>
              </a:rPr>
              <a:t>FRP/ Porcelain shaft</a:t>
            </a:r>
            <a:endParaRPr lang="en-US" sz="1000">
              <a:solidFill>
                <a:schemeClr val="tx1"/>
              </a:solidFill>
              <a:latin typeface="Arial" panose="020B0604020202020204" pitchFamily="34" charset="0"/>
              <a:cs typeface="Arial" panose="020B0604020202020204" pitchFamily="34" charset="0"/>
            </a:endParaRPr>
          </a:p>
        </p:txBody>
      </p:sp>
      <p:sp>
        <p:nvSpPr>
          <p:cNvPr id="23" name="TextBox 22"/>
          <p:cNvSpPr txBox="1"/>
          <p:nvPr/>
        </p:nvSpPr>
        <p:spPr>
          <a:xfrm>
            <a:off x="2362359" y="6962369"/>
            <a:ext cx="2176007" cy="246221"/>
          </a:xfrm>
          <a:prstGeom prst="rect">
            <a:avLst/>
          </a:prstGeom>
          <a:noFill/>
        </p:spPr>
        <p:txBody>
          <a:bodyPr wrap="square" rtlCol="0">
            <a:spAutoFit/>
          </a:bodyPr>
          <a:lstStyle/>
          <a:p>
            <a:pPr>
              <a:spcBef>
                <a:spcPts val="0"/>
              </a:spcBef>
            </a:pPr>
            <a:r>
              <a:rPr lang="en-US" sz="1000" smtClean="0">
                <a:solidFill>
                  <a:schemeClr val="tx1"/>
                </a:solidFill>
                <a:latin typeface="Arial" panose="020B0604020202020204" pitchFamily="34" charset="0"/>
                <a:cs typeface="Arial" panose="020B0604020202020204" pitchFamily="34" charset="0"/>
              </a:rPr>
              <a:t>Diaphragm Valve</a:t>
            </a:r>
            <a:endParaRPr lang="en-US" sz="1000">
              <a:solidFill>
                <a:schemeClr val="tx1"/>
              </a:solidFill>
              <a:latin typeface="Arial" panose="020B0604020202020204" pitchFamily="34" charset="0"/>
              <a:cs typeface="Arial" panose="020B0604020202020204" pitchFamily="34" charset="0"/>
            </a:endParaRPr>
          </a:p>
        </p:txBody>
      </p:sp>
      <p:sp>
        <p:nvSpPr>
          <p:cNvPr id="24" name="TextBox 23"/>
          <p:cNvSpPr txBox="1"/>
          <p:nvPr/>
        </p:nvSpPr>
        <p:spPr>
          <a:xfrm>
            <a:off x="225539" y="8591132"/>
            <a:ext cx="2176007" cy="246221"/>
          </a:xfrm>
          <a:prstGeom prst="rect">
            <a:avLst/>
          </a:prstGeom>
          <a:noFill/>
        </p:spPr>
        <p:txBody>
          <a:bodyPr wrap="square" rtlCol="0">
            <a:spAutoFit/>
          </a:bodyPr>
          <a:lstStyle/>
          <a:p>
            <a:pPr>
              <a:spcBef>
                <a:spcPts val="0"/>
              </a:spcBef>
            </a:pPr>
            <a:r>
              <a:rPr lang="en-US" sz="1000" smtClean="0">
                <a:solidFill>
                  <a:schemeClr val="tx1"/>
                </a:solidFill>
                <a:latin typeface="Arial" panose="020B0604020202020204" pitchFamily="34" charset="0"/>
                <a:cs typeface="Arial" panose="020B0604020202020204" pitchFamily="34" charset="0"/>
              </a:rPr>
              <a:t>PLC/ Controller system</a:t>
            </a:r>
            <a:endParaRPr lang="en-US" sz="1000">
              <a:solidFill>
                <a:schemeClr val="tx1"/>
              </a:solidFill>
              <a:latin typeface="Arial" panose="020B0604020202020204" pitchFamily="34" charset="0"/>
              <a:cs typeface="Arial" panose="020B0604020202020204" pitchFamily="34" charset="0"/>
            </a:endParaRPr>
          </a:p>
        </p:txBody>
      </p:sp>
      <p:sp>
        <p:nvSpPr>
          <p:cNvPr id="25" name="Rounded Rectangle 24"/>
          <p:cNvSpPr/>
          <p:nvPr/>
        </p:nvSpPr>
        <p:spPr bwMode="auto">
          <a:xfrm>
            <a:off x="4731656" y="3976919"/>
            <a:ext cx="1480457" cy="1175658"/>
          </a:xfrm>
          <a:prstGeom prst="roundRect">
            <a:avLst/>
          </a:prstGeom>
          <a:blipFill>
            <a:blip r:embed="rId17" cstate="print">
              <a:extLst>
                <a:ext uri="{BEBA8EAE-BF5A-486C-A8C5-ECC9F3942E4B}">
                  <a14:imgProps xmlns:a14="http://schemas.microsoft.com/office/drawing/2010/main">
                    <a14:imgLayer r:embed="rId18">
                      <a14:imgEffect>
                        <a14:sharpenSoften amount="50000"/>
                      </a14:imgEffect>
                    </a14:imgLayer>
                  </a14:imgProps>
                </a:ext>
              </a:extLst>
            </a:blip>
            <a:stretch>
              <a:fillRect/>
            </a:stretch>
          </a:blipFill>
          <a:ln w="22225" algn="ctr">
            <a:solidFill>
              <a:schemeClr val="bg1"/>
            </a:solidFill>
            <a:round/>
          </a:ln>
        </p:spPr>
        <p:txBody>
          <a:bodyPr wrap="square" tIns="0" bIns="0" rtlCol="0" anchor="ctr">
            <a:noAutofit/>
          </a:bodyPr>
          <a:lstStyle/>
          <a:p>
            <a:pPr algn="ctr"/>
            <a:endParaRPr lang="en-US">
              <a:solidFill>
                <a:schemeClr val="tx1"/>
              </a:solidFill>
            </a:endParaRPr>
          </a:p>
        </p:txBody>
      </p:sp>
      <p:sp>
        <p:nvSpPr>
          <p:cNvPr id="26" name="TextBox 25"/>
          <p:cNvSpPr txBox="1"/>
          <p:nvPr/>
        </p:nvSpPr>
        <p:spPr>
          <a:xfrm>
            <a:off x="4342873" y="6962369"/>
            <a:ext cx="2176007" cy="246221"/>
          </a:xfrm>
          <a:prstGeom prst="rect">
            <a:avLst/>
          </a:prstGeom>
          <a:noFill/>
        </p:spPr>
        <p:txBody>
          <a:bodyPr wrap="square" rtlCol="0">
            <a:spAutoFit/>
          </a:bodyPr>
          <a:lstStyle/>
          <a:p>
            <a:pPr>
              <a:spcBef>
                <a:spcPts val="0"/>
              </a:spcBef>
            </a:pPr>
            <a:r>
              <a:rPr lang="en-US" sz="1000" smtClean="0">
                <a:solidFill>
                  <a:schemeClr val="tx1"/>
                </a:solidFill>
                <a:latin typeface="Arial" panose="020B0604020202020204" pitchFamily="34" charset="0"/>
                <a:cs typeface="Arial" panose="020B0604020202020204" pitchFamily="34" charset="0"/>
              </a:rPr>
              <a:t>MIGI/Magnetic rapper</a:t>
            </a:r>
            <a:endParaRPr lang="en-US" sz="1000">
              <a:solidFill>
                <a:schemeClr val="tx1"/>
              </a:solidFill>
              <a:latin typeface="Arial" panose="020B0604020202020204" pitchFamily="34" charset="0"/>
              <a:cs typeface="Arial" panose="020B0604020202020204" pitchFamily="34" charset="0"/>
            </a:endParaRPr>
          </a:p>
        </p:txBody>
      </p:sp>
      <p:sp>
        <p:nvSpPr>
          <p:cNvPr id="27" name="Rounded Rectangle 26"/>
          <p:cNvSpPr/>
          <p:nvPr/>
        </p:nvSpPr>
        <p:spPr bwMode="auto">
          <a:xfrm>
            <a:off x="4690647" y="5694897"/>
            <a:ext cx="1480457" cy="1175658"/>
          </a:xfrm>
          <a:prstGeom prst="roundRect">
            <a:avLst/>
          </a:prstGeom>
          <a:blipFill>
            <a:blip r:embed="rId19">
              <a:extLst>
                <a:ext uri="{BEBA8EAE-BF5A-486C-A8C5-ECC9F3942E4B}">
                  <a14:imgProps xmlns:a14="http://schemas.microsoft.com/office/drawing/2010/main">
                    <a14:imgLayer r:embed="rId20">
                      <a14:imgEffect>
                        <a14:sharpenSoften amount="50000"/>
                      </a14:imgEffect>
                    </a14:imgLayer>
                  </a14:imgProps>
                </a:ext>
              </a:extLst>
            </a:blip>
            <a:stretch>
              <a:fillRect/>
            </a:stretch>
          </a:blipFill>
          <a:ln w="22225" algn="ctr">
            <a:solidFill>
              <a:schemeClr val="bg1"/>
            </a:solidFill>
            <a:round/>
          </a:ln>
        </p:spPr>
        <p:txBody>
          <a:bodyPr wrap="square" tIns="0" bIns="0" rtlCol="0" anchor="ctr">
            <a:noAutofit/>
          </a:bodyPr>
          <a:lstStyle/>
          <a:p>
            <a:pPr algn="ctr"/>
            <a:endParaRPr lang="en-US">
              <a:solidFill>
                <a:schemeClr val="tx1"/>
              </a:solidFill>
            </a:endParaRPr>
          </a:p>
        </p:txBody>
      </p:sp>
      <p:sp>
        <p:nvSpPr>
          <p:cNvPr id="28" name="Rounded Rectangle 27"/>
          <p:cNvSpPr/>
          <p:nvPr/>
        </p:nvSpPr>
        <p:spPr bwMode="auto">
          <a:xfrm>
            <a:off x="2695121" y="7292361"/>
            <a:ext cx="1480457" cy="1175659"/>
          </a:xfrm>
          <a:prstGeom prst="roundRect">
            <a:avLst/>
          </a:prstGeom>
          <a:blipFill>
            <a:blip r:embed="rId21" cstate="print"/>
            <a:stretch>
              <a:fillRect/>
            </a:stretch>
          </a:blipFill>
          <a:ln w="22225" algn="ctr">
            <a:solidFill>
              <a:schemeClr val="bg1"/>
            </a:solidFill>
            <a:round/>
          </a:ln>
        </p:spPr>
        <p:txBody>
          <a:bodyPr wrap="square" tIns="0" bIns="0" rtlCol="0" anchor="ctr">
            <a:noAutofit/>
          </a:bodyPr>
          <a:lstStyle/>
          <a:p>
            <a:pPr algn="ctr"/>
            <a:endParaRPr lang="en-US">
              <a:solidFill>
                <a:schemeClr val="tx1"/>
              </a:solidFill>
            </a:endParaRPr>
          </a:p>
        </p:txBody>
      </p:sp>
      <p:sp>
        <p:nvSpPr>
          <p:cNvPr id="29" name="TextBox 28"/>
          <p:cNvSpPr txBox="1"/>
          <p:nvPr/>
        </p:nvSpPr>
        <p:spPr>
          <a:xfrm>
            <a:off x="2299945" y="8586908"/>
            <a:ext cx="2176007" cy="246221"/>
          </a:xfrm>
          <a:prstGeom prst="rect">
            <a:avLst/>
          </a:prstGeom>
          <a:noFill/>
        </p:spPr>
        <p:txBody>
          <a:bodyPr wrap="square" rtlCol="0">
            <a:spAutoFit/>
          </a:bodyPr>
          <a:lstStyle/>
          <a:p>
            <a:pPr>
              <a:spcBef>
                <a:spcPts val="0"/>
              </a:spcBef>
            </a:pPr>
            <a:r>
              <a:rPr lang="en-US" sz="1000" smtClean="0">
                <a:solidFill>
                  <a:schemeClr val="tx1"/>
                </a:solidFill>
                <a:latin typeface="Arial" panose="020B0604020202020204" pitchFamily="34" charset="0"/>
                <a:cs typeface="Arial" panose="020B0604020202020204" pitchFamily="34" charset="0"/>
              </a:rPr>
              <a:t>Transformer Rectifier</a:t>
            </a:r>
            <a:endParaRPr lang="en-US" sz="1000">
              <a:solidFill>
                <a:schemeClr val="tx1"/>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228600" y="421950"/>
            <a:ext cx="5657850" cy="276999"/>
          </a:xfrm>
          <a:prstGeom prst="rect">
            <a:avLst/>
          </a:prstGeom>
          <a:noFill/>
        </p:spPr>
        <p:txBody>
          <a:bodyPr wrap="square" rtlCol="0">
            <a:spAutoFit/>
          </a:bodyPr>
          <a:lstStyle/>
          <a:p>
            <a:pPr algn="l">
              <a:buFont typeface="Wingdings" panose="05000000000000000000" pitchFamily="2" charset="2"/>
              <a:buChar char="§"/>
            </a:pPr>
            <a:r>
              <a:rPr lang="en-US" sz="1000" b="1" smtClean="0">
                <a:solidFill>
                  <a:schemeClr val="tx1"/>
                </a:solidFill>
                <a:latin typeface="Arial" panose="020B0604020202020204" pitchFamily="34" charset="0"/>
                <a:cs typeface="Arial" panose="020B0604020202020204" pitchFamily="34" charset="0"/>
              </a:rPr>
              <a:t> </a:t>
            </a:r>
            <a:r>
              <a:rPr lang="en-US" sz="1200" b="1" smtClean="0">
                <a:solidFill>
                  <a:schemeClr val="tx1"/>
                </a:solidFill>
                <a:latin typeface="Arial" panose="020B0604020202020204" pitchFamily="34" charset="0"/>
                <a:cs typeface="Arial" panose="020B0604020202020204" pitchFamily="34" charset="0"/>
              </a:rPr>
              <a:t>Technical</a:t>
            </a:r>
            <a:r>
              <a:rPr lang="en-US" sz="1000" b="1" smtClean="0">
                <a:solidFill>
                  <a:schemeClr val="tx1"/>
                </a:solidFill>
                <a:latin typeface="Arial" panose="020B0604020202020204" pitchFamily="34" charset="0"/>
                <a:cs typeface="Arial" panose="020B0604020202020204" pitchFamily="34" charset="0"/>
              </a:rPr>
              <a:t> </a:t>
            </a:r>
            <a:r>
              <a:rPr lang="en-US" sz="1200" b="1" smtClean="0">
                <a:solidFill>
                  <a:schemeClr val="tx1"/>
                </a:solidFill>
                <a:latin typeface="Arial" panose="020B0604020202020204" pitchFamily="34" charset="0"/>
                <a:cs typeface="Arial" panose="020B0604020202020204" pitchFamily="34" charset="0"/>
              </a:rPr>
              <a:t>Service</a:t>
            </a:r>
            <a:r>
              <a:rPr lang="en-US" sz="1000" b="1" smtClean="0">
                <a:solidFill>
                  <a:schemeClr val="tx1"/>
                </a:solidFill>
                <a:latin typeface="Arial" panose="020B0604020202020204" pitchFamily="34" charset="0"/>
                <a:cs typeface="Arial" panose="020B0604020202020204" pitchFamily="34" charset="0"/>
              </a:rPr>
              <a:t> </a:t>
            </a:r>
          </a:p>
        </p:txBody>
      </p:sp>
      <p:sp>
        <p:nvSpPr>
          <p:cNvPr id="18" name="TextBox 17"/>
          <p:cNvSpPr txBox="1"/>
          <p:nvPr/>
        </p:nvSpPr>
        <p:spPr>
          <a:xfrm>
            <a:off x="1400173" y="2267835"/>
            <a:ext cx="3257550" cy="400110"/>
          </a:xfrm>
          <a:prstGeom prst="rect">
            <a:avLst/>
          </a:prstGeom>
          <a:noFill/>
        </p:spPr>
        <p:txBody>
          <a:bodyPr wrap="square" rtlCol="0">
            <a:spAutoFit/>
          </a:bodyPr>
          <a:lstStyle/>
          <a:p>
            <a:pPr algn="l">
              <a:spcBef>
                <a:spcPts val="0"/>
              </a:spcBef>
            </a:pPr>
            <a:r>
              <a:rPr lang="en-US" sz="1000" b="1" smtClean="0">
                <a:solidFill>
                  <a:schemeClr val="tx1"/>
                </a:solidFill>
                <a:latin typeface="Arial" panose="020B0604020202020204" pitchFamily="34" charset="0"/>
                <a:cs typeface="Arial" panose="020B0604020202020204" pitchFamily="34" charset="0"/>
              </a:rPr>
              <a:t>1. Efficiency upgrade </a:t>
            </a:r>
          </a:p>
          <a:p>
            <a:pPr algn="l">
              <a:spcBef>
                <a:spcPts val="0"/>
              </a:spcBef>
            </a:pPr>
            <a:r>
              <a:rPr lang="en-US" sz="1000" b="1" smtClean="0">
                <a:solidFill>
                  <a:schemeClr val="tx1"/>
                </a:solidFill>
                <a:latin typeface="Arial" panose="020B0604020202020204" pitchFamily="34" charset="0"/>
                <a:cs typeface="Arial" panose="020B0604020202020204" pitchFamily="34" charset="0"/>
              </a:rPr>
              <a:t>and Operation inspection </a:t>
            </a:r>
          </a:p>
        </p:txBody>
      </p:sp>
      <p:sp>
        <p:nvSpPr>
          <p:cNvPr id="4" name="TextBox 3"/>
          <p:cNvSpPr txBox="1"/>
          <p:nvPr/>
        </p:nvSpPr>
        <p:spPr>
          <a:xfrm>
            <a:off x="218442" y="928583"/>
            <a:ext cx="4683760" cy="553998"/>
          </a:xfrm>
          <a:prstGeom prst="rect">
            <a:avLst/>
          </a:prstGeom>
          <a:noFill/>
        </p:spPr>
        <p:txBody>
          <a:bodyPr wrap="square" rtlCol="0">
            <a:spAutoFit/>
          </a:bodyPr>
          <a:lstStyle/>
          <a:p>
            <a:pPr algn="just">
              <a:spcBef>
                <a:spcPts val="0"/>
              </a:spcBef>
            </a:pPr>
            <a:r>
              <a:rPr lang="en-US" sz="1000" smtClean="0">
                <a:solidFill>
                  <a:schemeClr val="tx1"/>
                </a:solidFill>
                <a:latin typeface="Arial" panose="020B0604020202020204" pitchFamily="34" charset="0"/>
                <a:cs typeface="Arial" panose="020B0604020202020204" pitchFamily="34" charset="0"/>
              </a:rPr>
              <a:t>Based on the accumulated technologies and knowhow of </a:t>
            </a:r>
            <a:r>
              <a:rPr lang="en-US" sz="1000" b="1" smtClean="0">
                <a:solidFill>
                  <a:schemeClr val="tx1"/>
                </a:solidFill>
                <a:latin typeface="Arial" panose="020B0604020202020204" pitchFamily="34" charset="0"/>
                <a:cs typeface="Arial" panose="020B0604020202020204" pitchFamily="34" charset="0"/>
              </a:rPr>
              <a:t>KC Cottrell Vietnam</a:t>
            </a:r>
            <a:r>
              <a:rPr lang="en-US" sz="1000" smtClean="0">
                <a:solidFill>
                  <a:schemeClr val="tx1"/>
                </a:solidFill>
                <a:latin typeface="Arial" panose="020B0604020202020204" pitchFamily="34" charset="0"/>
                <a:cs typeface="Arial" panose="020B0604020202020204" pitchFamily="34" charset="0"/>
              </a:rPr>
              <a:t>,</a:t>
            </a:r>
          </a:p>
          <a:p>
            <a:pPr algn="just">
              <a:spcBef>
                <a:spcPts val="0"/>
              </a:spcBef>
            </a:pPr>
            <a:r>
              <a:rPr lang="en-US" sz="1000" smtClean="0">
                <a:solidFill>
                  <a:schemeClr val="tx1"/>
                </a:solidFill>
                <a:latin typeface="Arial" panose="020B0604020202020204" pitchFamily="34" charset="0"/>
                <a:cs typeface="Arial" panose="020B0604020202020204" pitchFamily="34" charset="0"/>
              </a:rPr>
              <a:t>we provide technical service such as consulting, inspection and diagnosis of </a:t>
            </a:r>
          </a:p>
          <a:p>
            <a:pPr algn="just">
              <a:spcBef>
                <a:spcPts val="0"/>
              </a:spcBef>
            </a:pPr>
            <a:r>
              <a:rPr lang="en-US" sz="1000" smtClean="0">
                <a:solidFill>
                  <a:schemeClr val="tx1"/>
                </a:solidFill>
                <a:latin typeface="Arial" panose="020B0604020202020204" pitchFamily="34" charset="0"/>
                <a:cs typeface="Arial" panose="020B0604020202020204" pitchFamily="34" charset="0"/>
              </a:rPr>
              <a:t>client’s environmental facilities. </a:t>
            </a:r>
            <a:endParaRPr lang="en-US" sz="1000">
              <a:solidFill>
                <a:schemeClr val="tx1"/>
              </a:solidFill>
              <a:latin typeface="Arial" panose="020B0604020202020204" pitchFamily="34" charset="0"/>
              <a:cs typeface="Arial" panose="020B0604020202020204" pitchFamily="34" charset="0"/>
            </a:endParaRPr>
          </a:p>
        </p:txBody>
      </p:sp>
      <p:sp>
        <p:nvSpPr>
          <p:cNvPr id="9" name="Oval 8"/>
          <p:cNvSpPr>
            <a:spLocks noChangeAspect="1"/>
          </p:cNvSpPr>
          <p:nvPr/>
        </p:nvSpPr>
        <p:spPr bwMode="auto">
          <a:xfrm>
            <a:off x="4162423" y="1550873"/>
            <a:ext cx="2459736" cy="2504201"/>
          </a:xfrm>
          <a:prstGeom prst="ellipse">
            <a:avLst/>
          </a:prstGeom>
          <a: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a:blipFill>
          <a:ln w="22225" algn="ctr">
            <a:solidFill>
              <a:schemeClr val="bg1"/>
            </a:solidFill>
            <a:round/>
          </a:ln>
        </p:spPr>
        <p:txBody>
          <a:bodyPr wrap="square" tIns="0" bIns="0" rtlCol="0" anchor="ctr">
            <a:noAutofit/>
          </a:bodyPr>
          <a:lstStyle/>
          <a:p>
            <a:pPr algn="ctr"/>
            <a:endParaRPr lang="en-US">
              <a:solidFill>
                <a:schemeClr val="tx1"/>
              </a:solidFill>
            </a:endParaRPr>
          </a:p>
        </p:txBody>
      </p:sp>
      <p:sp>
        <p:nvSpPr>
          <p:cNvPr id="30" name="Oval 29"/>
          <p:cNvSpPr/>
          <p:nvPr/>
        </p:nvSpPr>
        <p:spPr bwMode="auto">
          <a:xfrm>
            <a:off x="243840" y="2868049"/>
            <a:ext cx="2459736" cy="2505456"/>
          </a:xfrm>
          <a:prstGeom prst="ellipse">
            <a:avLst/>
          </a:prstGeom>
          <a:blipFill>
            <a:blip r:embed="rId4" cstate="print">
              <a:extLst>
                <a:ext uri="{BEBA8EAE-BF5A-486C-A8C5-ECC9F3942E4B}">
                  <a14:imgProps xmlns:a14="http://schemas.microsoft.com/office/drawing/2010/main">
                    <a14:imgLayer r:embed="rId5">
                      <a14:imgEffect>
                        <a14:sharpenSoften amount="50000"/>
                      </a14:imgEffect>
                    </a14:imgLayer>
                  </a14:imgProps>
                </a:ext>
              </a:extLst>
            </a:blip>
            <a:stretch>
              <a:fillRect/>
            </a:stretch>
          </a:blipFill>
          <a:ln w="22225" algn="ctr">
            <a:solidFill>
              <a:schemeClr val="bg1"/>
            </a:solidFill>
            <a:round/>
          </a:ln>
        </p:spPr>
        <p:txBody>
          <a:bodyPr wrap="square" tIns="0" bIns="0" rtlCol="0" anchor="ctr">
            <a:noAutofit/>
          </a:bodyPr>
          <a:lstStyle/>
          <a:p>
            <a:pPr algn="ctr"/>
            <a:endParaRPr lang="en-US">
              <a:solidFill>
                <a:schemeClr val="tx1"/>
              </a:solidFill>
            </a:endParaRPr>
          </a:p>
        </p:txBody>
      </p:sp>
      <p:sp>
        <p:nvSpPr>
          <p:cNvPr id="31" name="TextBox 30"/>
          <p:cNvSpPr txBox="1"/>
          <p:nvPr/>
        </p:nvSpPr>
        <p:spPr>
          <a:xfrm>
            <a:off x="2885440" y="3949683"/>
            <a:ext cx="3257550" cy="400110"/>
          </a:xfrm>
          <a:prstGeom prst="rect">
            <a:avLst/>
          </a:prstGeom>
          <a:noFill/>
        </p:spPr>
        <p:txBody>
          <a:bodyPr wrap="square" rtlCol="0">
            <a:spAutoFit/>
          </a:bodyPr>
          <a:lstStyle/>
          <a:p>
            <a:pPr algn="l">
              <a:spcBef>
                <a:spcPts val="0"/>
              </a:spcBef>
            </a:pPr>
            <a:r>
              <a:rPr lang="en-US" sz="1000" b="1" smtClean="0">
                <a:solidFill>
                  <a:schemeClr val="tx1"/>
                </a:solidFill>
                <a:latin typeface="Arial" panose="020B0604020202020204" pitchFamily="34" charset="0"/>
                <a:cs typeface="Arial" panose="020B0604020202020204" pitchFamily="34" charset="0"/>
              </a:rPr>
              <a:t>2. Analysis report </a:t>
            </a:r>
          </a:p>
          <a:p>
            <a:pPr algn="l">
              <a:spcBef>
                <a:spcPts val="0"/>
              </a:spcBef>
            </a:pPr>
            <a:r>
              <a:rPr lang="en-US" sz="1000" b="1" smtClean="0">
                <a:solidFill>
                  <a:schemeClr val="tx1"/>
                </a:solidFill>
                <a:latin typeface="Arial" panose="020B0604020202020204" pitchFamily="34" charset="0"/>
                <a:cs typeface="Arial" panose="020B0604020202020204" pitchFamily="34" charset="0"/>
              </a:rPr>
              <a:t>and maintenance programs  </a:t>
            </a:r>
          </a:p>
        </p:txBody>
      </p:sp>
      <p:sp>
        <p:nvSpPr>
          <p:cNvPr id="33" name="Oval 32"/>
          <p:cNvSpPr/>
          <p:nvPr/>
        </p:nvSpPr>
        <p:spPr bwMode="auto">
          <a:xfrm>
            <a:off x="3976916" y="4701085"/>
            <a:ext cx="2462585" cy="2507103"/>
          </a:xfrm>
          <a:prstGeom prst="ellipse">
            <a:avLst/>
          </a:prstGeom>
          <a:blipFill>
            <a:blip r:embed="rId6"/>
            <a:stretch>
              <a:fillRect/>
            </a:stretch>
          </a:blipFill>
          <a:ln w="22225" algn="ctr">
            <a:solidFill>
              <a:schemeClr val="bg1"/>
            </a:solidFill>
            <a:round/>
          </a:ln>
        </p:spPr>
        <p:txBody>
          <a:bodyPr wrap="square" tIns="0" bIns="0" rtlCol="0" anchor="ctr">
            <a:noAutofit/>
          </a:bodyPr>
          <a:lstStyle/>
          <a:p>
            <a:pPr algn="ctr"/>
            <a:endParaRPr lang="en-US">
              <a:solidFill>
                <a:schemeClr val="tx1"/>
              </a:solidFill>
            </a:endParaRPr>
          </a:p>
        </p:txBody>
      </p:sp>
      <p:sp>
        <p:nvSpPr>
          <p:cNvPr id="38" name="TextBox 37"/>
          <p:cNvSpPr txBox="1"/>
          <p:nvPr/>
        </p:nvSpPr>
        <p:spPr>
          <a:xfrm>
            <a:off x="1558289" y="5565489"/>
            <a:ext cx="3257550" cy="400110"/>
          </a:xfrm>
          <a:prstGeom prst="rect">
            <a:avLst/>
          </a:prstGeom>
          <a:noFill/>
        </p:spPr>
        <p:txBody>
          <a:bodyPr wrap="square" rtlCol="0">
            <a:spAutoFit/>
          </a:bodyPr>
          <a:lstStyle/>
          <a:p>
            <a:pPr algn="l">
              <a:spcBef>
                <a:spcPts val="0"/>
              </a:spcBef>
            </a:pPr>
            <a:r>
              <a:rPr lang="en-US" sz="1000" b="1">
                <a:solidFill>
                  <a:schemeClr val="tx1"/>
                </a:solidFill>
                <a:latin typeface="Arial" panose="020B0604020202020204" pitchFamily="34" charset="0"/>
                <a:cs typeface="Arial" panose="020B0604020202020204" pitchFamily="34" charset="0"/>
              </a:rPr>
              <a:t>3</a:t>
            </a:r>
            <a:r>
              <a:rPr lang="en-US" sz="1000" b="1" smtClean="0">
                <a:solidFill>
                  <a:schemeClr val="tx1"/>
                </a:solidFill>
                <a:latin typeface="Arial" panose="020B0604020202020204" pitchFamily="34" charset="0"/>
                <a:cs typeface="Arial" panose="020B0604020202020204" pitchFamily="34" charset="0"/>
              </a:rPr>
              <a:t>. Overhaul supervisor </a:t>
            </a:r>
          </a:p>
          <a:p>
            <a:pPr algn="l">
              <a:spcBef>
                <a:spcPts val="0"/>
              </a:spcBef>
            </a:pPr>
            <a:r>
              <a:rPr lang="en-US" sz="1000" b="1">
                <a:solidFill>
                  <a:schemeClr val="tx1"/>
                </a:solidFill>
                <a:latin typeface="Arial" panose="020B0604020202020204" pitchFamily="34" charset="0"/>
                <a:cs typeface="Arial" panose="020B0604020202020204" pitchFamily="34" charset="0"/>
              </a:rPr>
              <a:t>a</a:t>
            </a:r>
            <a:r>
              <a:rPr lang="en-US" sz="1000" b="1" smtClean="0">
                <a:solidFill>
                  <a:schemeClr val="tx1"/>
                </a:solidFill>
                <a:latin typeface="Arial" panose="020B0604020202020204" pitchFamily="34" charset="0"/>
                <a:cs typeface="Arial" panose="020B0604020202020204" pitchFamily="34" charset="0"/>
              </a:rPr>
              <a:t>nd repairing work</a:t>
            </a:r>
          </a:p>
        </p:txBody>
      </p:sp>
      <p:sp>
        <p:nvSpPr>
          <p:cNvPr id="39" name="Oval 38"/>
          <p:cNvSpPr/>
          <p:nvPr/>
        </p:nvSpPr>
        <p:spPr bwMode="auto">
          <a:xfrm>
            <a:off x="362856" y="6148277"/>
            <a:ext cx="2459736" cy="2505456"/>
          </a:xfrm>
          <a:prstGeom prst="ellipse">
            <a:avLst/>
          </a:prstGeom>
          <a:blipFill>
            <a:blip r:embed="rId7" cstate="print">
              <a:extLst>
                <a:ext uri="{BEBA8EAE-BF5A-486C-A8C5-ECC9F3942E4B}">
                  <a14:imgProps xmlns:a14="http://schemas.microsoft.com/office/drawing/2010/main">
                    <a14:imgLayer r:embed="rId8">
                      <a14:imgEffect>
                        <a14:sharpenSoften amount="50000"/>
                      </a14:imgEffect>
                    </a14:imgLayer>
                  </a14:imgProps>
                </a:ext>
              </a:extLst>
            </a:blip>
            <a:stretch>
              <a:fillRect/>
            </a:stretch>
          </a:blipFill>
          <a:ln w="22225" algn="ctr">
            <a:solidFill>
              <a:schemeClr val="bg1"/>
            </a:solidFill>
            <a:round/>
          </a:ln>
        </p:spPr>
        <p:txBody>
          <a:bodyPr wrap="square" tIns="0" bIns="0" rtlCol="0" anchor="ctr">
            <a:noAutofit/>
          </a:bodyPr>
          <a:lstStyle/>
          <a:p>
            <a:pPr algn="ctr"/>
            <a:endParaRPr lang="en-US">
              <a:solidFill>
                <a:schemeClr val="tx1"/>
              </a:solidFill>
            </a:endParaRPr>
          </a:p>
        </p:txBody>
      </p:sp>
      <p:sp>
        <p:nvSpPr>
          <p:cNvPr id="40" name="TextBox 39"/>
          <p:cNvSpPr txBox="1"/>
          <p:nvPr/>
        </p:nvSpPr>
        <p:spPr>
          <a:xfrm>
            <a:off x="3088005" y="7454881"/>
            <a:ext cx="1826897" cy="553998"/>
          </a:xfrm>
          <a:prstGeom prst="rect">
            <a:avLst/>
          </a:prstGeom>
          <a:noFill/>
        </p:spPr>
        <p:txBody>
          <a:bodyPr wrap="square" rtlCol="0">
            <a:spAutoFit/>
          </a:bodyPr>
          <a:lstStyle/>
          <a:p>
            <a:pPr algn="l">
              <a:spcBef>
                <a:spcPts val="0"/>
              </a:spcBef>
            </a:pPr>
            <a:r>
              <a:rPr lang="en-US" sz="1000" b="1">
                <a:solidFill>
                  <a:schemeClr val="tx1"/>
                </a:solidFill>
                <a:latin typeface="Arial" panose="020B0604020202020204" pitchFamily="34" charset="0"/>
                <a:cs typeface="Arial" panose="020B0604020202020204" pitchFamily="34" charset="0"/>
              </a:rPr>
              <a:t>4</a:t>
            </a:r>
            <a:r>
              <a:rPr lang="en-US" sz="1000" b="1" smtClean="0">
                <a:solidFill>
                  <a:schemeClr val="tx1"/>
                </a:solidFill>
                <a:latin typeface="Arial" panose="020B0604020202020204" pitchFamily="34" charset="0"/>
                <a:cs typeface="Arial" panose="020B0604020202020204" pitchFamily="34" charset="0"/>
              </a:rPr>
              <a:t>. Meet 100% customer’s </a:t>
            </a:r>
          </a:p>
          <a:p>
            <a:pPr algn="l">
              <a:spcBef>
                <a:spcPts val="0"/>
              </a:spcBef>
            </a:pPr>
            <a:r>
              <a:rPr lang="en-US" sz="1000" b="1" smtClean="0">
                <a:solidFill>
                  <a:schemeClr val="tx1"/>
                </a:solidFill>
                <a:latin typeface="Arial" panose="020B0604020202020204" pitchFamily="34" charset="0"/>
                <a:cs typeface="Arial" panose="020B0604020202020204" pitchFamily="34" charset="0"/>
              </a:rPr>
              <a:t>need and maximize clients’ competitiveness.</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74"/>
          <p:cNvSpPr txBox="1">
            <a:spLocks noChangeArrowheads="1"/>
          </p:cNvSpPr>
          <p:nvPr/>
        </p:nvSpPr>
        <p:spPr bwMode="auto">
          <a:xfrm>
            <a:off x="574956" y="776817"/>
            <a:ext cx="1492717" cy="276999"/>
          </a:xfrm>
          <a:prstGeom prst="rect">
            <a:avLst/>
          </a:prstGeom>
          <a:noFill/>
          <a:ln w="9525">
            <a:noFill/>
            <a:miter lim="800000"/>
          </a:ln>
        </p:spPr>
        <p:txBody>
          <a:bodyPr wrap="none">
            <a:spAutoFit/>
          </a:bodyPr>
          <a:lstStyle/>
          <a:p>
            <a:pPr latinLnBrk="1"/>
            <a:r>
              <a:rPr lang="en-US" altLang="ko-KR" sz="1200" b="1" smtClean="0">
                <a:solidFill>
                  <a:schemeClr val="tx2"/>
                </a:solidFill>
                <a:latin typeface="Arial" panose="020B0604020202020204" pitchFamily="34" charset="0"/>
                <a:ea typeface="HY울릉도B"/>
                <a:cs typeface="Arial" panose="020B0604020202020204" pitchFamily="34" charset="0"/>
              </a:rPr>
              <a:t>3 . </a:t>
            </a:r>
            <a:r>
              <a:rPr lang="en-US" altLang="ko-KR" sz="1200" b="1" smtClean="0">
                <a:solidFill>
                  <a:schemeClr val="tx1"/>
                </a:solidFill>
                <a:latin typeface="Arial" panose="020B0604020202020204" pitchFamily="34" charset="0"/>
                <a:ea typeface="HY울릉도B"/>
                <a:cs typeface="Arial" panose="020B0604020202020204" pitchFamily="34" charset="0"/>
              </a:rPr>
              <a:t>EXPERIENCES</a:t>
            </a:r>
            <a:endParaRPr lang="en-US" altLang="ko-KR" sz="1200" b="1">
              <a:solidFill>
                <a:schemeClr val="tx1"/>
              </a:solidFill>
              <a:latin typeface="Arial" panose="020B0604020202020204" pitchFamily="34" charset="0"/>
              <a:ea typeface="HY울릉도B"/>
              <a:cs typeface="Arial" panose="020B0604020202020204" pitchFamily="34" charset="0"/>
            </a:endParaRPr>
          </a:p>
        </p:txBody>
      </p:sp>
      <p:sp>
        <p:nvSpPr>
          <p:cNvPr id="8" name="Text Box 274"/>
          <p:cNvSpPr txBox="1">
            <a:spLocks noChangeArrowheads="1"/>
          </p:cNvSpPr>
          <p:nvPr/>
        </p:nvSpPr>
        <p:spPr bwMode="auto">
          <a:xfrm>
            <a:off x="564068" y="1246719"/>
            <a:ext cx="5669092" cy="276999"/>
          </a:xfrm>
          <a:prstGeom prst="rect">
            <a:avLst/>
          </a:prstGeom>
          <a:noFill/>
          <a:ln w="9525">
            <a:noFill/>
            <a:miter lim="800000"/>
          </a:ln>
        </p:spPr>
        <p:txBody>
          <a:bodyPr wrap="square">
            <a:spAutoFit/>
          </a:bodyPr>
          <a:lstStyle/>
          <a:p>
            <a:pPr latinLnBrk="1">
              <a:buFont typeface="Wingdings" panose="05000000000000000000" pitchFamily="2" charset="2"/>
              <a:buChar char="§"/>
            </a:pPr>
            <a:r>
              <a:rPr lang="en-US" altLang="ko-KR" sz="1200" b="1" dirty="0" smtClean="0">
                <a:solidFill>
                  <a:schemeClr val="tx1"/>
                </a:solidFill>
                <a:latin typeface="Arial" panose="020B0604020202020204" pitchFamily="34" charset="0"/>
                <a:ea typeface="HY울릉도B"/>
                <a:cs typeface="Arial" panose="020B0604020202020204" pitchFamily="34" charset="0"/>
              </a:rPr>
              <a:t>  Experience of Air Pollution Control (APC) supply: </a:t>
            </a:r>
            <a:r>
              <a:rPr lang="vi-VN" altLang="ko-KR" sz="1200" b="1" dirty="0" smtClean="0">
                <a:solidFill>
                  <a:schemeClr val="tx1"/>
                </a:solidFill>
                <a:latin typeface="Arial" panose="020B0604020202020204" pitchFamily="34" charset="0"/>
                <a:ea typeface="HY울릉도B"/>
                <a:cs typeface="Arial" panose="020B0604020202020204" pitchFamily="34" charset="0"/>
              </a:rPr>
              <a:t>36</a:t>
            </a:r>
            <a:r>
              <a:rPr lang="en-US" altLang="ko-KR" sz="1200" b="1" dirty="0" smtClean="0">
                <a:solidFill>
                  <a:schemeClr val="tx1"/>
                </a:solidFill>
                <a:latin typeface="Arial" panose="020B0604020202020204" pitchFamily="34" charset="0"/>
                <a:ea typeface="HY울릉도B"/>
                <a:cs typeface="Arial" panose="020B0604020202020204" pitchFamily="34" charset="0"/>
              </a:rPr>
              <a:t> APC systems</a:t>
            </a:r>
            <a:r>
              <a:rPr lang="vi-VN" altLang="ko-KR" sz="1200" b="1" dirty="0">
                <a:solidFill>
                  <a:schemeClr val="tx1"/>
                </a:solidFill>
                <a:latin typeface="Arial" panose="020B0604020202020204" pitchFamily="34" charset="0"/>
                <a:ea typeface="HY울릉도B"/>
                <a:cs typeface="Arial" panose="020B0604020202020204" pitchFamily="34" charset="0"/>
              </a:rPr>
              <a:t> </a:t>
            </a:r>
            <a:r>
              <a:rPr lang="vi-VN" altLang="ko-KR" sz="1200" b="1" dirty="0" smtClean="0">
                <a:solidFill>
                  <a:schemeClr val="tx1"/>
                </a:solidFill>
                <a:latin typeface="Arial" panose="020B0604020202020204" pitchFamily="34" charset="0"/>
                <a:ea typeface="HY울릉도B"/>
                <a:cs typeface="Arial" panose="020B0604020202020204" pitchFamily="34" charset="0"/>
              </a:rPr>
              <a:t>in VN</a:t>
            </a:r>
            <a:endParaRPr lang="en-US" altLang="ko-KR" sz="1200" b="1" dirty="0">
              <a:solidFill>
                <a:schemeClr val="tx1"/>
              </a:solidFill>
              <a:latin typeface="Arial" panose="020B0604020202020204" pitchFamily="34" charset="0"/>
              <a:ea typeface="HY울릉도B"/>
              <a:cs typeface="Arial" panose="020B0604020202020204" pitchFamily="34" charset="0"/>
            </a:endParaRP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882286211"/>
              </p:ext>
            </p:extLst>
          </p:nvPr>
        </p:nvGraphicFramePr>
        <p:xfrm>
          <a:off x="342900" y="1687830"/>
          <a:ext cx="6172200" cy="7263765"/>
        </p:xfrm>
        <a:graphic>
          <a:graphicData uri="http://schemas.openxmlformats.org/drawingml/2006/table">
            <a:tbl>
              <a:tblPr/>
              <a:tblGrid>
                <a:gridCol w="452755">
                  <a:extLst>
                    <a:ext uri="{9D8B030D-6E8A-4147-A177-3AD203B41FA5}">
                      <a16:colId xmlns:a16="http://schemas.microsoft.com/office/drawing/2014/main" val="20000"/>
                    </a:ext>
                  </a:extLst>
                </a:gridCol>
                <a:gridCol w="2891790">
                  <a:extLst>
                    <a:ext uri="{9D8B030D-6E8A-4147-A177-3AD203B41FA5}">
                      <a16:colId xmlns:a16="http://schemas.microsoft.com/office/drawing/2014/main" val="20001"/>
                    </a:ext>
                  </a:extLst>
                </a:gridCol>
                <a:gridCol w="1586865">
                  <a:extLst>
                    <a:ext uri="{9D8B030D-6E8A-4147-A177-3AD203B41FA5}">
                      <a16:colId xmlns:a16="http://schemas.microsoft.com/office/drawing/2014/main" val="20002"/>
                    </a:ext>
                  </a:extLst>
                </a:gridCol>
                <a:gridCol w="1240790">
                  <a:extLst>
                    <a:ext uri="{9D8B030D-6E8A-4147-A177-3AD203B41FA5}">
                      <a16:colId xmlns:a16="http://schemas.microsoft.com/office/drawing/2014/main" val="20003"/>
                    </a:ext>
                  </a:extLst>
                </a:gridCol>
              </a:tblGrid>
              <a:tr h="436880">
                <a:tc>
                  <a:txBody>
                    <a:bodyPr/>
                    <a:lstStyle/>
                    <a:p>
                      <a:pPr algn="ctr" fontAlgn="ctr"/>
                      <a:r>
                        <a:rPr lang="en-US" sz="1000" b="1" i="0" u="none" strike="noStrike" dirty="0">
                          <a:solidFill>
                            <a:schemeClr val="tx1"/>
                          </a:solidFill>
                          <a:latin typeface="Arial" panose="020B0604020202020204"/>
                        </a:rPr>
                        <a:t>No.</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1000" b="1" i="0" u="none" strike="noStrike">
                          <a:solidFill>
                            <a:schemeClr val="tx1"/>
                          </a:solidFill>
                          <a:latin typeface="Arial" panose="020B0604020202020204"/>
                        </a:rPr>
                        <a:t>Project</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1000" b="1" i="0" u="none" strike="noStrike" smtClean="0">
                          <a:solidFill>
                            <a:schemeClr val="tx1"/>
                          </a:solidFill>
                          <a:latin typeface="Arial" panose="020B0604020202020204"/>
                        </a:rPr>
                        <a:t>Scope of</a:t>
                      </a:r>
                      <a:r>
                        <a:rPr lang="en-US" sz="1000" b="1" i="0" u="none" strike="noStrike" baseline="0" smtClean="0">
                          <a:solidFill>
                            <a:schemeClr val="tx1"/>
                          </a:solidFill>
                          <a:latin typeface="Arial" panose="020B0604020202020204"/>
                        </a:rPr>
                        <a:t> supply</a:t>
                      </a:r>
                      <a:endParaRPr lang="en-US" sz="1000" b="1"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1000" b="1" i="0" u="none" strike="noStrike" smtClean="0">
                          <a:solidFill>
                            <a:schemeClr val="tx1"/>
                          </a:solidFill>
                          <a:latin typeface="Arial" panose="020B0604020202020204"/>
                        </a:rPr>
                        <a:t>Completion</a:t>
                      </a:r>
                    </a:p>
                    <a:p>
                      <a:pPr algn="ctr" fontAlgn="ctr"/>
                      <a:r>
                        <a:rPr lang="en-US" sz="1000" b="1" i="0" u="none" strike="noStrike" smtClean="0">
                          <a:solidFill>
                            <a:schemeClr val="tx1"/>
                          </a:solidFill>
                          <a:latin typeface="Arial" panose="020B0604020202020204"/>
                        </a:rPr>
                        <a:t> </a:t>
                      </a:r>
                      <a:r>
                        <a:rPr lang="en-US" sz="1000" b="1" i="0" u="none" strike="noStrike">
                          <a:solidFill>
                            <a:schemeClr val="tx1"/>
                          </a:solidFill>
                          <a:latin typeface="Arial" panose="020B0604020202020204"/>
                        </a:rPr>
                        <a:t>year</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436245">
                <a:tc>
                  <a:txBody>
                    <a:bodyPr/>
                    <a:lstStyle/>
                    <a:p>
                      <a:pPr algn="ctr" fontAlgn="ctr"/>
                      <a:r>
                        <a:rPr lang="en-US" sz="1000" b="0" i="0" u="none" strike="noStrike">
                          <a:solidFill>
                            <a:schemeClr val="tx1"/>
                          </a:solidFill>
                          <a:latin typeface="Arial" panose="020B0604020202020204"/>
                        </a:rPr>
                        <a:t>1</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chemeClr val="tx1"/>
                          </a:solidFill>
                          <a:latin typeface="Arial" panose="020B0604020202020204"/>
                        </a:rPr>
                        <a:t> </a:t>
                      </a:r>
                      <a:r>
                        <a:rPr lang="en-US" sz="1000" b="0" i="0" u="none" strike="noStrike" err="1" smtClean="0">
                          <a:solidFill>
                            <a:schemeClr val="tx1"/>
                          </a:solidFill>
                          <a:latin typeface="Arial" panose="020B0604020202020204"/>
                        </a:rPr>
                        <a:t>Quang</a:t>
                      </a:r>
                      <a:r>
                        <a:rPr lang="en-US" sz="1000" b="0" i="0" u="none" strike="noStrike" smtClean="0">
                          <a:solidFill>
                            <a:schemeClr val="tx1"/>
                          </a:solidFill>
                          <a:latin typeface="Arial" panose="020B0604020202020204"/>
                        </a:rPr>
                        <a:t> </a:t>
                      </a:r>
                      <a:r>
                        <a:rPr lang="en-US" sz="1000" b="0" i="0" u="none" strike="noStrike" err="1">
                          <a:solidFill>
                            <a:schemeClr val="tx1"/>
                          </a:solidFill>
                          <a:latin typeface="Arial" panose="020B0604020202020204"/>
                        </a:rPr>
                        <a:t>Ngai</a:t>
                      </a:r>
                      <a:r>
                        <a:rPr lang="en-US" sz="1000" b="0" i="0" u="none" strike="noStrike">
                          <a:solidFill>
                            <a:schemeClr val="tx1"/>
                          </a:solidFill>
                          <a:latin typeface="Arial" panose="020B0604020202020204"/>
                        </a:rPr>
                        <a:t> Sugar Corporation </a:t>
                      </a:r>
                      <a:endParaRPr lang="en-US" sz="1000" b="0" i="0" u="none" strike="noStrike" smtClean="0">
                        <a:solidFill>
                          <a:schemeClr val="tx1"/>
                        </a:solidFill>
                        <a:latin typeface="Arial" panose="020B0604020202020204"/>
                      </a:endParaRPr>
                    </a:p>
                    <a:p>
                      <a:pPr algn="l" fontAlgn="ctr"/>
                      <a:r>
                        <a:rPr lang="en-US" sz="1000" b="0" i="0" u="none" strike="noStrike" smtClean="0">
                          <a:solidFill>
                            <a:schemeClr val="tx1"/>
                          </a:solidFill>
                          <a:latin typeface="Arial" panose="020B0604020202020204"/>
                        </a:rPr>
                        <a:t> in Vietnam</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chemeClr val="tx1"/>
                          </a:solidFill>
                          <a:latin typeface="Arial" panose="020B0604020202020204"/>
                        </a:rPr>
                        <a:t>Multi-Cyclone</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chemeClr val="tx1"/>
                          </a:solidFill>
                          <a:latin typeface="Arial" panose="020B0604020202020204"/>
                        </a:rPr>
                        <a:t>1999</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37515">
                <a:tc>
                  <a:txBody>
                    <a:bodyPr/>
                    <a:lstStyle/>
                    <a:p>
                      <a:pPr algn="ctr" fontAlgn="ctr"/>
                      <a:r>
                        <a:rPr lang="en-US" sz="1000" b="0" i="0" u="none" strike="noStrike">
                          <a:solidFill>
                            <a:schemeClr val="tx1"/>
                          </a:solidFill>
                          <a:latin typeface="Arial" panose="020B0604020202020204"/>
                        </a:rPr>
                        <a:t>2</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chemeClr val="tx1"/>
                          </a:solidFill>
                          <a:latin typeface="Arial" panose="020B0604020202020204"/>
                        </a:rPr>
                        <a:t> Dung </a:t>
                      </a:r>
                      <a:r>
                        <a:rPr lang="en-US" sz="1000" b="0" i="0" u="none" strike="noStrike" err="1">
                          <a:solidFill>
                            <a:schemeClr val="tx1"/>
                          </a:solidFill>
                          <a:latin typeface="Arial" panose="020B0604020202020204"/>
                        </a:rPr>
                        <a:t>Quat</a:t>
                      </a:r>
                      <a:r>
                        <a:rPr lang="en-US" sz="1000" b="0" i="0" u="none" strike="noStrike">
                          <a:solidFill>
                            <a:schemeClr val="tx1"/>
                          </a:solidFill>
                          <a:latin typeface="Arial" panose="020B0604020202020204"/>
                        </a:rPr>
                        <a:t> Oil </a:t>
                      </a:r>
                      <a:r>
                        <a:rPr lang="en-US" sz="1000" b="0" i="0" u="none" strike="noStrike" smtClean="0">
                          <a:solidFill>
                            <a:schemeClr val="tx1"/>
                          </a:solidFill>
                          <a:latin typeface="Arial" panose="020B0604020202020204"/>
                        </a:rPr>
                        <a:t>Refinery</a:t>
                      </a:r>
                    </a:p>
                    <a:p>
                      <a:pPr algn="l" fontAlgn="ctr"/>
                      <a:r>
                        <a:rPr lang="en-US" sz="1000" b="0" i="0" u="none" strike="noStrike" smtClean="0">
                          <a:solidFill>
                            <a:schemeClr val="tx1"/>
                          </a:solidFill>
                          <a:latin typeface="Arial" panose="020B0604020202020204"/>
                        </a:rPr>
                        <a:t> in Vietnam</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chemeClr val="tx1"/>
                          </a:solidFill>
                          <a:latin typeface="Arial" panose="020B0604020202020204"/>
                        </a:rPr>
                        <a:t>ESP, Ash </a:t>
                      </a:r>
                      <a:br>
                        <a:rPr lang="en-US" sz="1000" b="0" i="0" u="none" strike="noStrike">
                          <a:solidFill>
                            <a:schemeClr val="tx1"/>
                          </a:solidFill>
                          <a:latin typeface="Arial" panose="020B0604020202020204"/>
                        </a:rPr>
                      </a:br>
                      <a:r>
                        <a:rPr lang="en-US" sz="1000" b="0" i="0" u="none" strike="noStrike">
                          <a:solidFill>
                            <a:schemeClr val="tx1"/>
                          </a:solidFill>
                          <a:latin typeface="Arial" panose="020B0604020202020204"/>
                        </a:rPr>
                        <a:t>Handling system</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chemeClr val="tx1"/>
                          </a:solidFill>
                          <a:latin typeface="Arial" panose="020B0604020202020204"/>
                        </a:rPr>
                        <a:t>2009</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23265">
                <a:tc>
                  <a:txBody>
                    <a:bodyPr/>
                    <a:lstStyle/>
                    <a:p>
                      <a:pPr algn="ctr" fontAlgn="ctr"/>
                      <a:r>
                        <a:rPr lang="en-US" sz="1000" b="0" i="0" u="none" strike="noStrike" smtClean="0">
                          <a:solidFill>
                            <a:schemeClr val="tx1"/>
                          </a:solidFill>
                          <a:latin typeface="Arial" panose="020B0604020202020204"/>
                        </a:rPr>
                        <a:t>3</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000" b="0" i="0" u="none" strike="noStrike" kern="1200" smtClean="0">
                          <a:solidFill>
                            <a:schemeClr val="tx1"/>
                          </a:solidFill>
                          <a:latin typeface="Arial" panose="020B0604020202020204"/>
                          <a:ea typeface="+mn-ea"/>
                          <a:cs typeface="+mn-cs"/>
                        </a:rPr>
                        <a:t> PT. </a:t>
                      </a:r>
                      <a:r>
                        <a:rPr lang="en-US" sz="1000" b="0" i="0" u="none" strike="noStrike" kern="1200" err="1" smtClean="0">
                          <a:solidFill>
                            <a:schemeClr val="tx1"/>
                          </a:solidFill>
                          <a:latin typeface="Arial" panose="020B0604020202020204"/>
                          <a:ea typeface="+mn-ea"/>
                          <a:cs typeface="+mn-cs"/>
                        </a:rPr>
                        <a:t>Petrokimia</a:t>
                      </a:r>
                      <a:r>
                        <a:rPr lang="en-US" sz="1000" b="0" i="0" u="none" strike="noStrike" kern="1200" smtClean="0">
                          <a:solidFill>
                            <a:schemeClr val="tx1"/>
                          </a:solidFill>
                          <a:latin typeface="Arial" panose="020B0604020202020204"/>
                          <a:ea typeface="+mn-ea"/>
                          <a:cs typeface="+mn-cs"/>
                        </a:rPr>
                        <a:t> Gresik</a:t>
                      </a:r>
                    </a:p>
                    <a:p>
                      <a:pPr algn="l"/>
                      <a:r>
                        <a:rPr lang="en-US" sz="1000" b="0" i="0" u="none" strike="noStrike" kern="1200" smtClean="0">
                          <a:solidFill>
                            <a:schemeClr val="tx1"/>
                          </a:solidFill>
                          <a:latin typeface="Arial" panose="020B0604020202020204"/>
                          <a:ea typeface="+mn-ea"/>
                          <a:cs typeface="+mn-cs"/>
                        </a:rPr>
                        <a:t> Cement Retarder Plant</a:t>
                      </a:r>
                    </a:p>
                    <a:p>
                      <a:pPr algn="l"/>
                      <a:r>
                        <a:rPr lang="en-US" sz="1000" b="0" i="0" u="none" strike="noStrike" kern="1200" smtClean="0">
                          <a:solidFill>
                            <a:schemeClr val="tx1"/>
                          </a:solidFill>
                          <a:latin typeface="Arial" panose="020B0604020202020204"/>
                          <a:ea typeface="+mn-ea"/>
                          <a:cs typeface="+mn-cs"/>
                        </a:rPr>
                        <a:t> Rehabilitation</a:t>
                      </a:r>
                    </a:p>
                    <a:p>
                      <a:pPr marL="0" marR="0" indent="0" algn="l" defTabSz="914400" rtl="0" eaLnBrk="1" fontAlgn="auto" latinLnBrk="0" hangingPunct="1">
                        <a:lnSpc>
                          <a:spcPct val="100000"/>
                        </a:lnSpc>
                        <a:spcBef>
                          <a:spcPts val="0"/>
                        </a:spcBef>
                        <a:spcAft>
                          <a:spcPts val="0"/>
                        </a:spcAft>
                        <a:buClrTx/>
                        <a:buSzTx/>
                        <a:buFontTx/>
                        <a:buNone/>
                        <a:defRPr/>
                      </a:pPr>
                      <a:r>
                        <a:rPr lang="en-US" sz="1000" b="0" i="0" u="none" strike="noStrike" kern="1200" smtClean="0">
                          <a:solidFill>
                            <a:schemeClr val="tx1"/>
                          </a:solidFill>
                          <a:latin typeface="Arial" panose="020B0604020202020204"/>
                          <a:ea typeface="+mn-ea"/>
                          <a:cs typeface="+mn-cs"/>
                        </a:rPr>
                        <a:t> in Indonesia</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sz="1000" b="0" i="0" u="none" strike="noStrike" smtClean="0">
                          <a:solidFill>
                            <a:schemeClr val="tx1"/>
                          </a:solidFill>
                          <a:latin typeface="Arial" panose="020B0604020202020204"/>
                        </a:rPr>
                        <a:t>ESP</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2010</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44830">
                <a:tc>
                  <a:txBody>
                    <a:bodyPr/>
                    <a:lstStyle/>
                    <a:p>
                      <a:pPr algn="ctr" fontAlgn="ctr"/>
                      <a:r>
                        <a:rPr lang="en-US" sz="1000" b="0" i="0" u="none" strike="noStrike" smtClean="0">
                          <a:solidFill>
                            <a:schemeClr val="tx1"/>
                          </a:solidFill>
                          <a:latin typeface="Arial" panose="020B0604020202020204"/>
                        </a:rPr>
                        <a:t>4</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chemeClr val="tx1"/>
                          </a:solidFill>
                          <a:latin typeface="Arial" panose="020B0604020202020204"/>
                        </a:rPr>
                        <a:t> Dong </a:t>
                      </a:r>
                      <a:r>
                        <a:rPr lang="en-US" sz="1000" b="0" i="0" u="none" strike="noStrike" err="1">
                          <a:solidFill>
                            <a:schemeClr val="tx1"/>
                          </a:solidFill>
                          <a:latin typeface="Arial" panose="020B0604020202020204"/>
                        </a:rPr>
                        <a:t>Nai</a:t>
                      </a:r>
                      <a:r>
                        <a:rPr lang="en-US" sz="1000" b="0" i="0" u="none" strike="noStrike">
                          <a:solidFill>
                            <a:schemeClr val="tx1"/>
                          </a:solidFill>
                          <a:latin typeface="Arial" panose="020B0604020202020204"/>
                        </a:rPr>
                        <a:t> </a:t>
                      </a:r>
                      <a:r>
                        <a:rPr lang="en-US" sz="1000" b="0" i="0" u="none" strike="noStrike" err="1">
                          <a:solidFill>
                            <a:schemeClr val="tx1"/>
                          </a:solidFill>
                          <a:latin typeface="Arial" panose="020B0604020202020204"/>
                        </a:rPr>
                        <a:t>VN2</a:t>
                      </a:r>
                      <a:r>
                        <a:rPr lang="en-US" sz="1000" b="0" i="0" u="none" strike="noStrike">
                          <a:solidFill>
                            <a:schemeClr val="tx1"/>
                          </a:solidFill>
                          <a:latin typeface="Arial" panose="020B0604020202020204"/>
                        </a:rPr>
                        <a:t> Thermal Power </a:t>
                      </a:r>
                      <a:r>
                        <a:rPr lang="en-US" sz="1000" b="0" i="0" u="none" strike="noStrike" smtClean="0">
                          <a:solidFill>
                            <a:schemeClr val="tx1"/>
                          </a:solidFill>
                          <a:latin typeface="Arial" panose="020B0604020202020204"/>
                        </a:rPr>
                        <a:t>Plant</a:t>
                      </a:r>
                    </a:p>
                    <a:p>
                      <a:pPr algn="l" fontAlgn="ctr"/>
                      <a:r>
                        <a:rPr lang="en-US" sz="1000" b="0" i="0" u="none" strike="noStrike" smtClean="0">
                          <a:solidFill>
                            <a:schemeClr val="tx1"/>
                          </a:solidFill>
                          <a:latin typeface="Arial" panose="020B0604020202020204"/>
                        </a:rPr>
                        <a:t> </a:t>
                      </a:r>
                      <a:r>
                        <a:rPr lang="en-US" sz="1000" b="0" i="0" u="none" strike="noStrike" err="1" smtClean="0">
                          <a:solidFill>
                            <a:schemeClr val="tx1"/>
                          </a:solidFill>
                          <a:latin typeface="Arial" panose="020B0604020202020204"/>
                        </a:rPr>
                        <a:t>150MW</a:t>
                      </a:r>
                      <a:endParaRPr lang="en-US" sz="1000" b="0" i="0" u="none" strike="noStrike" smtClean="0">
                        <a:solidFill>
                          <a:schemeClr val="tx1"/>
                        </a:solidFill>
                        <a:latin typeface="Arial" panose="020B0604020202020204"/>
                      </a:endParaRPr>
                    </a:p>
                    <a:p>
                      <a:pPr algn="l" fontAlgn="ctr"/>
                      <a:r>
                        <a:rPr lang="en-US" sz="1000" b="0" i="0" u="none" strike="noStrike" smtClean="0">
                          <a:solidFill>
                            <a:schemeClr val="tx1"/>
                          </a:solidFill>
                          <a:latin typeface="Arial" panose="020B0604020202020204"/>
                        </a:rPr>
                        <a:t> in Vietnam</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chemeClr val="tx1"/>
                          </a:solidFill>
                          <a:latin typeface="Arial" panose="020B0604020202020204"/>
                        </a:rPr>
                        <a:t>ESP</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chemeClr val="tx1"/>
                          </a:solidFill>
                          <a:latin typeface="Arial" panose="020B0604020202020204"/>
                        </a:rPr>
                        <a:t>2011</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44830">
                <a:tc>
                  <a:txBody>
                    <a:bodyPr/>
                    <a:lstStyle/>
                    <a:p>
                      <a:pPr algn="ctr" fontAlgn="ctr"/>
                      <a:r>
                        <a:rPr lang="en-US" sz="1000" b="0" i="0" u="none" strike="noStrike" smtClean="0">
                          <a:solidFill>
                            <a:schemeClr val="tx1"/>
                          </a:solidFill>
                          <a:latin typeface="Arial" panose="020B0604020202020204"/>
                        </a:rPr>
                        <a:t>5</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000" b="0" i="0" u="none" strike="noStrike" kern="1200" smtClean="0">
                          <a:solidFill>
                            <a:schemeClr val="tx1"/>
                          </a:solidFill>
                          <a:latin typeface="Arial" panose="020B0604020202020204"/>
                          <a:ea typeface="+mn-ea"/>
                          <a:cs typeface="+mn-cs"/>
                        </a:rPr>
                        <a:t> </a:t>
                      </a:r>
                      <a:r>
                        <a:rPr lang="en-US" sz="1000" b="0" i="0" u="none" strike="noStrike" kern="1200" err="1" smtClean="0">
                          <a:solidFill>
                            <a:schemeClr val="tx1"/>
                          </a:solidFill>
                          <a:latin typeface="Arial" panose="020B0604020202020204"/>
                          <a:ea typeface="+mn-ea"/>
                          <a:cs typeface="+mn-cs"/>
                        </a:rPr>
                        <a:t>Taganito</a:t>
                      </a:r>
                      <a:r>
                        <a:rPr lang="en-US" sz="1000" b="0" i="0" u="none" strike="noStrike" kern="1200" smtClean="0">
                          <a:solidFill>
                            <a:schemeClr val="tx1"/>
                          </a:solidFill>
                          <a:latin typeface="Arial" panose="020B0604020202020204"/>
                          <a:ea typeface="+mn-ea"/>
                          <a:cs typeface="+mn-cs"/>
                        </a:rPr>
                        <a:t> Thermal Power Station</a:t>
                      </a:r>
                    </a:p>
                    <a:p>
                      <a:r>
                        <a:rPr lang="en-US" sz="1000" b="0" i="0" u="none" strike="noStrike" kern="1200" smtClean="0">
                          <a:solidFill>
                            <a:schemeClr val="tx1"/>
                          </a:solidFill>
                          <a:latin typeface="Arial" panose="020B0604020202020204"/>
                          <a:ea typeface="+mn-ea"/>
                          <a:cs typeface="+mn-cs"/>
                        </a:rPr>
                        <a:t> Formosa Heavy Industries Corp.</a:t>
                      </a:r>
                    </a:p>
                    <a:p>
                      <a:r>
                        <a:rPr lang="en-US" sz="1000" b="0" i="0" u="none" strike="noStrike" kern="1200" smtClean="0">
                          <a:solidFill>
                            <a:schemeClr val="tx1"/>
                          </a:solidFill>
                          <a:latin typeface="Arial" panose="020B0604020202020204"/>
                          <a:ea typeface="+mn-ea"/>
                          <a:cs typeface="+mn-cs"/>
                        </a:rPr>
                        <a:t> in Philippines, </a:t>
                      </a:r>
                      <a:endParaRPr lang="en-US" sz="1000" b="0" i="0" u="none" strike="noStrike" kern="1200">
                        <a:solidFill>
                          <a:schemeClr val="tx1"/>
                        </a:solidFill>
                        <a:latin typeface="Arial" panose="020B0604020202020204"/>
                        <a:ea typeface="+mn-ea"/>
                        <a:cs typeface="+mn-cs"/>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ESP</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2013</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36245">
                <a:tc>
                  <a:txBody>
                    <a:bodyPr/>
                    <a:lstStyle/>
                    <a:p>
                      <a:pPr algn="ctr" fontAlgn="ctr"/>
                      <a:r>
                        <a:rPr lang="en-US" sz="1000" b="0" i="0" u="none" strike="noStrike" smtClean="0">
                          <a:solidFill>
                            <a:schemeClr val="tx1"/>
                          </a:solidFill>
                          <a:latin typeface="Arial" panose="020B0604020202020204"/>
                        </a:rPr>
                        <a:t>6</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000" b="0" i="0" u="none" strike="noStrike" kern="1200" smtClean="0">
                          <a:solidFill>
                            <a:schemeClr val="tx1"/>
                          </a:solidFill>
                          <a:latin typeface="Arial" panose="020B0604020202020204"/>
                          <a:ea typeface="+mn-ea"/>
                          <a:cs typeface="+mn-cs"/>
                        </a:rPr>
                        <a:t> Davao Thermal Power Station</a:t>
                      </a:r>
                    </a:p>
                    <a:p>
                      <a:r>
                        <a:rPr lang="en-US" sz="1000" b="0" i="0" u="none" strike="noStrike" kern="1200" smtClean="0">
                          <a:solidFill>
                            <a:schemeClr val="tx1"/>
                          </a:solidFill>
                          <a:latin typeface="Arial" panose="020B0604020202020204"/>
                          <a:ea typeface="+mn-ea"/>
                          <a:cs typeface="+mn-cs"/>
                        </a:rPr>
                        <a:t> in Philippines</a:t>
                      </a:r>
                      <a:endParaRPr lang="en-US" sz="1000" b="0" i="0" u="none" strike="noStrike" kern="1200">
                        <a:solidFill>
                          <a:schemeClr val="tx1"/>
                        </a:solidFill>
                        <a:latin typeface="Arial" panose="020B0604020202020204"/>
                        <a:ea typeface="+mn-ea"/>
                        <a:cs typeface="+mn-cs"/>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ESP</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sz="1000" b="0" i="0" u="none" strike="noStrike" smtClean="0">
                          <a:solidFill>
                            <a:schemeClr val="tx1"/>
                          </a:solidFill>
                          <a:latin typeface="Arial" panose="020B0604020202020204"/>
                        </a:rPr>
                        <a:t>2013</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44830">
                <a:tc>
                  <a:txBody>
                    <a:bodyPr/>
                    <a:lstStyle/>
                    <a:p>
                      <a:pPr algn="ctr" fontAlgn="ctr"/>
                      <a:r>
                        <a:rPr lang="en-US" sz="1000" b="0" i="0" u="none" strike="noStrike" smtClean="0">
                          <a:solidFill>
                            <a:schemeClr val="tx1"/>
                          </a:solidFill>
                          <a:latin typeface="Arial" panose="020B0604020202020204"/>
                        </a:rPr>
                        <a:t>7</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en-US" sz="900" baseline="0" smtClean="0">
                          <a:latin typeface="Frutiger-Normal"/>
                        </a:rPr>
                        <a:t> </a:t>
                      </a:r>
                      <a:r>
                        <a:rPr lang="en-US" sz="1000" baseline="0" err="1" smtClean="0">
                          <a:latin typeface="Arial" pitchFamily="34" charset="0"/>
                          <a:cs typeface="Arial" pitchFamily="34" charset="0"/>
                        </a:rPr>
                        <a:t>POSCO</a:t>
                      </a:r>
                      <a:r>
                        <a:rPr lang="en-US" sz="1000" baseline="0" smtClean="0">
                          <a:latin typeface="Arial" pitchFamily="34" charset="0"/>
                          <a:cs typeface="Arial" pitchFamily="34" charset="0"/>
                        </a:rPr>
                        <a:t> Eng. &amp; Construction Co., Ltd.</a:t>
                      </a:r>
                    </a:p>
                    <a:p>
                      <a:pPr algn="l"/>
                      <a:r>
                        <a:rPr lang="en-US" sz="1000" baseline="0" smtClean="0">
                          <a:latin typeface="Arial" pitchFamily="34" charset="0"/>
                          <a:cs typeface="Arial" pitchFamily="34" charset="0"/>
                        </a:rPr>
                        <a:t> Sinter Plant No. 1, Sinter Machine Process</a:t>
                      </a:r>
                    </a:p>
                    <a:p>
                      <a:pPr algn="l"/>
                      <a:r>
                        <a:rPr lang="en-US" sz="1000" baseline="0" smtClean="0">
                          <a:latin typeface="Arial" pitchFamily="34" charset="0"/>
                          <a:cs typeface="Arial" pitchFamily="34" charset="0"/>
                        </a:rPr>
                        <a:t> in Indonesia</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ESP</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2014</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544830">
                <a:tc>
                  <a:txBody>
                    <a:bodyPr/>
                    <a:lstStyle/>
                    <a:p>
                      <a:pPr algn="ctr" fontAlgn="ctr"/>
                      <a:r>
                        <a:rPr lang="en-US" sz="1000" b="0" i="0" u="none" strike="noStrike" smtClean="0">
                          <a:solidFill>
                            <a:schemeClr val="tx1"/>
                          </a:solidFill>
                          <a:latin typeface="Arial" panose="020B0604020202020204"/>
                        </a:rPr>
                        <a:t>8</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chemeClr val="tx1"/>
                          </a:solidFill>
                          <a:latin typeface="Arial" panose="020B0604020202020204"/>
                        </a:rPr>
                        <a:t> </a:t>
                      </a:r>
                      <a:r>
                        <a:rPr lang="en-US" sz="1000" b="0" i="0" u="none" strike="noStrike" err="1" smtClean="0">
                          <a:solidFill>
                            <a:schemeClr val="tx1"/>
                          </a:solidFill>
                          <a:latin typeface="Arial" panose="020B0604020202020204"/>
                        </a:rPr>
                        <a:t>Nghi</a:t>
                      </a:r>
                      <a:r>
                        <a:rPr lang="en-US" sz="1000" b="0" i="0" u="none" strike="noStrike" smtClean="0">
                          <a:solidFill>
                            <a:schemeClr val="tx1"/>
                          </a:solidFill>
                          <a:latin typeface="Arial" panose="020B0604020202020204"/>
                        </a:rPr>
                        <a:t> </a:t>
                      </a:r>
                      <a:r>
                        <a:rPr lang="en-US" sz="1000" b="0" i="0" u="none" strike="noStrike">
                          <a:solidFill>
                            <a:schemeClr val="tx1"/>
                          </a:solidFill>
                          <a:latin typeface="Arial" panose="020B0604020202020204"/>
                        </a:rPr>
                        <a:t>Son 1 Thermal Power Plant </a:t>
                      </a:r>
                      <a:endParaRPr lang="en-US" sz="1000" b="0" i="0" u="none" strike="noStrike" smtClean="0">
                        <a:solidFill>
                          <a:schemeClr val="tx1"/>
                        </a:solidFill>
                        <a:latin typeface="Arial" panose="020B0604020202020204"/>
                      </a:endParaRPr>
                    </a:p>
                    <a:p>
                      <a:pPr algn="l" fontAlgn="ctr"/>
                      <a:r>
                        <a:rPr lang="en-US" sz="1000" b="0" i="0" u="none" strike="noStrike" smtClean="0">
                          <a:solidFill>
                            <a:schemeClr val="tx1"/>
                          </a:solidFill>
                          <a:latin typeface="Arial" panose="020B0604020202020204"/>
                        </a:rPr>
                        <a:t> (</a:t>
                      </a:r>
                      <a:r>
                        <a:rPr lang="en-US" sz="1000" b="0" i="0" u="none" strike="noStrike" err="1">
                          <a:solidFill>
                            <a:schemeClr val="tx1"/>
                          </a:solidFill>
                          <a:latin typeface="Arial" panose="020B0604020202020204"/>
                        </a:rPr>
                        <a:t>300MW</a:t>
                      </a:r>
                      <a:r>
                        <a:rPr lang="en-US" sz="1000" b="0" i="0" u="none" strike="noStrike">
                          <a:solidFill>
                            <a:schemeClr val="tx1"/>
                          </a:solidFill>
                          <a:latin typeface="Arial" panose="020B0604020202020204"/>
                        </a:rPr>
                        <a:t> x 2</a:t>
                      </a:r>
                      <a:r>
                        <a:rPr lang="en-US" sz="1000" b="0" i="0" u="none" strike="noStrike" smtClean="0">
                          <a:solidFill>
                            <a:schemeClr val="tx1"/>
                          </a:solidFill>
                          <a:latin typeface="Arial" panose="020B0604020202020204"/>
                        </a:rPr>
                        <a:t>)</a:t>
                      </a:r>
                    </a:p>
                    <a:p>
                      <a:pPr marL="0" marR="0" indent="0" algn="l" defTabSz="914400" rtl="0" eaLnBrk="1" fontAlgn="ctr" latinLnBrk="0" hangingPunct="1">
                        <a:lnSpc>
                          <a:spcPct val="100000"/>
                        </a:lnSpc>
                        <a:spcBef>
                          <a:spcPts val="0"/>
                        </a:spcBef>
                        <a:spcAft>
                          <a:spcPts val="0"/>
                        </a:spcAft>
                        <a:buClrTx/>
                        <a:buSzTx/>
                        <a:buFontTx/>
                        <a:buNone/>
                        <a:defRPr/>
                      </a:pPr>
                      <a:r>
                        <a:rPr lang="en-US" sz="1000" b="0" i="0" u="none" strike="noStrike" smtClean="0">
                          <a:solidFill>
                            <a:schemeClr val="tx1"/>
                          </a:solidFill>
                          <a:latin typeface="Arial" panose="020B0604020202020204"/>
                        </a:rPr>
                        <a:t> in Vietnam</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2 ESP</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chemeClr val="tx1"/>
                          </a:solidFill>
                          <a:latin typeface="Arial" panose="020B0604020202020204"/>
                        </a:rPr>
                        <a:t>2015</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543560">
                <a:tc>
                  <a:txBody>
                    <a:bodyPr/>
                    <a:lstStyle/>
                    <a:p>
                      <a:pPr algn="ctr" fontAlgn="ctr"/>
                      <a:r>
                        <a:rPr lang="en-US" sz="1000" b="0" i="0" u="none" strike="noStrike" smtClean="0">
                          <a:solidFill>
                            <a:schemeClr val="tx1"/>
                          </a:solidFill>
                          <a:latin typeface="Arial" panose="020B0604020202020204"/>
                        </a:rPr>
                        <a:t>9</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chemeClr val="tx1"/>
                          </a:solidFill>
                          <a:latin typeface="Arial" panose="020B0604020202020204"/>
                        </a:rPr>
                        <a:t> </a:t>
                      </a:r>
                      <a:r>
                        <a:rPr lang="en-US" sz="1000" b="0" i="0" u="none" strike="noStrike" err="1" smtClean="0">
                          <a:solidFill>
                            <a:schemeClr val="tx1"/>
                          </a:solidFill>
                          <a:latin typeface="Arial" panose="020B0604020202020204"/>
                        </a:rPr>
                        <a:t>Mong</a:t>
                      </a:r>
                      <a:r>
                        <a:rPr lang="en-US" sz="1000" b="0" i="0" u="none" strike="noStrike" smtClean="0">
                          <a:solidFill>
                            <a:schemeClr val="tx1"/>
                          </a:solidFill>
                          <a:latin typeface="Arial" panose="020B0604020202020204"/>
                        </a:rPr>
                        <a:t> </a:t>
                      </a:r>
                      <a:r>
                        <a:rPr lang="en-US" sz="1000" b="0" i="0" u="none" strike="noStrike">
                          <a:solidFill>
                            <a:schemeClr val="tx1"/>
                          </a:solidFill>
                          <a:latin typeface="Arial" panose="020B0604020202020204"/>
                        </a:rPr>
                        <a:t>Duong 2 Thermal Power </a:t>
                      </a:r>
                      <a:r>
                        <a:rPr lang="en-US" sz="1000" b="0" i="0" u="none" strike="noStrike" smtClean="0">
                          <a:solidFill>
                            <a:schemeClr val="tx1"/>
                          </a:solidFill>
                          <a:latin typeface="Arial" panose="020B0604020202020204"/>
                        </a:rPr>
                        <a:t>Plant</a:t>
                      </a:r>
                    </a:p>
                    <a:p>
                      <a:pPr algn="l" fontAlgn="ctr"/>
                      <a:r>
                        <a:rPr lang="en-US" sz="1000" b="0" i="0" u="none" strike="noStrike" smtClean="0">
                          <a:solidFill>
                            <a:schemeClr val="tx1"/>
                          </a:solidFill>
                          <a:latin typeface="Arial" panose="020B0604020202020204"/>
                        </a:rPr>
                        <a:t> (</a:t>
                      </a:r>
                      <a:r>
                        <a:rPr lang="en-US" sz="1000" b="0" i="0" u="none" strike="noStrike" err="1">
                          <a:solidFill>
                            <a:schemeClr val="tx1"/>
                          </a:solidFill>
                          <a:latin typeface="Arial" panose="020B0604020202020204"/>
                        </a:rPr>
                        <a:t>600MW</a:t>
                      </a:r>
                      <a:r>
                        <a:rPr lang="en-US" sz="1000" b="0" i="0" u="none" strike="noStrike">
                          <a:solidFill>
                            <a:schemeClr val="tx1"/>
                          </a:solidFill>
                          <a:latin typeface="Arial" panose="020B0604020202020204"/>
                        </a:rPr>
                        <a:t> x 2</a:t>
                      </a:r>
                      <a:r>
                        <a:rPr lang="en-US" sz="1000" b="0" i="0" u="none" strike="noStrike" smtClean="0">
                          <a:solidFill>
                            <a:schemeClr val="tx1"/>
                          </a:solidFill>
                          <a:latin typeface="Arial" panose="020B0604020202020204"/>
                        </a:rPr>
                        <a:t>)</a:t>
                      </a:r>
                    </a:p>
                    <a:p>
                      <a:pPr marL="0" marR="0" indent="0" algn="l" defTabSz="914400" rtl="0" eaLnBrk="1" fontAlgn="ctr" latinLnBrk="0" hangingPunct="1">
                        <a:lnSpc>
                          <a:spcPct val="100000"/>
                        </a:lnSpc>
                        <a:spcBef>
                          <a:spcPts val="0"/>
                        </a:spcBef>
                        <a:spcAft>
                          <a:spcPts val="0"/>
                        </a:spcAft>
                        <a:buClrTx/>
                        <a:buSzTx/>
                        <a:buFontTx/>
                        <a:buNone/>
                        <a:defRPr/>
                      </a:pPr>
                      <a:r>
                        <a:rPr lang="en-US" sz="1000" b="0" i="0" u="none" strike="noStrike" smtClean="0">
                          <a:solidFill>
                            <a:schemeClr val="tx1"/>
                          </a:solidFill>
                          <a:latin typeface="Arial" panose="020B0604020202020204"/>
                        </a:rPr>
                        <a:t> in Vietnam</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2 ESP</a:t>
                      </a:r>
                      <a:r>
                        <a:rPr lang="en-US" sz="1000" b="0" i="0" u="none" strike="noStrike">
                          <a:solidFill>
                            <a:schemeClr val="tx1"/>
                          </a:solidFill>
                          <a:latin typeface="Arial" panose="020B0604020202020204"/>
                        </a:rPr>
                        <a:t>, </a:t>
                      </a:r>
                      <a:r>
                        <a:rPr lang="en-US" sz="1000" b="0" i="0" u="none" strike="noStrike" smtClean="0">
                          <a:solidFill>
                            <a:schemeClr val="tx1"/>
                          </a:solidFill>
                          <a:latin typeface="Arial" panose="020B0604020202020204"/>
                        </a:rPr>
                        <a:t>2 </a:t>
                      </a:r>
                      <a:r>
                        <a:rPr lang="en-US" sz="1000" b="0" i="0" u="none" strike="noStrike" err="1" smtClean="0">
                          <a:solidFill>
                            <a:schemeClr val="tx1"/>
                          </a:solidFill>
                          <a:latin typeface="Arial" panose="020B0604020202020204"/>
                        </a:rPr>
                        <a:t>SCR</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2014</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37515">
                <a:tc>
                  <a:txBody>
                    <a:bodyPr/>
                    <a:lstStyle/>
                    <a:p>
                      <a:pPr algn="ctr" fontAlgn="ctr"/>
                      <a:r>
                        <a:rPr lang="en-US" sz="1000" b="0" i="0" u="none" strike="noStrike" smtClean="0">
                          <a:solidFill>
                            <a:schemeClr val="tx1"/>
                          </a:solidFill>
                          <a:latin typeface="Arial" panose="020B0604020202020204"/>
                        </a:rPr>
                        <a:t>10</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n-NO" sz="1000" b="0" i="0" u="none" strike="noStrike" smtClean="0">
                          <a:solidFill>
                            <a:schemeClr val="tx1"/>
                          </a:solidFill>
                          <a:latin typeface="Arial" panose="020B0604020202020204"/>
                        </a:rPr>
                        <a:t> Ha </a:t>
                      </a:r>
                      <a:r>
                        <a:rPr lang="nn-NO" sz="1000" b="0" i="0" u="none" strike="noStrike">
                          <a:solidFill>
                            <a:schemeClr val="tx1"/>
                          </a:solidFill>
                          <a:latin typeface="Arial" panose="020B0604020202020204"/>
                        </a:rPr>
                        <a:t>Tinh Steel Mill </a:t>
                      </a:r>
                      <a:r>
                        <a:rPr lang="nn-NO" sz="1000" b="0" i="0" u="none" strike="noStrike" smtClean="0">
                          <a:solidFill>
                            <a:schemeClr val="tx1"/>
                          </a:solidFill>
                          <a:latin typeface="Arial" panose="020B0604020202020204"/>
                        </a:rPr>
                        <a:t>plant</a:t>
                      </a:r>
                    </a:p>
                    <a:p>
                      <a:pPr marL="0" marR="0" indent="0" algn="l" defTabSz="914400" rtl="0" eaLnBrk="1" fontAlgn="ctr" latinLnBrk="0" hangingPunct="1">
                        <a:lnSpc>
                          <a:spcPct val="100000"/>
                        </a:lnSpc>
                        <a:spcBef>
                          <a:spcPts val="0"/>
                        </a:spcBef>
                        <a:spcAft>
                          <a:spcPts val="0"/>
                        </a:spcAft>
                        <a:buClrTx/>
                        <a:buSzTx/>
                        <a:buFontTx/>
                        <a:buNone/>
                        <a:defRPr/>
                      </a:pPr>
                      <a:r>
                        <a:rPr lang="en-US" sz="1000" b="0" i="0" u="none" strike="noStrike" smtClean="0">
                          <a:solidFill>
                            <a:schemeClr val="tx1"/>
                          </a:solidFill>
                          <a:latin typeface="Arial" panose="020B0604020202020204"/>
                        </a:rPr>
                        <a:t> in Vietnam</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chemeClr val="tx1"/>
                          </a:solidFill>
                          <a:latin typeface="Arial" panose="020B0604020202020204"/>
                        </a:rPr>
                        <a:t>Wet ESP</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chemeClr val="tx1"/>
                          </a:solidFill>
                          <a:latin typeface="Arial" panose="020B0604020202020204"/>
                        </a:rPr>
                        <a:t>2015</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544195">
                <a:tc>
                  <a:txBody>
                    <a:bodyPr/>
                    <a:lstStyle/>
                    <a:p>
                      <a:pPr algn="ctr" fontAlgn="ctr"/>
                      <a:r>
                        <a:rPr lang="en-US" sz="1000" b="0" i="0" u="none" strike="noStrike" smtClean="0">
                          <a:solidFill>
                            <a:schemeClr val="tx1"/>
                          </a:solidFill>
                          <a:latin typeface="Arial" panose="020B0604020202020204"/>
                        </a:rPr>
                        <a:t>11</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chemeClr val="tx1"/>
                          </a:solidFill>
                          <a:latin typeface="Arial" panose="020B0604020202020204"/>
                        </a:rPr>
                        <a:t> Dong </a:t>
                      </a:r>
                      <a:r>
                        <a:rPr lang="en-US" sz="1000" b="0" i="0" u="none" strike="noStrike" err="1">
                          <a:solidFill>
                            <a:schemeClr val="tx1"/>
                          </a:solidFill>
                          <a:latin typeface="Arial" panose="020B0604020202020204"/>
                        </a:rPr>
                        <a:t>Nai</a:t>
                      </a:r>
                      <a:r>
                        <a:rPr lang="en-US" sz="1000" b="0" i="0" u="none" strike="noStrike">
                          <a:solidFill>
                            <a:schemeClr val="tx1"/>
                          </a:solidFill>
                          <a:latin typeface="Arial" panose="020B0604020202020204"/>
                        </a:rPr>
                        <a:t> </a:t>
                      </a:r>
                      <a:r>
                        <a:rPr lang="en-US" sz="1000" b="0" i="0" u="none" strike="noStrike" err="1">
                          <a:solidFill>
                            <a:schemeClr val="tx1"/>
                          </a:solidFill>
                          <a:latin typeface="Arial" panose="020B0604020202020204"/>
                        </a:rPr>
                        <a:t>VN3</a:t>
                      </a:r>
                      <a:r>
                        <a:rPr lang="en-US" sz="1000" b="0" i="0" u="none" strike="noStrike">
                          <a:solidFill>
                            <a:schemeClr val="tx1"/>
                          </a:solidFill>
                          <a:latin typeface="Arial" panose="020B0604020202020204"/>
                        </a:rPr>
                        <a:t> Thermal Power Plant </a:t>
                      </a:r>
                      <a:endParaRPr lang="en-US" sz="1000" b="0" i="0" u="none" strike="noStrike" baseline="0" smtClean="0">
                        <a:solidFill>
                          <a:schemeClr val="tx1"/>
                        </a:solidFill>
                        <a:latin typeface="Arial" panose="020B0604020202020204"/>
                      </a:endParaRPr>
                    </a:p>
                    <a:p>
                      <a:pPr algn="l" fontAlgn="ctr"/>
                      <a:r>
                        <a:rPr lang="en-US" sz="1000" b="0" i="0" u="none" strike="noStrike" smtClean="0">
                          <a:solidFill>
                            <a:schemeClr val="tx1"/>
                          </a:solidFill>
                          <a:latin typeface="Arial" panose="020B0604020202020204"/>
                        </a:rPr>
                        <a:t> </a:t>
                      </a:r>
                      <a:r>
                        <a:rPr lang="en-US" sz="1000" b="0" i="0" u="none" strike="noStrike" err="1" smtClean="0">
                          <a:solidFill>
                            <a:schemeClr val="tx1"/>
                          </a:solidFill>
                          <a:latin typeface="Arial" panose="020B0604020202020204"/>
                        </a:rPr>
                        <a:t>150MW</a:t>
                      </a:r>
                      <a:endParaRPr lang="en-US" sz="1000" b="0" i="0" u="none" strike="noStrike" smtClean="0">
                        <a:solidFill>
                          <a:schemeClr val="tx1"/>
                        </a:solidFill>
                        <a:latin typeface="Arial" panose="020B0604020202020204"/>
                      </a:endParaRPr>
                    </a:p>
                    <a:p>
                      <a:pPr marL="0" marR="0" indent="0" algn="l" defTabSz="914400" rtl="0" eaLnBrk="1" fontAlgn="ctr" latinLnBrk="0" hangingPunct="1">
                        <a:lnSpc>
                          <a:spcPct val="100000"/>
                        </a:lnSpc>
                        <a:spcBef>
                          <a:spcPts val="0"/>
                        </a:spcBef>
                        <a:spcAft>
                          <a:spcPts val="0"/>
                        </a:spcAft>
                        <a:buClrTx/>
                        <a:buSzTx/>
                        <a:buFontTx/>
                        <a:buNone/>
                        <a:defRPr/>
                      </a:pPr>
                      <a:r>
                        <a:rPr lang="en-US" sz="1000" b="0" i="0" u="none" strike="noStrike" smtClean="0">
                          <a:solidFill>
                            <a:schemeClr val="tx1"/>
                          </a:solidFill>
                          <a:latin typeface="Arial" panose="020B0604020202020204"/>
                        </a:rPr>
                        <a:t> in Vietnam</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chemeClr val="tx1"/>
                          </a:solidFill>
                          <a:latin typeface="Arial" panose="020B0604020202020204"/>
                        </a:rPr>
                        <a:t>ESP</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2015</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544195">
                <a:tc>
                  <a:txBody>
                    <a:bodyPr/>
                    <a:lstStyle/>
                    <a:p>
                      <a:pPr algn="ctr" fontAlgn="ctr"/>
                      <a:r>
                        <a:rPr lang="en-US" sz="1000" b="0" i="0" u="none" strike="noStrike" smtClean="0">
                          <a:solidFill>
                            <a:schemeClr val="tx1"/>
                          </a:solidFill>
                          <a:latin typeface="Arial" panose="020B0604020202020204"/>
                        </a:rPr>
                        <a:t>12</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chemeClr val="tx1"/>
                          </a:solidFill>
                          <a:latin typeface="Arial" panose="020B0604020202020204"/>
                        </a:rPr>
                        <a:t> </a:t>
                      </a:r>
                      <a:r>
                        <a:rPr lang="en-US" sz="1000" b="0" i="0" u="none" strike="noStrike" err="1" smtClean="0">
                          <a:solidFill>
                            <a:schemeClr val="tx1"/>
                          </a:solidFill>
                          <a:latin typeface="Arial" panose="020B0604020202020204"/>
                        </a:rPr>
                        <a:t>Mong</a:t>
                      </a:r>
                      <a:r>
                        <a:rPr lang="en-US" sz="1000" b="0" i="0" u="none" strike="noStrike" smtClean="0">
                          <a:solidFill>
                            <a:schemeClr val="tx1"/>
                          </a:solidFill>
                          <a:latin typeface="Arial" panose="020B0604020202020204"/>
                        </a:rPr>
                        <a:t> Duong 2 Thermal Power Plant</a:t>
                      </a:r>
                    </a:p>
                    <a:p>
                      <a:pPr algn="l" fontAlgn="ctr"/>
                      <a:r>
                        <a:rPr lang="en-US" sz="1000" b="0" i="0" u="none" strike="noStrike" smtClean="0">
                          <a:solidFill>
                            <a:schemeClr val="tx1"/>
                          </a:solidFill>
                          <a:latin typeface="Arial" panose="020B0604020202020204"/>
                        </a:rPr>
                        <a:t> (</a:t>
                      </a:r>
                      <a:r>
                        <a:rPr lang="en-US" sz="1000" b="0" i="0" u="none" strike="noStrike" err="1" smtClean="0">
                          <a:solidFill>
                            <a:schemeClr val="tx1"/>
                          </a:solidFill>
                          <a:latin typeface="Arial" panose="020B0604020202020204"/>
                        </a:rPr>
                        <a:t>600MW</a:t>
                      </a:r>
                      <a:r>
                        <a:rPr lang="en-US" sz="1000" b="0" i="0" u="none" strike="noStrike" smtClean="0">
                          <a:solidFill>
                            <a:schemeClr val="tx1"/>
                          </a:solidFill>
                          <a:latin typeface="Arial" panose="020B0604020202020204"/>
                        </a:rPr>
                        <a:t> x 2)</a:t>
                      </a:r>
                    </a:p>
                    <a:p>
                      <a:pPr marL="0" marR="0" indent="0" algn="l" defTabSz="914400" rtl="0" eaLnBrk="1" fontAlgn="ctr" latinLnBrk="0" hangingPunct="1">
                        <a:lnSpc>
                          <a:spcPct val="100000"/>
                        </a:lnSpc>
                        <a:spcBef>
                          <a:spcPts val="0"/>
                        </a:spcBef>
                        <a:spcAft>
                          <a:spcPts val="0"/>
                        </a:spcAft>
                        <a:buClrTx/>
                        <a:buSzTx/>
                        <a:buFontTx/>
                        <a:buNone/>
                        <a:defRPr/>
                      </a:pPr>
                      <a:r>
                        <a:rPr lang="en-US" sz="1000" b="0" i="0" u="none" strike="noStrike" smtClean="0">
                          <a:solidFill>
                            <a:schemeClr val="tx1"/>
                          </a:solidFill>
                          <a:latin typeface="Arial" panose="020B0604020202020204"/>
                        </a:rPr>
                        <a:t> in Vietnam</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Bottom Ash</a:t>
                      </a:r>
                      <a:r>
                        <a:rPr lang="en-US" sz="1000" b="0" i="0" u="none" strike="noStrike" baseline="0" smtClean="0">
                          <a:solidFill>
                            <a:schemeClr val="tx1"/>
                          </a:solidFill>
                          <a:latin typeface="Arial" panose="020B0604020202020204"/>
                        </a:rPr>
                        <a:t> Handling system </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2015</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544830">
                <a:tc>
                  <a:txBody>
                    <a:bodyPr/>
                    <a:lstStyle/>
                    <a:p>
                      <a:pPr algn="ctr" fontAlgn="ctr"/>
                      <a:r>
                        <a:rPr lang="en-US" sz="1000" b="0" i="0" u="none" strike="noStrike" smtClean="0">
                          <a:solidFill>
                            <a:schemeClr val="tx1"/>
                          </a:solidFill>
                          <a:latin typeface="Arial" panose="020B0604020202020204"/>
                        </a:rPr>
                        <a:t>13</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err="1" smtClean="0">
                          <a:solidFill>
                            <a:schemeClr val="tx1"/>
                          </a:solidFill>
                          <a:latin typeface="Arial" panose="020B0604020202020204"/>
                        </a:rPr>
                        <a:t>Vissai</a:t>
                      </a:r>
                      <a:r>
                        <a:rPr lang="en-US" sz="1000" b="0" i="0" u="none" strike="noStrike" baseline="0" dirty="0" smtClean="0">
                          <a:solidFill>
                            <a:schemeClr val="tx1"/>
                          </a:solidFill>
                          <a:latin typeface="Arial" panose="020B0604020202020204"/>
                        </a:rPr>
                        <a:t> </a:t>
                      </a:r>
                      <a:r>
                        <a:rPr lang="en-US" sz="1000" b="0" i="0" u="none" strike="noStrike" baseline="0" dirty="0" err="1" smtClean="0">
                          <a:solidFill>
                            <a:schemeClr val="tx1"/>
                          </a:solidFill>
                          <a:latin typeface="Arial" panose="020B0604020202020204"/>
                        </a:rPr>
                        <a:t>Ninh</a:t>
                      </a:r>
                      <a:r>
                        <a:rPr lang="en-US" sz="1000" b="0" i="0" u="none" strike="noStrike" baseline="0" dirty="0" smtClean="0">
                          <a:solidFill>
                            <a:schemeClr val="tx1"/>
                          </a:solidFill>
                          <a:latin typeface="Arial" panose="020B0604020202020204"/>
                        </a:rPr>
                        <a:t> </a:t>
                      </a:r>
                      <a:r>
                        <a:rPr lang="en-US" sz="1000" b="0" i="0" u="none" strike="noStrike" baseline="0" dirty="0" err="1" smtClean="0">
                          <a:solidFill>
                            <a:schemeClr val="tx1"/>
                          </a:solidFill>
                          <a:latin typeface="Arial" panose="020B0604020202020204"/>
                        </a:rPr>
                        <a:t>Binh</a:t>
                      </a:r>
                      <a:r>
                        <a:rPr lang="en-US" sz="1000" b="0" i="0" u="none" strike="noStrike" baseline="0" dirty="0" smtClean="0">
                          <a:solidFill>
                            <a:schemeClr val="tx1"/>
                          </a:solidFill>
                          <a:latin typeface="Arial" panose="020B0604020202020204"/>
                        </a:rPr>
                        <a:t> </a:t>
                      </a:r>
                      <a:r>
                        <a:rPr lang="en-US" sz="1000" b="0" i="0" u="none" strike="noStrike" kern="1200" dirty="0" smtClean="0">
                          <a:solidFill>
                            <a:schemeClr val="tx1"/>
                          </a:solidFill>
                          <a:latin typeface="Arial" panose="020B0604020202020204"/>
                          <a:ea typeface="+mn-ea"/>
                          <a:cs typeface="+mn-cs"/>
                        </a:rPr>
                        <a:t>Cement company</a:t>
                      </a:r>
                      <a:r>
                        <a:rPr lang="en-US" sz="1000" b="0" i="0" u="none" strike="noStrike" kern="1200" baseline="0" dirty="0" smtClean="0">
                          <a:solidFill>
                            <a:schemeClr val="tx1"/>
                          </a:solidFill>
                          <a:latin typeface="Arial" panose="020B0604020202020204"/>
                          <a:ea typeface="+mn-ea"/>
                          <a:cs typeface="+mn-cs"/>
                        </a:rPr>
                        <a:t> -  </a:t>
                      </a:r>
                      <a:r>
                        <a:rPr lang="en-US" sz="1000" b="0" i="0" u="none" strike="noStrike" kern="1200" baseline="0" dirty="0" err="1" smtClean="0">
                          <a:solidFill>
                            <a:schemeClr val="tx1"/>
                          </a:solidFill>
                          <a:latin typeface="Arial" panose="020B0604020202020204"/>
                          <a:ea typeface="+mn-ea"/>
                          <a:cs typeface="+mn-cs"/>
                        </a:rPr>
                        <a:t>Ninh</a:t>
                      </a:r>
                      <a:r>
                        <a:rPr lang="en-US" sz="1000" b="0" i="0" u="none" strike="noStrike" kern="1200" baseline="0" dirty="0" smtClean="0">
                          <a:solidFill>
                            <a:schemeClr val="tx1"/>
                          </a:solidFill>
                          <a:latin typeface="Arial" panose="020B0604020202020204"/>
                          <a:ea typeface="+mn-ea"/>
                          <a:cs typeface="+mn-cs"/>
                        </a:rPr>
                        <a:t> </a:t>
                      </a:r>
                      <a:r>
                        <a:rPr lang="en-US" sz="1000" b="0" i="0" u="none" strike="noStrike" kern="1200" baseline="0" dirty="0" err="1" smtClean="0">
                          <a:solidFill>
                            <a:schemeClr val="tx1"/>
                          </a:solidFill>
                          <a:latin typeface="Arial" panose="020B0604020202020204"/>
                          <a:ea typeface="+mn-ea"/>
                          <a:cs typeface="+mn-cs"/>
                        </a:rPr>
                        <a:t>Binh</a:t>
                      </a:r>
                      <a:r>
                        <a:rPr lang="en-US" sz="1000" b="0" i="0" u="none" strike="noStrike" kern="1200" baseline="0" dirty="0" smtClean="0">
                          <a:solidFill>
                            <a:schemeClr val="tx1"/>
                          </a:solidFill>
                          <a:latin typeface="Arial" panose="020B0604020202020204"/>
                          <a:ea typeface="+mn-ea"/>
                          <a:cs typeface="+mn-cs"/>
                        </a:rPr>
                        <a:t> province</a:t>
                      </a:r>
                      <a:r>
                        <a:rPr lang="vi-VN" sz="1000" b="0" i="0" u="none" strike="noStrike" kern="1200" baseline="0" dirty="0" smtClean="0">
                          <a:solidFill>
                            <a:schemeClr val="tx1"/>
                          </a:solidFill>
                          <a:latin typeface="Arial" panose="020B0604020202020204"/>
                          <a:ea typeface="+mn-ea"/>
                          <a:cs typeface="+mn-cs"/>
                        </a:rPr>
                        <a:t> </a:t>
                      </a:r>
                      <a:r>
                        <a:rPr lang="en-US" sz="1000" b="0" i="0" u="none" strike="noStrike" dirty="0" smtClean="0">
                          <a:solidFill>
                            <a:schemeClr val="tx1"/>
                          </a:solidFill>
                          <a:latin typeface="Arial" panose="020B0604020202020204"/>
                        </a:rPr>
                        <a:t>in Vietnam</a:t>
                      </a:r>
                      <a:r>
                        <a:rPr lang="vi-VN" sz="1000" b="0" i="0" u="none" strike="noStrike" dirty="0" smtClean="0">
                          <a:solidFill>
                            <a:schemeClr val="tx1"/>
                          </a:solidFill>
                          <a:latin typeface="Arial" panose="020B0604020202020204"/>
                        </a:rPr>
                        <a:t> (Line</a:t>
                      </a:r>
                      <a:r>
                        <a:rPr lang="vi-VN" sz="1000" b="0" i="0" u="none" strike="noStrike" baseline="0" dirty="0" smtClean="0">
                          <a:solidFill>
                            <a:schemeClr val="tx1"/>
                          </a:solidFill>
                          <a:latin typeface="Arial" panose="020B0604020202020204"/>
                        </a:rPr>
                        <a:t> 1)</a:t>
                      </a:r>
                      <a:endParaRPr lang="en-US" sz="1000" b="0" i="0" u="none" strike="noStrike" dirty="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Retrofit</a:t>
                      </a:r>
                    </a:p>
                    <a:p>
                      <a:pPr algn="ctr" fontAlgn="ctr"/>
                      <a:r>
                        <a:rPr lang="en-US" sz="1000" b="0" i="0" u="none" strike="noStrike" smtClean="0">
                          <a:solidFill>
                            <a:schemeClr val="tx1"/>
                          </a:solidFill>
                          <a:latin typeface="Arial" panose="020B0604020202020204"/>
                        </a:rPr>
                        <a:t>Work</a:t>
                      </a:r>
                      <a:r>
                        <a:rPr lang="en-US" sz="1000" b="0" i="0" u="none" strike="noStrike" baseline="0" smtClean="0">
                          <a:solidFill>
                            <a:schemeClr val="tx1"/>
                          </a:solidFill>
                          <a:latin typeface="Arial" panose="020B0604020202020204"/>
                        </a:rPr>
                        <a:t> for Kiln &amp; Cooler ESP</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2015</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74"/>
          <p:cNvSpPr txBox="1">
            <a:spLocks noChangeArrowheads="1"/>
          </p:cNvSpPr>
          <p:nvPr/>
        </p:nvSpPr>
        <p:spPr bwMode="auto">
          <a:xfrm>
            <a:off x="574956" y="776817"/>
            <a:ext cx="1492717" cy="276999"/>
          </a:xfrm>
          <a:prstGeom prst="rect">
            <a:avLst/>
          </a:prstGeom>
          <a:noFill/>
          <a:ln w="9525">
            <a:noFill/>
            <a:miter lim="800000"/>
          </a:ln>
        </p:spPr>
        <p:txBody>
          <a:bodyPr wrap="none">
            <a:spAutoFit/>
          </a:bodyPr>
          <a:lstStyle/>
          <a:p>
            <a:pPr latinLnBrk="1"/>
            <a:r>
              <a:rPr lang="en-US" altLang="ko-KR" sz="1200" b="1" smtClean="0">
                <a:solidFill>
                  <a:schemeClr val="tx2"/>
                </a:solidFill>
                <a:latin typeface="Arial" panose="020B0604020202020204" pitchFamily="34" charset="0"/>
                <a:ea typeface="HY울릉도B"/>
                <a:cs typeface="Arial" panose="020B0604020202020204" pitchFamily="34" charset="0"/>
              </a:rPr>
              <a:t>3 . </a:t>
            </a:r>
            <a:r>
              <a:rPr lang="en-US" altLang="ko-KR" sz="1200" b="1" smtClean="0">
                <a:solidFill>
                  <a:schemeClr val="tx1"/>
                </a:solidFill>
                <a:latin typeface="Arial" panose="020B0604020202020204" pitchFamily="34" charset="0"/>
                <a:ea typeface="HY울릉도B"/>
                <a:cs typeface="Arial" panose="020B0604020202020204" pitchFamily="34" charset="0"/>
              </a:rPr>
              <a:t>EXPERIENCES</a:t>
            </a:r>
            <a:endParaRPr lang="en-US" altLang="ko-KR" sz="1200" b="1">
              <a:solidFill>
                <a:schemeClr val="tx1"/>
              </a:solidFill>
              <a:latin typeface="Arial" panose="020B0604020202020204" pitchFamily="34" charset="0"/>
              <a:ea typeface="HY울릉도B"/>
              <a:cs typeface="Arial" panose="020B0604020202020204" pitchFamily="34" charset="0"/>
            </a:endParaRPr>
          </a:p>
        </p:txBody>
      </p:sp>
      <p:sp>
        <p:nvSpPr>
          <p:cNvPr id="8" name="Text Box 274"/>
          <p:cNvSpPr txBox="1">
            <a:spLocks noChangeArrowheads="1"/>
          </p:cNvSpPr>
          <p:nvPr/>
        </p:nvSpPr>
        <p:spPr bwMode="auto">
          <a:xfrm>
            <a:off x="345260" y="1246719"/>
            <a:ext cx="5941240" cy="276999"/>
          </a:xfrm>
          <a:prstGeom prst="rect">
            <a:avLst/>
          </a:prstGeom>
          <a:noFill/>
          <a:ln w="9525">
            <a:noFill/>
            <a:miter lim="800000"/>
          </a:ln>
        </p:spPr>
        <p:txBody>
          <a:bodyPr wrap="square">
            <a:spAutoFit/>
          </a:bodyPr>
          <a:lstStyle/>
          <a:p>
            <a:pPr latinLnBrk="1">
              <a:buFont typeface="Wingdings" panose="05000000000000000000" pitchFamily="2" charset="2"/>
              <a:buChar char="§"/>
            </a:pPr>
            <a:r>
              <a:rPr lang="en-US" altLang="ko-KR" sz="1200" b="1" dirty="0" smtClean="0">
                <a:solidFill>
                  <a:schemeClr val="tx1"/>
                </a:solidFill>
                <a:latin typeface="Arial" panose="020B0604020202020204" pitchFamily="34" charset="0"/>
                <a:ea typeface="HY울릉도B"/>
                <a:cs typeface="Arial" panose="020B0604020202020204" pitchFamily="34" charset="0"/>
              </a:rPr>
              <a:t>  Experience of Air Pollution Control (APC) supply: </a:t>
            </a:r>
            <a:r>
              <a:rPr lang="vi-VN" altLang="ko-KR" sz="1200" b="1" dirty="0" smtClean="0">
                <a:solidFill>
                  <a:schemeClr val="tx1"/>
                </a:solidFill>
                <a:latin typeface="Arial" panose="020B0604020202020204" pitchFamily="34" charset="0"/>
                <a:ea typeface="HY울릉도B"/>
                <a:cs typeface="Arial" panose="020B0604020202020204" pitchFamily="34" charset="0"/>
              </a:rPr>
              <a:t>36</a:t>
            </a:r>
            <a:r>
              <a:rPr lang="en-US" altLang="ko-KR" sz="1200" b="1" dirty="0" smtClean="0">
                <a:solidFill>
                  <a:schemeClr val="tx1"/>
                </a:solidFill>
                <a:latin typeface="Arial" panose="020B0604020202020204" pitchFamily="34" charset="0"/>
                <a:ea typeface="HY울릉도B"/>
                <a:cs typeface="Arial" panose="020B0604020202020204" pitchFamily="34" charset="0"/>
              </a:rPr>
              <a:t> APC systems</a:t>
            </a:r>
            <a:r>
              <a:rPr lang="vi-VN" altLang="ko-KR" sz="1200" b="1" dirty="0" smtClean="0">
                <a:solidFill>
                  <a:schemeClr val="tx1"/>
                </a:solidFill>
                <a:latin typeface="Arial" panose="020B0604020202020204" pitchFamily="34" charset="0"/>
                <a:ea typeface="HY울릉도B"/>
                <a:cs typeface="Arial" panose="020B0604020202020204" pitchFamily="34" charset="0"/>
              </a:rPr>
              <a:t> in VN</a:t>
            </a:r>
            <a:endParaRPr lang="en-US" altLang="ko-KR" sz="1200" b="1" dirty="0">
              <a:solidFill>
                <a:schemeClr val="tx1"/>
              </a:solidFill>
              <a:latin typeface="Arial" panose="020B0604020202020204" pitchFamily="34" charset="0"/>
              <a:ea typeface="HY울릉도B"/>
              <a:cs typeface="Arial" panose="020B0604020202020204"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73780690"/>
              </p:ext>
            </p:extLst>
          </p:nvPr>
        </p:nvGraphicFramePr>
        <p:xfrm>
          <a:off x="342900" y="1704975"/>
          <a:ext cx="6172200" cy="7099300"/>
        </p:xfrm>
        <a:graphic>
          <a:graphicData uri="http://schemas.openxmlformats.org/drawingml/2006/table">
            <a:tbl>
              <a:tblPr/>
              <a:tblGrid>
                <a:gridCol w="452755">
                  <a:extLst>
                    <a:ext uri="{9D8B030D-6E8A-4147-A177-3AD203B41FA5}">
                      <a16:colId xmlns:a16="http://schemas.microsoft.com/office/drawing/2014/main" val="20000"/>
                    </a:ext>
                  </a:extLst>
                </a:gridCol>
                <a:gridCol w="2891790">
                  <a:extLst>
                    <a:ext uri="{9D8B030D-6E8A-4147-A177-3AD203B41FA5}">
                      <a16:colId xmlns:a16="http://schemas.microsoft.com/office/drawing/2014/main" val="20001"/>
                    </a:ext>
                  </a:extLst>
                </a:gridCol>
                <a:gridCol w="1586865">
                  <a:extLst>
                    <a:ext uri="{9D8B030D-6E8A-4147-A177-3AD203B41FA5}">
                      <a16:colId xmlns:a16="http://schemas.microsoft.com/office/drawing/2014/main" val="20002"/>
                    </a:ext>
                  </a:extLst>
                </a:gridCol>
                <a:gridCol w="1240790">
                  <a:extLst>
                    <a:ext uri="{9D8B030D-6E8A-4147-A177-3AD203B41FA5}">
                      <a16:colId xmlns:a16="http://schemas.microsoft.com/office/drawing/2014/main" val="20003"/>
                    </a:ext>
                  </a:extLst>
                </a:gridCol>
              </a:tblGrid>
              <a:tr h="385445">
                <a:tc>
                  <a:txBody>
                    <a:bodyPr/>
                    <a:lstStyle/>
                    <a:p>
                      <a:pPr algn="ctr" fontAlgn="ctr"/>
                      <a:r>
                        <a:rPr lang="en-US" sz="1000" b="1" i="0" u="none" strike="noStrike">
                          <a:solidFill>
                            <a:schemeClr val="tx1"/>
                          </a:solidFill>
                          <a:latin typeface="Arial" panose="020B0604020202020204"/>
                        </a:rPr>
                        <a:t>No.</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1000" b="1" i="0" u="none" strike="noStrike">
                          <a:solidFill>
                            <a:schemeClr val="tx1"/>
                          </a:solidFill>
                          <a:latin typeface="Arial" panose="020B0604020202020204"/>
                        </a:rPr>
                        <a:t>Project</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1000" b="1" i="0" u="none" strike="noStrike" smtClean="0">
                          <a:solidFill>
                            <a:schemeClr val="tx1"/>
                          </a:solidFill>
                          <a:latin typeface="Arial" panose="020B0604020202020204"/>
                        </a:rPr>
                        <a:t>Scope of</a:t>
                      </a:r>
                      <a:r>
                        <a:rPr lang="en-US" sz="1000" b="1" i="0" u="none" strike="noStrike" baseline="0" smtClean="0">
                          <a:solidFill>
                            <a:schemeClr val="tx1"/>
                          </a:solidFill>
                          <a:latin typeface="Arial" panose="020B0604020202020204"/>
                        </a:rPr>
                        <a:t> supply</a:t>
                      </a:r>
                      <a:endParaRPr lang="en-US" sz="1000" b="1"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1000" b="1" i="0" u="none" strike="noStrike" smtClean="0">
                          <a:solidFill>
                            <a:schemeClr val="tx1"/>
                          </a:solidFill>
                          <a:latin typeface="Arial" panose="020B0604020202020204"/>
                        </a:rPr>
                        <a:t>Completion</a:t>
                      </a:r>
                    </a:p>
                    <a:p>
                      <a:pPr algn="ctr" fontAlgn="ctr"/>
                      <a:r>
                        <a:rPr lang="en-US" sz="1000" b="1" i="0" u="none" strike="noStrike" smtClean="0">
                          <a:solidFill>
                            <a:schemeClr val="tx1"/>
                          </a:solidFill>
                          <a:latin typeface="Arial" panose="020B0604020202020204"/>
                        </a:rPr>
                        <a:t> </a:t>
                      </a:r>
                      <a:r>
                        <a:rPr lang="en-US" sz="1000" b="1" i="0" u="none" strike="noStrike">
                          <a:solidFill>
                            <a:schemeClr val="tx1"/>
                          </a:solidFill>
                          <a:latin typeface="Arial" panose="020B0604020202020204"/>
                        </a:rPr>
                        <a:t>year</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462280">
                <a:tc>
                  <a:txBody>
                    <a:bodyPr/>
                    <a:lstStyle/>
                    <a:p>
                      <a:pPr algn="ctr" fontAlgn="ctr"/>
                      <a:r>
                        <a:rPr lang="en-US" sz="1000" b="0" i="0" u="none" strike="noStrike" smtClean="0">
                          <a:solidFill>
                            <a:schemeClr val="tx1"/>
                          </a:solidFill>
                          <a:latin typeface="Arial" panose="020B0604020202020204"/>
                        </a:rPr>
                        <a:t>14</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chemeClr val="tx1"/>
                          </a:solidFill>
                          <a:latin typeface="Arial" panose="020B0604020202020204"/>
                        </a:rPr>
                        <a:t>Vissai</a:t>
                      </a:r>
                      <a:r>
                        <a:rPr lang="en-US" sz="1000" b="0" i="0" u="none" strike="noStrike" baseline="0" smtClean="0">
                          <a:solidFill>
                            <a:schemeClr val="tx1"/>
                          </a:solidFill>
                          <a:latin typeface="Arial" panose="020B0604020202020204"/>
                        </a:rPr>
                        <a:t> Ha Nam 1 </a:t>
                      </a:r>
                      <a:r>
                        <a:rPr lang="en-US" sz="1000" b="0" i="0" u="none" strike="noStrike" kern="1200" smtClean="0">
                          <a:solidFill>
                            <a:schemeClr val="tx1"/>
                          </a:solidFill>
                          <a:latin typeface="Arial" panose="020B0604020202020204"/>
                          <a:ea typeface="+mn-ea"/>
                          <a:cs typeface="+mn-cs"/>
                        </a:rPr>
                        <a:t>Cement company</a:t>
                      </a:r>
                      <a:r>
                        <a:rPr lang="en-US" sz="1000" b="0" i="0" u="none" strike="noStrike" kern="1200" baseline="0" smtClean="0">
                          <a:solidFill>
                            <a:schemeClr val="tx1"/>
                          </a:solidFill>
                          <a:latin typeface="Arial" panose="020B0604020202020204"/>
                          <a:ea typeface="+mn-ea"/>
                          <a:cs typeface="+mn-cs"/>
                        </a:rPr>
                        <a:t> -  Ha Nam province </a:t>
                      </a:r>
                      <a:r>
                        <a:rPr lang="en-US" sz="1000" b="0" i="0" u="none" strike="noStrike" smtClean="0">
                          <a:solidFill>
                            <a:schemeClr val="tx1"/>
                          </a:solidFill>
                          <a:latin typeface="Arial" panose="020B0604020202020204"/>
                        </a:rPr>
                        <a:t>in Vietnam</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Retrofit</a:t>
                      </a:r>
                    </a:p>
                    <a:p>
                      <a:pPr algn="ctr" fontAlgn="ctr"/>
                      <a:r>
                        <a:rPr lang="en-US" sz="1000" b="0" i="0" u="none" strike="noStrike" smtClean="0">
                          <a:solidFill>
                            <a:schemeClr val="tx1"/>
                          </a:solidFill>
                          <a:latin typeface="Arial" panose="020B0604020202020204"/>
                        </a:rPr>
                        <a:t>Work</a:t>
                      </a:r>
                      <a:r>
                        <a:rPr lang="en-US" sz="1000" b="0" i="0" u="none" strike="noStrike" baseline="0" smtClean="0">
                          <a:solidFill>
                            <a:schemeClr val="tx1"/>
                          </a:solidFill>
                          <a:latin typeface="Arial" panose="020B0604020202020204"/>
                        </a:rPr>
                        <a:t> for Kiln ESP</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2015</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85445">
                <a:tc>
                  <a:txBody>
                    <a:bodyPr/>
                    <a:lstStyle/>
                    <a:p>
                      <a:pPr algn="ctr" fontAlgn="ctr"/>
                      <a:r>
                        <a:rPr lang="en-US" sz="1000" b="0" i="0" u="none" strike="noStrike" smtClean="0">
                          <a:solidFill>
                            <a:schemeClr val="tx1"/>
                          </a:solidFill>
                          <a:latin typeface="Arial" panose="020B0604020202020204"/>
                        </a:rPr>
                        <a:t>15</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n-NO" sz="1000" b="0" i="0" u="none" strike="noStrike" smtClean="0">
                          <a:solidFill>
                            <a:schemeClr val="tx1"/>
                          </a:solidFill>
                          <a:latin typeface="Arial" panose="020B0604020202020204"/>
                        </a:rPr>
                        <a:t>Ha </a:t>
                      </a:r>
                      <a:r>
                        <a:rPr lang="nn-NO" sz="1000" b="0" i="0" u="none" strike="noStrike">
                          <a:solidFill>
                            <a:schemeClr val="tx1"/>
                          </a:solidFill>
                          <a:latin typeface="Arial" panose="020B0604020202020204"/>
                        </a:rPr>
                        <a:t>Tinh Steel Mill </a:t>
                      </a:r>
                      <a:r>
                        <a:rPr lang="nn-NO" sz="1000" b="0" i="0" u="none" strike="noStrike" smtClean="0">
                          <a:solidFill>
                            <a:schemeClr val="tx1"/>
                          </a:solidFill>
                          <a:latin typeface="Arial" panose="020B0604020202020204"/>
                        </a:rPr>
                        <a:t>plant (6 units)</a:t>
                      </a:r>
                    </a:p>
                    <a:p>
                      <a:pPr marL="0" marR="0" indent="0" algn="l" defTabSz="914400" rtl="0" eaLnBrk="1" fontAlgn="ctr" latinLnBrk="0" hangingPunct="1">
                        <a:lnSpc>
                          <a:spcPct val="100000"/>
                        </a:lnSpc>
                        <a:spcBef>
                          <a:spcPts val="0"/>
                        </a:spcBef>
                        <a:spcAft>
                          <a:spcPts val="0"/>
                        </a:spcAft>
                        <a:buClrTx/>
                        <a:buSzTx/>
                        <a:buFontTx/>
                        <a:buNone/>
                        <a:defRPr/>
                      </a:pPr>
                      <a:r>
                        <a:rPr lang="en-US" sz="1000" b="0" i="0" u="none" strike="noStrike" smtClean="0">
                          <a:solidFill>
                            <a:schemeClr val="tx1"/>
                          </a:solidFill>
                          <a:latin typeface="Arial" panose="020B0604020202020204"/>
                        </a:rPr>
                        <a:t>in Vietnam</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6 Bag </a:t>
                      </a:r>
                      <a:r>
                        <a:rPr lang="en-US" sz="1000" b="0" i="0" u="none" strike="noStrike">
                          <a:solidFill>
                            <a:schemeClr val="tx1"/>
                          </a:solidFill>
                          <a:latin typeface="Arial" panose="020B0604020202020204"/>
                        </a:rPr>
                        <a:t>filter</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chemeClr val="tx1"/>
                          </a:solidFill>
                          <a:latin typeface="Arial" panose="020B0604020202020204"/>
                        </a:rPr>
                        <a:t>2016</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62280">
                <a:tc>
                  <a:txBody>
                    <a:bodyPr/>
                    <a:lstStyle/>
                    <a:p>
                      <a:pPr algn="ctr" fontAlgn="ctr"/>
                      <a:r>
                        <a:rPr lang="en-US" sz="1000" b="0" i="0" u="none" strike="noStrike" smtClean="0">
                          <a:solidFill>
                            <a:schemeClr val="tx1"/>
                          </a:solidFill>
                          <a:latin typeface="Arial" panose="020B0604020202020204"/>
                        </a:rPr>
                        <a:t>16</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chemeClr val="tx1"/>
                          </a:solidFill>
                          <a:latin typeface="Arial" panose="020B0604020202020204"/>
                        </a:rPr>
                        <a:t>Dong </a:t>
                      </a:r>
                      <a:r>
                        <a:rPr lang="en-US" sz="1000" b="0" i="0" u="none" strike="noStrike" err="1">
                          <a:solidFill>
                            <a:schemeClr val="tx1"/>
                          </a:solidFill>
                          <a:latin typeface="Arial" panose="020B0604020202020204"/>
                        </a:rPr>
                        <a:t>Nai</a:t>
                      </a:r>
                      <a:r>
                        <a:rPr lang="en-US" sz="1000" b="0" i="0" u="none" strike="noStrike">
                          <a:solidFill>
                            <a:schemeClr val="tx1"/>
                          </a:solidFill>
                          <a:latin typeface="Arial" panose="020B0604020202020204"/>
                        </a:rPr>
                        <a:t> </a:t>
                      </a:r>
                      <a:r>
                        <a:rPr lang="en-US" sz="1000" b="0" i="0" u="none" strike="noStrike" err="1">
                          <a:solidFill>
                            <a:schemeClr val="tx1"/>
                          </a:solidFill>
                          <a:latin typeface="Arial" panose="020B0604020202020204"/>
                        </a:rPr>
                        <a:t>VN2</a:t>
                      </a:r>
                      <a:r>
                        <a:rPr lang="en-US" sz="1000" b="0" i="0" u="none" strike="noStrike">
                          <a:solidFill>
                            <a:schemeClr val="tx1"/>
                          </a:solidFill>
                          <a:latin typeface="Arial" panose="020B0604020202020204"/>
                        </a:rPr>
                        <a:t> Thermal Power </a:t>
                      </a:r>
                      <a:r>
                        <a:rPr lang="en-US" sz="1000" b="0" i="0" u="none" strike="noStrike" smtClean="0">
                          <a:solidFill>
                            <a:schemeClr val="tx1"/>
                          </a:solidFill>
                          <a:latin typeface="Arial" panose="020B0604020202020204"/>
                        </a:rPr>
                        <a:t>Plant</a:t>
                      </a:r>
                    </a:p>
                    <a:p>
                      <a:pPr algn="l" fontAlgn="ctr"/>
                      <a:r>
                        <a:rPr lang="en-US" sz="1000" b="0" i="0" u="none" strike="noStrike" smtClean="0">
                          <a:solidFill>
                            <a:schemeClr val="tx1"/>
                          </a:solidFill>
                          <a:latin typeface="Arial" panose="020B0604020202020204"/>
                        </a:rPr>
                        <a:t>150MW in Vietnam</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Maintenance ESP</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2016</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10845">
                <a:tc>
                  <a:txBody>
                    <a:bodyPr/>
                    <a:lstStyle/>
                    <a:p>
                      <a:pPr algn="ctr" fontAlgn="ctr"/>
                      <a:r>
                        <a:rPr lang="en-US" sz="1000" b="0" i="0" u="none" strike="noStrike" smtClean="0">
                          <a:solidFill>
                            <a:schemeClr val="tx1"/>
                          </a:solidFill>
                          <a:latin typeface="Arial" panose="020B0604020202020204"/>
                        </a:rPr>
                        <a:t>17</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chemeClr val="tx1"/>
                          </a:solidFill>
                          <a:latin typeface="Arial" panose="020B0604020202020204"/>
                        </a:rPr>
                        <a:t>Vissai</a:t>
                      </a:r>
                      <a:r>
                        <a:rPr lang="en-US" sz="1000" b="0" i="0" u="none" strike="noStrike" baseline="0" smtClean="0">
                          <a:solidFill>
                            <a:schemeClr val="tx1"/>
                          </a:solidFill>
                          <a:latin typeface="Arial" panose="020B0604020202020204"/>
                        </a:rPr>
                        <a:t> Ha Nam 1  </a:t>
                      </a:r>
                      <a:r>
                        <a:rPr lang="en-US" sz="1000" b="0" i="0" u="none" strike="noStrike" kern="1200" smtClean="0">
                          <a:solidFill>
                            <a:schemeClr val="tx1"/>
                          </a:solidFill>
                          <a:latin typeface="Arial" panose="020B0604020202020204"/>
                          <a:ea typeface="+mn-ea"/>
                          <a:cs typeface="+mn-cs"/>
                        </a:rPr>
                        <a:t>Cement company</a:t>
                      </a:r>
                      <a:r>
                        <a:rPr lang="en-US" sz="1000" b="0" i="0" u="none" strike="noStrike" kern="1200" baseline="0" smtClean="0">
                          <a:solidFill>
                            <a:schemeClr val="tx1"/>
                          </a:solidFill>
                          <a:latin typeface="Arial" panose="020B0604020202020204"/>
                          <a:ea typeface="+mn-ea"/>
                          <a:cs typeface="+mn-cs"/>
                        </a:rPr>
                        <a:t> -  Ha Nam province</a:t>
                      </a:r>
                      <a:r>
                        <a:rPr lang="en-US" sz="1000" b="0" i="0" u="none" strike="noStrike" smtClean="0">
                          <a:solidFill>
                            <a:schemeClr val="tx1"/>
                          </a:solidFill>
                          <a:latin typeface="Arial" panose="020B0604020202020204"/>
                        </a:rPr>
                        <a:t> in Vietnam</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Retrofit</a:t>
                      </a:r>
                    </a:p>
                    <a:p>
                      <a:pPr algn="ctr" fontAlgn="ctr"/>
                      <a:r>
                        <a:rPr lang="en-US" sz="1000" b="0" i="0" u="none" strike="noStrike" smtClean="0">
                          <a:solidFill>
                            <a:schemeClr val="tx1"/>
                          </a:solidFill>
                          <a:latin typeface="Arial" panose="020B0604020202020204"/>
                        </a:rPr>
                        <a:t>Work</a:t>
                      </a:r>
                      <a:r>
                        <a:rPr lang="en-US" sz="1000" b="0" i="0" u="none" strike="noStrike" baseline="0" smtClean="0">
                          <a:solidFill>
                            <a:schemeClr val="tx1"/>
                          </a:solidFill>
                          <a:latin typeface="Arial" panose="020B0604020202020204"/>
                        </a:rPr>
                        <a:t> for Cooler ESP</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2016</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62280">
                <a:tc>
                  <a:txBody>
                    <a:bodyPr/>
                    <a:lstStyle/>
                    <a:p>
                      <a:pPr algn="ctr" fontAlgn="ctr"/>
                      <a:r>
                        <a:rPr lang="en-US" sz="1000" b="0" i="0" u="none" strike="noStrike" smtClean="0">
                          <a:solidFill>
                            <a:schemeClr val="tx1"/>
                          </a:solidFill>
                          <a:latin typeface="Arial" panose="020B0604020202020204"/>
                        </a:rPr>
                        <a:t>18</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chemeClr val="tx1"/>
                          </a:solidFill>
                          <a:latin typeface="Arial" panose="020B0604020202020204"/>
                        </a:rPr>
                        <a:t>Vissai</a:t>
                      </a:r>
                      <a:r>
                        <a:rPr lang="en-US" sz="1000" b="0" i="0" u="none" strike="noStrike" baseline="0" smtClean="0">
                          <a:solidFill>
                            <a:schemeClr val="tx1"/>
                          </a:solidFill>
                          <a:latin typeface="Arial" panose="020B0604020202020204"/>
                        </a:rPr>
                        <a:t>  Song Lam </a:t>
                      </a:r>
                      <a:r>
                        <a:rPr lang="en-US" sz="1000" b="0" i="0" u="none" strike="noStrike" kern="1200" smtClean="0">
                          <a:solidFill>
                            <a:schemeClr val="tx1"/>
                          </a:solidFill>
                          <a:latin typeface="Arial" panose="020B0604020202020204"/>
                          <a:ea typeface="+mn-ea"/>
                          <a:cs typeface="+mn-cs"/>
                        </a:rPr>
                        <a:t>Cement company</a:t>
                      </a:r>
                      <a:r>
                        <a:rPr lang="en-US" sz="1000" b="0" i="0" u="none" strike="noStrike" kern="1200" baseline="0" smtClean="0">
                          <a:solidFill>
                            <a:schemeClr val="tx1"/>
                          </a:solidFill>
                          <a:latin typeface="Arial" panose="020B0604020202020204"/>
                          <a:ea typeface="+mn-ea"/>
                          <a:cs typeface="+mn-cs"/>
                        </a:rPr>
                        <a:t> -  Nghe An  province</a:t>
                      </a:r>
                    </a:p>
                    <a:p>
                      <a:pPr algn="l" fontAlgn="ctr"/>
                      <a:r>
                        <a:rPr lang="en-US" sz="1000" b="0" i="0" u="none" strike="noStrike" smtClean="0">
                          <a:solidFill>
                            <a:schemeClr val="tx1"/>
                          </a:solidFill>
                          <a:latin typeface="Arial" panose="020B0604020202020204"/>
                        </a:rPr>
                        <a:t>in Vietnam</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Retrofit</a:t>
                      </a:r>
                    </a:p>
                    <a:p>
                      <a:pPr algn="ctr" fontAlgn="ctr"/>
                      <a:r>
                        <a:rPr lang="en-US" sz="1000" b="0" i="0" u="none" strike="noStrike" smtClean="0">
                          <a:solidFill>
                            <a:schemeClr val="tx1"/>
                          </a:solidFill>
                          <a:latin typeface="Arial" panose="020B0604020202020204"/>
                        </a:rPr>
                        <a:t>Work</a:t>
                      </a:r>
                      <a:r>
                        <a:rPr lang="en-US" sz="1000" b="0" i="0" u="none" strike="noStrike" baseline="0" smtClean="0">
                          <a:solidFill>
                            <a:schemeClr val="tx1"/>
                          </a:solidFill>
                          <a:latin typeface="Arial" panose="020B0604020202020204"/>
                        </a:rPr>
                        <a:t> for Kiln ESP</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2016</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62280">
                <a:tc>
                  <a:txBody>
                    <a:bodyPr/>
                    <a:lstStyle/>
                    <a:p>
                      <a:pPr algn="ctr" fontAlgn="ctr"/>
                      <a:r>
                        <a:rPr lang="en-US" sz="1000" b="0" i="0" u="none" strike="noStrike" smtClean="0">
                          <a:solidFill>
                            <a:schemeClr val="tx1"/>
                          </a:solidFill>
                          <a:latin typeface="Arial" panose="020B0604020202020204"/>
                        </a:rPr>
                        <a:t>19</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err="1" smtClean="0">
                          <a:solidFill>
                            <a:schemeClr val="tx1"/>
                          </a:solidFill>
                          <a:latin typeface="Arial" panose="020B0604020202020204"/>
                        </a:rPr>
                        <a:t>Vissai</a:t>
                      </a:r>
                      <a:r>
                        <a:rPr lang="en-US" sz="1000" b="0" i="0" u="none" strike="noStrike" baseline="0" smtClean="0">
                          <a:solidFill>
                            <a:schemeClr val="tx1"/>
                          </a:solidFill>
                          <a:latin typeface="Arial" panose="020B0604020202020204"/>
                        </a:rPr>
                        <a:t>  Song Lam </a:t>
                      </a:r>
                      <a:r>
                        <a:rPr lang="en-US" sz="1000" b="0" i="0" u="none" strike="noStrike" kern="1200" smtClean="0">
                          <a:solidFill>
                            <a:schemeClr val="tx1"/>
                          </a:solidFill>
                          <a:latin typeface="Arial" panose="020B0604020202020204"/>
                          <a:ea typeface="+mn-ea"/>
                          <a:cs typeface="+mn-cs"/>
                        </a:rPr>
                        <a:t>Cement company</a:t>
                      </a:r>
                      <a:r>
                        <a:rPr lang="en-US" sz="1000" b="0" i="0" u="none" strike="noStrike" kern="1200" baseline="0" smtClean="0">
                          <a:solidFill>
                            <a:schemeClr val="tx1"/>
                          </a:solidFill>
                          <a:latin typeface="Arial" panose="020B0604020202020204"/>
                          <a:ea typeface="+mn-ea"/>
                          <a:cs typeface="+mn-cs"/>
                        </a:rPr>
                        <a:t> -  </a:t>
                      </a:r>
                      <a:r>
                        <a:rPr lang="en-US" sz="1000" b="0" i="0" u="none" strike="noStrike" kern="1200" baseline="0" err="1" smtClean="0">
                          <a:solidFill>
                            <a:schemeClr val="tx1"/>
                          </a:solidFill>
                          <a:latin typeface="Arial" panose="020B0604020202020204"/>
                          <a:ea typeface="+mn-ea"/>
                          <a:cs typeface="+mn-cs"/>
                        </a:rPr>
                        <a:t>Nghe</a:t>
                      </a:r>
                      <a:r>
                        <a:rPr lang="en-US" sz="1000" b="0" i="0" u="none" strike="noStrike" kern="1200" baseline="0" smtClean="0">
                          <a:solidFill>
                            <a:schemeClr val="tx1"/>
                          </a:solidFill>
                          <a:latin typeface="Arial" panose="020B0604020202020204"/>
                          <a:ea typeface="+mn-ea"/>
                          <a:cs typeface="+mn-cs"/>
                        </a:rPr>
                        <a:t> An  province </a:t>
                      </a:r>
                      <a:r>
                        <a:rPr lang="en-US" sz="1000" b="0" i="0" u="none" strike="noStrike" smtClean="0">
                          <a:solidFill>
                            <a:schemeClr val="tx1"/>
                          </a:solidFill>
                          <a:latin typeface="Arial" panose="020B0604020202020204"/>
                        </a:rPr>
                        <a:t>in Vietnam</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Retrofit</a:t>
                      </a:r>
                    </a:p>
                    <a:p>
                      <a:pPr algn="ctr" fontAlgn="ctr"/>
                      <a:r>
                        <a:rPr lang="en-US" sz="1000" b="0" i="0" u="none" strike="noStrike" smtClean="0">
                          <a:solidFill>
                            <a:schemeClr val="tx1"/>
                          </a:solidFill>
                          <a:latin typeface="Arial" panose="020B0604020202020204"/>
                        </a:rPr>
                        <a:t>Work</a:t>
                      </a:r>
                      <a:r>
                        <a:rPr lang="en-US" sz="1000" b="0" i="0" u="none" strike="noStrike" baseline="0" smtClean="0">
                          <a:solidFill>
                            <a:schemeClr val="tx1"/>
                          </a:solidFill>
                          <a:latin typeface="Arial" panose="020B0604020202020204"/>
                        </a:rPr>
                        <a:t> for Cooler ESP</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2016</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85445">
                <a:tc>
                  <a:txBody>
                    <a:bodyPr/>
                    <a:lstStyle/>
                    <a:p>
                      <a:pPr algn="ctr" fontAlgn="ctr"/>
                      <a:r>
                        <a:rPr lang="en-US" sz="1000" b="0" i="0" u="none" strike="noStrike" smtClean="0">
                          <a:solidFill>
                            <a:schemeClr val="tx1"/>
                          </a:solidFill>
                          <a:latin typeface="Arial" panose="020B0604020202020204"/>
                        </a:rPr>
                        <a:t>20</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n-NO" sz="1000" b="0" i="0" u="none" strike="noStrike" smtClean="0">
                          <a:solidFill>
                            <a:schemeClr val="tx1"/>
                          </a:solidFill>
                          <a:latin typeface="Arial" panose="020B0604020202020204"/>
                        </a:rPr>
                        <a:t>Ha </a:t>
                      </a:r>
                      <a:r>
                        <a:rPr lang="nn-NO" sz="1000" b="0" i="0" u="none" strike="noStrike">
                          <a:solidFill>
                            <a:schemeClr val="tx1"/>
                          </a:solidFill>
                          <a:latin typeface="Arial" panose="020B0604020202020204"/>
                        </a:rPr>
                        <a:t>Tinh Steel Mill </a:t>
                      </a:r>
                      <a:r>
                        <a:rPr lang="nn-NO" sz="1000" b="0" i="0" u="none" strike="noStrike" smtClean="0">
                          <a:solidFill>
                            <a:schemeClr val="tx1"/>
                          </a:solidFill>
                          <a:latin typeface="Arial" panose="020B0604020202020204"/>
                        </a:rPr>
                        <a:t>plant (6 units)</a:t>
                      </a:r>
                    </a:p>
                    <a:p>
                      <a:pPr marL="0" marR="0" indent="0" algn="l" defTabSz="914400" rtl="0" eaLnBrk="1" fontAlgn="ctr" latinLnBrk="0" hangingPunct="1">
                        <a:lnSpc>
                          <a:spcPct val="100000"/>
                        </a:lnSpc>
                        <a:spcBef>
                          <a:spcPts val="0"/>
                        </a:spcBef>
                        <a:spcAft>
                          <a:spcPts val="0"/>
                        </a:spcAft>
                        <a:buClrTx/>
                        <a:buSzTx/>
                        <a:buFontTx/>
                        <a:buNone/>
                        <a:defRPr/>
                      </a:pPr>
                      <a:r>
                        <a:rPr lang="en-US" sz="1000" b="0" i="0" u="none" strike="noStrike" smtClean="0">
                          <a:solidFill>
                            <a:schemeClr val="tx1"/>
                          </a:solidFill>
                          <a:latin typeface="Arial" panose="020B0604020202020204"/>
                        </a:rPr>
                        <a:t>in Vietnam</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6 Bag </a:t>
                      </a:r>
                      <a:r>
                        <a:rPr lang="en-US" sz="1000" b="0" i="0" u="none" strike="noStrike">
                          <a:solidFill>
                            <a:schemeClr val="tx1"/>
                          </a:solidFill>
                          <a:latin typeface="Arial" panose="020B0604020202020204"/>
                        </a:rPr>
                        <a:t>filter</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chemeClr val="tx1"/>
                          </a:solidFill>
                          <a:latin typeface="Arial" panose="020B0604020202020204"/>
                        </a:rPr>
                        <a:t>2016</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10210">
                <a:tc>
                  <a:txBody>
                    <a:bodyPr/>
                    <a:lstStyle/>
                    <a:p>
                      <a:pPr algn="ctr" fontAlgn="ctr"/>
                      <a:r>
                        <a:rPr lang="en-US" sz="1000" b="0" i="0" u="none" strike="noStrike" smtClean="0">
                          <a:solidFill>
                            <a:schemeClr val="tx1"/>
                          </a:solidFill>
                          <a:latin typeface="Arial" panose="020B0604020202020204"/>
                        </a:rPr>
                        <a:t>21</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chemeClr val="tx1"/>
                          </a:solidFill>
                          <a:latin typeface="Arial" panose="020B0604020202020204"/>
                        </a:rPr>
                        <a:t>Vissai</a:t>
                      </a:r>
                      <a:r>
                        <a:rPr lang="en-US" sz="1000" b="0" i="0" u="none" strike="noStrike" baseline="0" smtClean="0">
                          <a:solidFill>
                            <a:schemeClr val="tx1"/>
                          </a:solidFill>
                          <a:latin typeface="Arial" panose="020B0604020202020204"/>
                        </a:rPr>
                        <a:t> Ha Nam 2  </a:t>
                      </a:r>
                      <a:r>
                        <a:rPr lang="en-US" sz="1000" b="0" i="0" u="none" strike="noStrike" kern="1200" smtClean="0">
                          <a:solidFill>
                            <a:schemeClr val="tx1"/>
                          </a:solidFill>
                          <a:latin typeface="Arial" panose="020B0604020202020204"/>
                          <a:ea typeface="+mn-ea"/>
                          <a:cs typeface="+mn-cs"/>
                        </a:rPr>
                        <a:t>Cement company</a:t>
                      </a:r>
                      <a:r>
                        <a:rPr lang="en-US" sz="1000" b="0" i="0" u="none" strike="noStrike" kern="1200" baseline="0" smtClean="0">
                          <a:solidFill>
                            <a:schemeClr val="tx1"/>
                          </a:solidFill>
                          <a:latin typeface="Arial" panose="020B0604020202020204"/>
                          <a:ea typeface="+mn-ea"/>
                          <a:cs typeface="+mn-cs"/>
                        </a:rPr>
                        <a:t> -  Ha Nam province</a:t>
                      </a:r>
                      <a:r>
                        <a:rPr lang="en-US" sz="1000" b="0" i="0" u="none" strike="noStrike" smtClean="0">
                          <a:solidFill>
                            <a:schemeClr val="tx1"/>
                          </a:solidFill>
                          <a:latin typeface="Arial" panose="020B0604020202020204"/>
                        </a:rPr>
                        <a:t> in Vietnam</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Retrofit</a:t>
                      </a:r>
                    </a:p>
                    <a:p>
                      <a:pPr algn="ctr" fontAlgn="ctr"/>
                      <a:r>
                        <a:rPr lang="en-US" sz="1000" b="0" i="0" u="none" strike="noStrike" smtClean="0">
                          <a:solidFill>
                            <a:schemeClr val="tx1"/>
                          </a:solidFill>
                          <a:latin typeface="Arial" panose="020B0604020202020204"/>
                        </a:rPr>
                        <a:t>Work</a:t>
                      </a:r>
                      <a:r>
                        <a:rPr lang="en-US" sz="1000" b="0" i="0" u="none" strike="noStrike" baseline="0" smtClean="0">
                          <a:solidFill>
                            <a:schemeClr val="tx1"/>
                          </a:solidFill>
                          <a:latin typeface="Arial" panose="020B0604020202020204"/>
                        </a:rPr>
                        <a:t> for Cooler ESP</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2016</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23545">
                <a:tc>
                  <a:txBody>
                    <a:bodyPr/>
                    <a:lstStyle/>
                    <a:p>
                      <a:pPr algn="ctr" fontAlgn="ctr"/>
                      <a:r>
                        <a:rPr lang="en-US" sz="1000" b="0" i="0" u="none" strike="noStrike" smtClean="0">
                          <a:solidFill>
                            <a:schemeClr val="tx1"/>
                          </a:solidFill>
                          <a:latin typeface="Arial" panose="020B0604020202020204"/>
                        </a:rPr>
                        <a:t>22</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baseline="0" smtClean="0">
                          <a:solidFill>
                            <a:schemeClr val="tx1"/>
                          </a:solidFill>
                          <a:latin typeface="Arial" panose="020B0604020202020204"/>
                        </a:rPr>
                        <a:t>Dong Lam cement Company -  </a:t>
                      </a:r>
                      <a:r>
                        <a:rPr lang="en-US" sz="1000" b="0" i="0" u="none" strike="noStrike" baseline="0" err="1" smtClean="0">
                          <a:solidFill>
                            <a:schemeClr val="tx1"/>
                          </a:solidFill>
                          <a:latin typeface="Arial" panose="020B0604020202020204"/>
                        </a:rPr>
                        <a:t>Thua</a:t>
                      </a:r>
                      <a:r>
                        <a:rPr lang="en-US" sz="1000" b="0" i="0" u="none" strike="noStrike" baseline="0" smtClean="0">
                          <a:solidFill>
                            <a:schemeClr val="tx1"/>
                          </a:solidFill>
                          <a:latin typeface="Arial" panose="020B0604020202020204"/>
                        </a:rPr>
                        <a:t> </a:t>
                      </a:r>
                      <a:r>
                        <a:rPr lang="en-US" sz="1000" b="0" i="0" u="none" strike="noStrike" baseline="0" err="1" smtClean="0">
                          <a:solidFill>
                            <a:schemeClr val="tx1"/>
                          </a:solidFill>
                          <a:latin typeface="Arial" panose="020B0604020202020204"/>
                        </a:rPr>
                        <a:t>Thien</a:t>
                      </a:r>
                      <a:r>
                        <a:rPr lang="en-US" sz="1000" b="0" i="0" u="none" strike="noStrike" baseline="0" smtClean="0">
                          <a:solidFill>
                            <a:schemeClr val="tx1"/>
                          </a:solidFill>
                          <a:latin typeface="Arial" panose="020B0604020202020204"/>
                        </a:rPr>
                        <a:t> Hue province – In Viet Nam</a:t>
                      </a:r>
                      <a:endParaRPr lang="en-US" sz="1000" b="0" i="0" u="none" strike="noStrike" smtClean="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Consult and maintenance</a:t>
                      </a:r>
                    </a:p>
                    <a:p>
                      <a:pPr algn="ctr" fontAlgn="ctr"/>
                      <a:r>
                        <a:rPr lang="en-US" sz="1000" b="0" i="0" u="none" strike="noStrike" smtClean="0">
                          <a:solidFill>
                            <a:schemeClr val="tx1"/>
                          </a:solidFill>
                          <a:latin typeface="Arial" panose="020B0604020202020204"/>
                        </a:rPr>
                        <a:t>Work</a:t>
                      </a:r>
                      <a:r>
                        <a:rPr lang="en-US" sz="1000" b="0" i="0" u="none" strike="noStrike" baseline="0" smtClean="0">
                          <a:solidFill>
                            <a:schemeClr val="tx1"/>
                          </a:solidFill>
                          <a:latin typeface="Arial" panose="020B0604020202020204"/>
                        </a:rPr>
                        <a:t> for ESP</a:t>
                      </a:r>
                      <a:endParaRPr lang="en-US" sz="1000" b="0" i="0" u="none" strike="noStrike" smtClean="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2016</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84810">
                <a:tc>
                  <a:txBody>
                    <a:bodyPr/>
                    <a:lstStyle/>
                    <a:p>
                      <a:pPr algn="ctr" fontAlgn="ctr"/>
                      <a:r>
                        <a:rPr lang="en-US" sz="1000" b="0" i="0" u="none" strike="noStrike" smtClean="0">
                          <a:solidFill>
                            <a:schemeClr val="tx1"/>
                          </a:solidFill>
                          <a:latin typeface="Arial" panose="020B0604020202020204"/>
                        </a:rPr>
                        <a:t>23</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000" b="0" i="0" u="none" strike="noStrike" kern="1200" err="1" smtClean="0">
                          <a:solidFill>
                            <a:schemeClr val="tx1"/>
                          </a:solidFill>
                          <a:latin typeface="Arial" panose="020B0604020202020204"/>
                          <a:ea typeface="+mn-ea"/>
                          <a:cs typeface="+mn-cs"/>
                        </a:rPr>
                        <a:t>Chanh</a:t>
                      </a:r>
                      <a:r>
                        <a:rPr lang="en-US" sz="1000" b="0" i="0" u="none" strike="noStrike" kern="1200" baseline="0" smtClean="0">
                          <a:solidFill>
                            <a:schemeClr val="tx1"/>
                          </a:solidFill>
                          <a:latin typeface="Arial" panose="020B0604020202020204"/>
                          <a:ea typeface="+mn-ea"/>
                          <a:cs typeface="+mn-cs"/>
                        </a:rPr>
                        <a:t> Duong  #1 paper Company – </a:t>
                      </a:r>
                      <a:r>
                        <a:rPr lang="en-US" sz="1000" b="0" i="0" u="none" strike="noStrike" kern="1200" baseline="0" err="1" smtClean="0">
                          <a:solidFill>
                            <a:schemeClr val="tx1"/>
                          </a:solidFill>
                          <a:latin typeface="Arial" panose="020B0604020202020204"/>
                          <a:ea typeface="+mn-ea"/>
                          <a:cs typeface="+mn-cs"/>
                        </a:rPr>
                        <a:t>Binh</a:t>
                      </a:r>
                      <a:r>
                        <a:rPr lang="en-US" sz="1000" b="0" i="0" u="none" strike="noStrike" kern="1200" baseline="0" smtClean="0">
                          <a:solidFill>
                            <a:schemeClr val="tx1"/>
                          </a:solidFill>
                          <a:latin typeface="Arial" panose="020B0604020202020204"/>
                          <a:ea typeface="+mn-ea"/>
                          <a:cs typeface="+mn-cs"/>
                        </a:rPr>
                        <a:t> Duong province – in Viet Nam</a:t>
                      </a:r>
                      <a:endParaRPr lang="en-US" sz="1000" b="0" i="0" u="none" strike="noStrike" kern="1200" smtClean="0">
                        <a:solidFill>
                          <a:schemeClr val="tx1"/>
                        </a:solidFill>
                        <a:latin typeface="Arial" panose="020B0604020202020204"/>
                        <a:ea typeface="+mn-ea"/>
                        <a:cs typeface="+mn-cs"/>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sz="1000" b="0" i="0" u="none" strike="noStrike" smtClean="0">
                          <a:solidFill>
                            <a:schemeClr val="tx1"/>
                          </a:solidFill>
                          <a:latin typeface="Arial" panose="020B0604020202020204"/>
                        </a:rPr>
                        <a:t>ESP &amp; Ash</a:t>
                      </a:r>
                      <a:r>
                        <a:rPr lang="en-US" sz="1000" b="0" i="0" u="none" strike="noStrike" baseline="0" smtClean="0">
                          <a:solidFill>
                            <a:schemeClr val="tx1"/>
                          </a:solidFill>
                          <a:latin typeface="Arial" panose="020B0604020202020204"/>
                        </a:rPr>
                        <a:t> Handling System </a:t>
                      </a:r>
                      <a:endParaRPr lang="en-US" sz="1000" b="0" i="0" u="none" strike="noStrike" smtClean="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2016</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412115">
                <a:tc>
                  <a:txBody>
                    <a:bodyPr/>
                    <a:lstStyle/>
                    <a:p>
                      <a:pPr algn="ctr" fontAlgn="ctr"/>
                      <a:r>
                        <a:rPr lang="en-US" sz="1000" b="0" i="0" u="none" strike="noStrike" smtClean="0">
                          <a:solidFill>
                            <a:schemeClr val="tx1"/>
                          </a:solidFill>
                          <a:latin typeface="Arial" panose="020B0604020202020204"/>
                        </a:rPr>
                        <a:t>24</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kern="1200" err="1" smtClean="0">
                          <a:solidFill>
                            <a:schemeClr val="tx1"/>
                          </a:solidFill>
                          <a:latin typeface="Arial" panose="020B0604020202020204"/>
                          <a:ea typeface="+mn-ea"/>
                          <a:cs typeface="+mn-cs"/>
                        </a:rPr>
                        <a:t>Chanh</a:t>
                      </a:r>
                      <a:r>
                        <a:rPr lang="en-US" sz="1000" b="0" i="0" u="none" strike="noStrike" kern="1200" baseline="0" smtClean="0">
                          <a:solidFill>
                            <a:schemeClr val="tx1"/>
                          </a:solidFill>
                          <a:latin typeface="Arial" panose="020B0604020202020204"/>
                          <a:ea typeface="+mn-ea"/>
                          <a:cs typeface="+mn-cs"/>
                        </a:rPr>
                        <a:t> Duong  #2 paper Company – </a:t>
                      </a:r>
                      <a:r>
                        <a:rPr lang="en-US" sz="1000" b="0" i="0" u="none" strike="noStrike" kern="1200" baseline="0" err="1" smtClean="0">
                          <a:solidFill>
                            <a:schemeClr val="tx1"/>
                          </a:solidFill>
                          <a:latin typeface="Arial" panose="020B0604020202020204"/>
                          <a:ea typeface="+mn-ea"/>
                          <a:cs typeface="+mn-cs"/>
                        </a:rPr>
                        <a:t>Binh</a:t>
                      </a:r>
                      <a:r>
                        <a:rPr lang="en-US" sz="1000" b="0" i="0" u="none" strike="noStrike" kern="1200" baseline="0" smtClean="0">
                          <a:solidFill>
                            <a:schemeClr val="tx1"/>
                          </a:solidFill>
                          <a:latin typeface="Arial" panose="020B0604020202020204"/>
                          <a:ea typeface="+mn-ea"/>
                          <a:cs typeface="+mn-cs"/>
                        </a:rPr>
                        <a:t> Duong province – in Viet Nam</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ESP &amp; FGD</a:t>
                      </a:r>
                      <a:r>
                        <a:rPr lang="en-US" sz="1000" b="0" i="0" u="none" strike="noStrike" baseline="0" smtClean="0">
                          <a:solidFill>
                            <a:schemeClr val="tx1"/>
                          </a:solidFill>
                          <a:latin typeface="Arial" panose="020B0604020202020204"/>
                        </a:rPr>
                        <a:t> &amp;SDR&amp; Bag filter</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2017</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410210">
                <a:tc>
                  <a:txBody>
                    <a:bodyPr/>
                    <a:lstStyle/>
                    <a:p>
                      <a:pPr algn="ctr" fontAlgn="ctr"/>
                      <a:r>
                        <a:rPr lang="en-US" sz="1000" b="0" i="0" u="none" strike="noStrike" smtClean="0">
                          <a:solidFill>
                            <a:schemeClr val="tx1"/>
                          </a:solidFill>
                          <a:latin typeface="Arial" panose="020B0604020202020204"/>
                        </a:rPr>
                        <a:t>25</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kern="1200" smtClean="0">
                          <a:solidFill>
                            <a:schemeClr val="tx1"/>
                          </a:solidFill>
                          <a:latin typeface="Arial" panose="020B0604020202020204"/>
                          <a:ea typeface="+mn-ea"/>
                          <a:cs typeface="+mn-cs"/>
                        </a:rPr>
                        <a:t>Dung Quat Refinery </a:t>
                      </a:r>
                      <a:r>
                        <a:rPr lang="en-US" sz="1000" b="0" i="0" u="none" strike="noStrike" kern="1200" baseline="0" smtClean="0">
                          <a:solidFill>
                            <a:schemeClr val="tx1"/>
                          </a:solidFill>
                          <a:latin typeface="Arial" panose="020B0604020202020204"/>
                          <a:ea typeface="+mn-ea"/>
                          <a:cs typeface="+mn-cs"/>
                        </a:rPr>
                        <a:t>– Quang Ngai province – in Viet Nam</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Technical service for ESP </a:t>
                      </a:r>
                      <a:r>
                        <a:rPr lang="en-US" sz="1000" b="0" i="0" u="none" strike="noStrike" baseline="0" smtClean="0">
                          <a:solidFill>
                            <a:schemeClr val="tx1"/>
                          </a:solidFill>
                          <a:latin typeface="Arial" panose="020B0604020202020204"/>
                        </a:rPr>
                        <a:t>&amp; AHS Handling</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2017</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410845">
                <a:tc>
                  <a:txBody>
                    <a:bodyPr/>
                    <a:lstStyle/>
                    <a:p>
                      <a:pPr algn="ctr" fontAlgn="ctr">
                        <a:buNone/>
                      </a:pPr>
                      <a:r>
                        <a:rPr lang="en-US" sz="1000" b="0" i="0" u="none" strike="noStrike">
                          <a:solidFill>
                            <a:schemeClr val="tx1"/>
                          </a:solidFill>
                          <a:latin typeface="Arial" panose="020B0604020202020204"/>
                        </a:rPr>
                        <a:t>26</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buNone/>
                      </a:pPr>
                      <a:r>
                        <a:rPr lang="en-US" sz="1000" b="0" i="0" u="none" strike="noStrike">
                          <a:solidFill>
                            <a:schemeClr val="tx1"/>
                          </a:solidFill>
                          <a:latin typeface="Arial" panose="020B0604020202020204"/>
                        </a:rPr>
                        <a:t>Long Phu #1 - Long phu province- Soc Trang ( 2X600 MW -EP Project )</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buNone/>
                      </a:pPr>
                      <a:r>
                        <a:rPr lang="en-US" sz="1000" b="0" i="0" u="none" strike="noStrike">
                          <a:solidFill>
                            <a:schemeClr val="tx1"/>
                          </a:solidFill>
                          <a:latin typeface="Arial" panose="020B0604020202020204"/>
                        </a:rPr>
                        <a:t>FGD &amp; ESP</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buNone/>
                      </a:pPr>
                      <a:r>
                        <a:rPr lang="en-US" sz="1000" b="0" i="0" u="none" strike="noStrike" smtClean="0">
                          <a:solidFill>
                            <a:schemeClr val="tx1"/>
                          </a:solidFill>
                          <a:latin typeface="Arial" panose="020B0604020202020204"/>
                        </a:rPr>
                        <a:t>2016</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410210">
                <a:tc>
                  <a:txBody>
                    <a:bodyPr/>
                    <a:lstStyle/>
                    <a:p>
                      <a:pPr algn="ctr" fontAlgn="ctr">
                        <a:buNone/>
                      </a:pPr>
                      <a:r>
                        <a:rPr lang="en-US" sz="1000" b="0" i="0" u="none" strike="noStrike">
                          <a:solidFill>
                            <a:schemeClr val="tx1"/>
                          </a:solidFill>
                          <a:latin typeface="Arial" panose="020B0604020202020204"/>
                        </a:rPr>
                        <a:t>27</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buNone/>
                      </a:pPr>
                      <a:r>
                        <a:rPr lang="en-US" sz="1000" b="0" i="0" u="none" strike="noStrike">
                          <a:solidFill>
                            <a:schemeClr val="tx1"/>
                          </a:solidFill>
                          <a:latin typeface="Arial" panose="020B0604020202020204"/>
                        </a:rPr>
                        <a:t>Duyen Hai 3 Extention - Duyen Hai Province - Tra </a:t>
                      </a:r>
                      <a:r>
                        <a:rPr lang="en-US" sz="1000" b="0" i="0" u="none" strike="noStrike" smtClean="0">
                          <a:solidFill>
                            <a:schemeClr val="tx1"/>
                          </a:solidFill>
                          <a:latin typeface="Arial" panose="020B0604020202020204"/>
                        </a:rPr>
                        <a:t>Vinh </a:t>
                      </a:r>
                      <a:r>
                        <a:rPr lang="en-US" sz="1000" b="0" i="0" u="none" strike="noStrike">
                          <a:solidFill>
                            <a:schemeClr val="tx1"/>
                          </a:solidFill>
                          <a:latin typeface="Arial" panose="020B0604020202020204"/>
                        </a:rPr>
                        <a:t>( 1x 660MW - EP Contract)</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buNone/>
                      </a:pPr>
                      <a:r>
                        <a:rPr lang="en-US" sz="1000" b="0" i="0" u="none" strike="noStrike">
                          <a:solidFill>
                            <a:schemeClr val="tx1"/>
                          </a:solidFill>
                          <a:latin typeface="Arial" panose="020B0604020202020204"/>
                        </a:rPr>
                        <a:t>SWFGD</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buNone/>
                      </a:pPr>
                      <a:r>
                        <a:rPr lang="en-US" sz="1000" b="0" i="0" u="none" strike="noStrike">
                          <a:solidFill>
                            <a:schemeClr val="tx1"/>
                          </a:solidFill>
                          <a:latin typeface="Arial" panose="020B0604020202020204"/>
                        </a:rPr>
                        <a:t>2016</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410845">
                <a:tc>
                  <a:txBody>
                    <a:bodyPr/>
                    <a:lstStyle/>
                    <a:p>
                      <a:pPr algn="ctr" fontAlgn="ctr">
                        <a:buNone/>
                      </a:pPr>
                      <a:r>
                        <a:rPr lang="en-US" sz="1000" b="0" i="0" u="none" strike="noStrike">
                          <a:solidFill>
                            <a:schemeClr val="tx1"/>
                          </a:solidFill>
                          <a:latin typeface="Arial" panose="020B0604020202020204"/>
                        </a:rPr>
                        <a:t>28</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buNone/>
                      </a:pPr>
                      <a:r>
                        <a:rPr lang="en-US" sz="1000" b="0" i="0" u="none" strike="noStrike">
                          <a:solidFill>
                            <a:schemeClr val="tx1"/>
                          </a:solidFill>
                          <a:latin typeface="Arial" panose="020B0604020202020204"/>
                        </a:rPr>
                        <a:t>Song Hau #1 - Chau Thanh - Ha Giang </a:t>
                      </a:r>
                      <a:r>
                        <a:rPr lang="en-US" sz="1000" b="0" i="0" u="none" strike="noStrike" smtClean="0">
                          <a:solidFill>
                            <a:schemeClr val="tx1"/>
                          </a:solidFill>
                          <a:latin typeface="Arial" panose="020B0604020202020204"/>
                        </a:rPr>
                        <a:t>Province</a:t>
                      </a:r>
                    </a:p>
                    <a:p>
                      <a:pPr algn="l" fontAlgn="ctr">
                        <a:buNone/>
                      </a:pPr>
                      <a:r>
                        <a:rPr lang="en-US" sz="1000" b="0" i="0" u="none" strike="noStrike" smtClean="0">
                          <a:solidFill>
                            <a:schemeClr val="tx1"/>
                          </a:solidFill>
                          <a:latin typeface="Arial" panose="020B0604020202020204"/>
                        </a:rPr>
                        <a:t> </a:t>
                      </a:r>
                      <a:r>
                        <a:rPr lang="en-US" sz="1000" b="0" i="0" u="none" strike="noStrike">
                          <a:solidFill>
                            <a:schemeClr val="tx1"/>
                          </a:solidFill>
                          <a:latin typeface="Arial" panose="020B0604020202020204"/>
                        </a:rPr>
                        <a:t>( 2x 600MW)</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buNone/>
                      </a:pPr>
                      <a:r>
                        <a:rPr lang="en-US" sz="1000" b="0" i="0" u="none" strike="noStrike">
                          <a:solidFill>
                            <a:schemeClr val="tx1"/>
                          </a:solidFill>
                          <a:latin typeface="Arial" panose="020B0604020202020204"/>
                        </a:rPr>
                        <a:t>Bottom Ash Handling system </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buNone/>
                      </a:pPr>
                      <a:r>
                        <a:rPr lang="en-US" sz="1000" b="0" i="0" u="none" strike="noStrike">
                          <a:solidFill>
                            <a:schemeClr val="tx1"/>
                          </a:solidFill>
                          <a:latin typeface="Arial" panose="020B0604020202020204"/>
                        </a:rPr>
                        <a:t>2016</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410210">
                <a:tc>
                  <a:txBody>
                    <a:bodyPr/>
                    <a:lstStyle/>
                    <a:p>
                      <a:pPr algn="ctr" fontAlgn="ctr">
                        <a:buNone/>
                      </a:pPr>
                      <a:r>
                        <a:rPr lang="en-US" sz="1000" b="0" i="0" u="none" strike="noStrike">
                          <a:solidFill>
                            <a:schemeClr val="tx1"/>
                          </a:solidFill>
                          <a:latin typeface="Arial" panose="020B0604020202020204"/>
                        </a:rPr>
                        <a:t>29</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buNone/>
                      </a:pPr>
                      <a:r>
                        <a:rPr lang="en-US" sz="1000" b="0" i="0" u="none" strike="noStrike">
                          <a:solidFill>
                            <a:schemeClr val="tx1"/>
                          </a:solidFill>
                          <a:latin typeface="Arial" panose="020B0604020202020204"/>
                        </a:rPr>
                        <a:t>Vinh Tan 4 Extetion - Tuy Phong - Binh thuan Province ( 1x 600 MW)</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buNone/>
                      </a:pPr>
                      <a:r>
                        <a:rPr lang="en-US" sz="1000" b="0" i="0" u="none" strike="noStrike">
                          <a:solidFill>
                            <a:schemeClr val="tx1"/>
                          </a:solidFill>
                          <a:latin typeface="Arial" panose="020B0604020202020204"/>
                        </a:rPr>
                        <a:t>Fly Ash handling system </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buNone/>
                      </a:pPr>
                      <a:r>
                        <a:rPr lang="en-US" sz="1000" b="0" i="0" u="none" strike="noStrike">
                          <a:solidFill>
                            <a:schemeClr val="tx1"/>
                          </a:solidFill>
                          <a:latin typeface="Arial" panose="020B0604020202020204"/>
                        </a:rPr>
                        <a:t>2017</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448932146"/>
              </p:ext>
            </p:extLst>
          </p:nvPr>
        </p:nvGraphicFramePr>
        <p:xfrm>
          <a:off x="371929" y="572860"/>
          <a:ext cx="6172200" cy="7099300"/>
        </p:xfrm>
        <a:graphic>
          <a:graphicData uri="http://schemas.openxmlformats.org/drawingml/2006/table">
            <a:tbl>
              <a:tblPr/>
              <a:tblGrid>
                <a:gridCol w="452755">
                  <a:extLst>
                    <a:ext uri="{9D8B030D-6E8A-4147-A177-3AD203B41FA5}">
                      <a16:colId xmlns:a16="http://schemas.microsoft.com/office/drawing/2014/main" val="20000"/>
                    </a:ext>
                  </a:extLst>
                </a:gridCol>
                <a:gridCol w="2891790">
                  <a:extLst>
                    <a:ext uri="{9D8B030D-6E8A-4147-A177-3AD203B41FA5}">
                      <a16:colId xmlns:a16="http://schemas.microsoft.com/office/drawing/2014/main" val="20001"/>
                    </a:ext>
                  </a:extLst>
                </a:gridCol>
                <a:gridCol w="1586865">
                  <a:extLst>
                    <a:ext uri="{9D8B030D-6E8A-4147-A177-3AD203B41FA5}">
                      <a16:colId xmlns:a16="http://schemas.microsoft.com/office/drawing/2014/main" val="20002"/>
                    </a:ext>
                  </a:extLst>
                </a:gridCol>
                <a:gridCol w="1240790">
                  <a:extLst>
                    <a:ext uri="{9D8B030D-6E8A-4147-A177-3AD203B41FA5}">
                      <a16:colId xmlns:a16="http://schemas.microsoft.com/office/drawing/2014/main" val="20003"/>
                    </a:ext>
                  </a:extLst>
                </a:gridCol>
              </a:tblGrid>
              <a:tr h="385445">
                <a:tc>
                  <a:txBody>
                    <a:bodyPr/>
                    <a:lstStyle/>
                    <a:p>
                      <a:pPr algn="ctr" fontAlgn="ctr"/>
                      <a:r>
                        <a:rPr lang="en-US" sz="1000" b="1" i="0" u="none" strike="noStrike" dirty="0">
                          <a:solidFill>
                            <a:schemeClr val="tx1"/>
                          </a:solidFill>
                          <a:latin typeface="Arial" panose="020B0604020202020204"/>
                        </a:rPr>
                        <a:t>No.</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1000" b="1" i="0" u="none" strike="noStrike">
                          <a:solidFill>
                            <a:schemeClr val="tx1"/>
                          </a:solidFill>
                          <a:latin typeface="Arial" panose="020B0604020202020204"/>
                        </a:rPr>
                        <a:t>Project</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1000" b="1" i="0" u="none" strike="noStrike" smtClean="0">
                          <a:solidFill>
                            <a:schemeClr val="tx1"/>
                          </a:solidFill>
                          <a:latin typeface="Arial" panose="020B0604020202020204"/>
                        </a:rPr>
                        <a:t>Scope of</a:t>
                      </a:r>
                      <a:r>
                        <a:rPr lang="en-US" sz="1000" b="1" i="0" u="none" strike="noStrike" baseline="0" smtClean="0">
                          <a:solidFill>
                            <a:schemeClr val="tx1"/>
                          </a:solidFill>
                          <a:latin typeface="Arial" panose="020B0604020202020204"/>
                        </a:rPr>
                        <a:t> supply</a:t>
                      </a:r>
                      <a:endParaRPr lang="en-US" sz="1000" b="1"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1000" b="1" i="0" u="none" strike="noStrike" smtClean="0">
                          <a:solidFill>
                            <a:schemeClr val="tx1"/>
                          </a:solidFill>
                          <a:latin typeface="Arial" panose="020B0604020202020204"/>
                        </a:rPr>
                        <a:t>Completion</a:t>
                      </a:r>
                    </a:p>
                    <a:p>
                      <a:pPr algn="ctr" fontAlgn="ctr"/>
                      <a:r>
                        <a:rPr lang="en-US" sz="1000" b="1" i="0" u="none" strike="noStrike" smtClean="0">
                          <a:solidFill>
                            <a:schemeClr val="tx1"/>
                          </a:solidFill>
                          <a:latin typeface="Arial" panose="020B0604020202020204"/>
                        </a:rPr>
                        <a:t> </a:t>
                      </a:r>
                      <a:r>
                        <a:rPr lang="en-US" sz="1000" b="1" i="0" u="none" strike="noStrike">
                          <a:solidFill>
                            <a:schemeClr val="tx1"/>
                          </a:solidFill>
                          <a:latin typeface="Arial" panose="020B0604020202020204"/>
                        </a:rPr>
                        <a:t>year</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462280">
                <a:tc>
                  <a:txBody>
                    <a:bodyPr/>
                    <a:lstStyle/>
                    <a:p>
                      <a:pPr algn="ctr" fontAlgn="ctr"/>
                      <a:r>
                        <a:rPr lang="en-US" sz="1000" b="0" i="0" u="none" strike="noStrike" smtClean="0">
                          <a:solidFill>
                            <a:schemeClr val="tx1"/>
                          </a:solidFill>
                          <a:latin typeface="Arial" panose="020B0604020202020204"/>
                        </a:rPr>
                        <a:t>30</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chemeClr val="tx1"/>
                          </a:solidFill>
                          <a:latin typeface="Arial" panose="020B0604020202020204"/>
                        </a:rPr>
                        <a:t>Taiwan Glass</a:t>
                      </a:r>
                      <a:r>
                        <a:rPr lang="en-US" sz="1000" b="0" i="0" u="none" strike="noStrike" baseline="0" smtClean="0">
                          <a:solidFill>
                            <a:schemeClr val="tx1"/>
                          </a:solidFill>
                          <a:latin typeface="Arial" panose="020B0604020202020204"/>
                        </a:rPr>
                        <a:t> Melting Plant_ ESP</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ESP</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2018</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85445">
                <a:tc>
                  <a:txBody>
                    <a:bodyPr/>
                    <a:lstStyle/>
                    <a:p>
                      <a:pPr algn="ctr" fontAlgn="ctr"/>
                      <a:r>
                        <a:rPr lang="en-US" sz="1000" b="0" i="0" u="none" strike="noStrike" smtClean="0">
                          <a:solidFill>
                            <a:schemeClr val="tx1"/>
                          </a:solidFill>
                          <a:latin typeface="Arial" panose="020B0604020202020204"/>
                        </a:rPr>
                        <a:t>31</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chemeClr val="tx1"/>
                          </a:solidFill>
                          <a:latin typeface="Arial" panose="020B0604020202020204"/>
                        </a:rPr>
                        <a:t>Taiwan </a:t>
                      </a:r>
                      <a:r>
                        <a:rPr lang="en-US" sz="1000" b="0" i="0" u="none" strike="noStrike" err="1" smtClean="0">
                          <a:solidFill>
                            <a:schemeClr val="tx1"/>
                          </a:solidFill>
                          <a:latin typeface="Arial" panose="020B0604020202020204"/>
                        </a:rPr>
                        <a:t>Muzha</a:t>
                      </a:r>
                      <a:r>
                        <a:rPr lang="en-US" sz="1000" b="0" i="0" u="none" strike="noStrike" smtClean="0">
                          <a:solidFill>
                            <a:schemeClr val="tx1"/>
                          </a:solidFill>
                          <a:latin typeface="Arial" panose="020B0604020202020204"/>
                        </a:rPr>
                        <a:t> Incinerator</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Bag </a:t>
                      </a:r>
                      <a:r>
                        <a:rPr lang="en-US" sz="1000" b="0" i="0" u="none" strike="noStrike">
                          <a:solidFill>
                            <a:schemeClr val="tx1"/>
                          </a:solidFill>
                          <a:latin typeface="Arial" panose="020B0604020202020204"/>
                        </a:rPr>
                        <a:t>filter</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chemeClr val="tx1"/>
                          </a:solidFill>
                          <a:latin typeface="Arial" panose="020B0604020202020204"/>
                        </a:rPr>
                        <a:t>2018</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62280">
                <a:tc>
                  <a:txBody>
                    <a:bodyPr/>
                    <a:lstStyle/>
                    <a:p>
                      <a:pPr algn="ctr" fontAlgn="ctr"/>
                      <a:r>
                        <a:rPr lang="en-US" sz="1000" b="0" i="0" u="none" strike="noStrike" dirty="0" smtClean="0">
                          <a:solidFill>
                            <a:schemeClr val="tx1"/>
                          </a:solidFill>
                          <a:latin typeface="Arial" panose="020B0604020202020204"/>
                        </a:rPr>
                        <a:t>32</a:t>
                      </a:r>
                      <a:endParaRPr lang="en-US" sz="1000" b="0" i="0" u="none" strike="noStrike" dirty="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err="1" smtClean="0">
                          <a:solidFill>
                            <a:schemeClr val="tx1"/>
                          </a:solidFill>
                          <a:latin typeface="Arial" panose="020B0604020202020204"/>
                        </a:rPr>
                        <a:t>Mong</a:t>
                      </a:r>
                      <a:r>
                        <a:rPr lang="en-US" sz="1000" b="0" i="0" u="none" strike="noStrike" dirty="0" smtClean="0">
                          <a:solidFill>
                            <a:schemeClr val="tx1"/>
                          </a:solidFill>
                          <a:latin typeface="Arial" panose="020B0604020202020204"/>
                        </a:rPr>
                        <a:t> Duong 2 TPP</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smtClean="0">
                          <a:solidFill>
                            <a:schemeClr val="tx1"/>
                          </a:solidFill>
                          <a:latin typeface="Arial" panose="020B0604020202020204"/>
                        </a:rPr>
                        <a:t>ESP</a:t>
                      </a:r>
                      <a:r>
                        <a:rPr lang="en-US" sz="1000" b="0" i="0" u="none" strike="noStrike" baseline="0" dirty="0" smtClean="0">
                          <a:solidFill>
                            <a:schemeClr val="tx1"/>
                          </a:solidFill>
                          <a:latin typeface="Arial" panose="020B0604020202020204"/>
                        </a:rPr>
                        <a:t> </a:t>
                      </a:r>
                      <a:r>
                        <a:rPr lang="en-US" sz="1000" b="0" i="0" u="none" strike="noStrike" baseline="0" dirty="0" err="1" smtClean="0">
                          <a:solidFill>
                            <a:schemeClr val="tx1"/>
                          </a:solidFill>
                          <a:latin typeface="Arial" panose="020B0604020202020204"/>
                        </a:rPr>
                        <a:t>Maintena</a:t>
                      </a:r>
                      <a:r>
                        <a:rPr lang="vi-VN" sz="1000" b="0" i="0" u="none" strike="noStrike" baseline="0" dirty="0" smtClean="0">
                          <a:solidFill>
                            <a:schemeClr val="tx1"/>
                          </a:solidFill>
                          <a:latin typeface="Arial" panose="020B0604020202020204"/>
                        </a:rPr>
                        <a:t>n</a:t>
                      </a:r>
                      <a:r>
                        <a:rPr lang="en-US" sz="1000" b="0" i="0" u="none" strike="noStrike" baseline="0" dirty="0" err="1" smtClean="0">
                          <a:solidFill>
                            <a:schemeClr val="tx1"/>
                          </a:solidFill>
                          <a:latin typeface="Arial" panose="020B0604020202020204"/>
                        </a:rPr>
                        <a:t>ce</a:t>
                      </a:r>
                      <a:endParaRPr lang="en-US" sz="1000" b="0" i="0" u="none" strike="noStrike" dirty="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smtClean="0">
                          <a:solidFill>
                            <a:schemeClr val="tx1"/>
                          </a:solidFill>
                          <a:latin typeface="Arial" panose="020B0604020202020204"/>
                        </a:rPr>
                        <a:t>2018</a:t>
                      </a:r>
                      <a:endParaRPr lang="en-US" sz="1000" b="0" i="0" u="none" strike="noStrike" dirty="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10845">
                <a:tc>
                  <a:txBody>
                    <a:bodyPr/>
                    <a:lstStyle/>
                    <a:p>
                      <a:pPr algn="ctr" fontAlgn="ctr"/>
                      <a:r>
                        <a:rPr lang="en-US" sz="1000" b="0" i="0" u="none" strike="noStrike" smtClean="0">
                          <a:solidFill>
                            <a:schemeClr val="tx1"/>
                          </a:solidFill>
                          <a:latin typeface="Arial" panose="020B0604020202020204"/>
                        </a:rPr>
                        <a:t>33</a:t>
                      </a: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chemeClr val="tx1"/>
                          </a:solidFill>
                          <a:latin typeface="Arial" panose="020B0604020202020204"/>
                        </a:rPr>
                        <a:t>VN3 &amp; VN2 TPP</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smtClean="0">
                          <a:solidFill>
                            <a:schemeClr val="tx1"/>
                          </a:solidFill>
                          <a:latin typeface="Arial" panose="020B0604020202020204"/>
                        </a:rPr>
                        <a:t>ESP </a:t>
                      </a:r>
                      <a:r>
                        <a:rPr lang="en-US" sz="1000" b="0" i="0" u="none" strike="noStrike" dirty="0" err="1" smtClean="0">
                          <a:solidFill>
                            <a:schemeClr val="tx1"/>
                          </a:solidFill>
                          <a:latin typeface="Arial" panose="020B0604020202020204"/>
                        </a:rPr>
                        <a:t>Maintena</a:t>
                      </a:r>
                      <a:r>
                        <a:rPr lang="vi-VN" sz="1000" b="0" i="0" u="none" strike="noStrike" dirty="0" smtClean="0">
                          <a:solidFill>
                            <a:schemeClr val="tx1"/>
                          </a:solidFill>
                          <a:latin typeface="Arial" panose="020B0604020202020204"/>
                        </a:rPr>
                        <a:t>n</a:t>
                      </a:r>
                      <a:r>
                        <a:rPr lang="en-US" sz="1000" b="0" i="0" u="none" strike="noStrike" dirty="0" err="1" smtClean="0">
                          <a:solidFill>
                            <a:schemeClr val="tx1"/>
                          </a:solidFill>
                          <a:latin typeface="Arial" panose="020B0604020202020204"/>
                        </a:rPr>
                        <a:t>ce</a:t>
                      </a:r>
                      <a:endParaRPr lang="en-US" sz="1000" b="0" i="0" u="none" strike="noStrike" dirty="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smtClean="0">
                          <a:solidFill>
                            <a:schemeClr val="tx1"/>
                          </a:solidFill>
                          <a:latin typeface="Arial" panose="020B0604020202020204"/>
                        </a:rPr>
                        <a:t>2018</a:t>
                      </a:r>
                      <a:endParaRPr lang="en-US" sz="1000" b="0" i="0" u="none" strike="noStrike" dirty="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62280">
                <a:tc>
                  <a:txBody>
                    <a:bodyPr/>
                    <a:lstStyle/>
                    <a:p>
                      <a:pPr algn="ctr" fontAlgn="ctr"/>
                      <a:r>
                        <a:rPr lang="vi-VN" sz="1000" b="0" i="0" u="none" strike="noStrike" dirty="0" smtClean="0">
                          <a:solidFill>
                            <a:schemeClr val="tx1"/>
                          </a:solidFill>
                          <a:latin typeface="Arial" panose="020B0604020202020204"/>
                        </a:rPr>
                        <a:t>34</a:t>
                      </a:r>
                      <a:endParaRPr lang="en-US" sz="1000" b="0" i="0" u="none" strike="noStrike" dirty="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000" b="0" i="0" u="none" strike="noStrike" dirty="0" err="1" smtClean="0">
                          <a:solidFill>
                            <a:schemeClr val="tx1"/>
                          </a:solidFill>
                          <a:latin typeface="Arial" panose="020B0604020202020204"/>
                        </a:rPr>
                        <a:t>Vissai</a:t>
                      </a:r>
                      <a:r>
                        <a:rPr lang="en-US" sz="1000" b="0" i="0" u="none" strike="noStrike" baseline="0" dirty="0" smtClean="0">
                          <a:solidFill>
                            <a:schemeClr val="tx1"/>
                          </a:solidFill>
                          <a:latin typeface="Arial" panose="020B0604020202020204"/>
                        </a:rPr>
                        <a:t> </a:t>
                      </a:r>
                      <a:r>
                        <a:rPr lang="vi-VN" sz="1000" b="0" i="0" u="none" strike="noStrike" baseline="0" dirty="0" smtClean="0">
                          <a:solidFill>
                            <a:schemeClr val="tx1"/>
                          </a:solidFill>
                          <a:latin typeface="Arial" panose="020B0604020202020204"/>
                        </a:rPr>
                        <a:t>Ha Nam</a:t>
                      </a:r>
                      <a:r>
                        <a:rPr lang="en-US" sz="1000" b="0" i="0" u="none" strike="noStrike" baseline="0" dirty="0" smtClean="0">
                          <a:solidFill>
                            <a:schemeClr val="tx1"/>
                          </a:solidFill>
                          <a:latin typeface="Arial" panose="020B0604020202020204"/>
                        </a:rPr>
                        <a:t> </a:t>
                      </a:r>
                      <a:r>
                        <a:rPr lang="en-US" sz="1000" b="0" i="0" u="none" strike="noStrike" kern="1200" dirty="0" smtClean="0">
                          <a:solidFill>
                            <a:schemeClr val="tx1"/>
                          </a:solidFill>
                          <a:latin typeface="Arial" panose="020B0604020202020204"/>
                          <a:ea typeface="+mn-ea"/>
                          <a:cs typeface="+mn-cs"/>
                        </a:rPr>
                        <a:t>Cement company</a:t>
                      </a:r>
                      <a:r>
                        <a:rPr lang="en-US" sz="1000" b="0" i="0" u="none" strike="noStrike" kern="1200" baseline="0" dirty="0" smtClean="0">
                          <a:solidFill>
                            <a:schemeClr val="tx1"/>
                          </a:solidFill>
                          <a:latin typeface="Arial" panose="020B0604020202020204"/>
                          <a:ea typeface="+mn-ea"/>
                          <a:cs typeface="+mn-cs"/>
                        </a:rPr>
                        <a:t> -  </a:t>
                      </a:r>
                      <a:r>
                        <a:rPr lang="vi-VN" sz="1000" b="0" i="0" u="none" strike="noStrike" kern="1200" baseline="0" dirty="0" smtClean="0">
                          <a:solidFill>
                            <a:schemeClr val="tx1"/>
                          </a:solidFill>
                          <a:latin typeface="Arial" panose="020B0604020202020204"/>
                          <a:ea typeface="+mn-ea"/>
                          <a:cs typeface="+mn-cs"/>
                        </a:rPr>
                        <a:t>Ha Nam </a:t>
                      </a:r>
                      <a:r>
                        <a:rPr lang="en-US" sz="1000" b="0" i="0" u="none" strike="noStrike" kern="1200" baseline="0" dirty="0" smtClean="0">
                          <a:solidFill>
                            <a:schemeClr val="tx1"/>
                          </a:solidFill>
                          <a:latin typeface="Arial" panose="020B0604020202020204"/>
                          <a:ea typeface="+mn-ea"/>
                          <a:cs typeface="+mn-cs"/>
                        </a:rPr>
                        <a:t>province</a:t>
                      </a:r>
                      <a:r>
                        <a:rPr lang="vi-VN" sz="1000" b="0" i="0" u="none" strike="noStrike" kern="1200" baseline="0" dirty="0" smtClean="0">
                          <a:solidFill>
                            <a:schemeClr val="tx1"/>
                          </a:solidFill>
                          <a:latin typeface="Arial" panose="020B0604020202020204"/>
                          <a:ea typeface="+mn-ea"/>
                          <a:cs typeface="+mn-cs"/>
                        </a:rPr>
                        <a:t> </a:t>
                      </a:r>
                      <a:r>
                        <a:rPr lang="en-US" sz="1000" b="0" i="0" u="none" strike="noStrike" dirty="0" smtClean="0">
                          <a:solidFill>
                            <a:schemeClr val="tx1"/>
                          </a:solidFill>
                          <a:latin typeface="Arial" panose="020B0604020202020204"/>
                        </a:rPr>
                        <a:t>in Vietnam</a:t>
                      </a:r>
                      <a:r>
                        <a:rPr lang="vi-VN" sz="1000" b="0" i="0" u="none" strike="noStrike" dirty="0" smtClean="0">
                          <a:solidFill>
                            <a:schemeClr val="tx1"/>
                          </a:solidFill>
                          <a:latin typeface="Arial" panose="020B0604020202020204"/>
                        </a:rPr>
                        <a:t> (line 1)</a:t>
                      </a:r>
                      <a:endParaRPr lang="en-US" sz="1000" b="0" i="0" u="none" strike="noStrike" dirty="0" smtClean="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000" b="0" i="0" u="none" strike="noStrike" dirty="0" smtClean="0">
                          <a:solidFill>
                            <a:schemeClr val="tx1"/>
                          </a:solidFill>
                          <a:latin typeface="Arial" panose="020B0604020202020204"/>
                        </a:rPr>
                        <a:t>Cooler</a:t>
                      </a:r>
                      <a:r>
                        <a:rPr lang="vi-VN" sz="1000" b="0" i="0" u="none" strike="noStrike" baseline="0" dirty="0" smtClean="0">
                          <a:solidFill>
                            <a:schemeClr val="tx1"/>
                          </a:solidFill>
                          <a:latin typeface="Arial" panose="020B0604020202020204"/>
                        </a:rPr>
                        <a:t> &amp; Kiln </a:t>
                      </a:r>
                      <a:r>
                        <a:rPr lang="vi-VN" sz="1000" b="0" i="0" u="none" strike="noStrike" dirty="0" smtClean="0">
                          <a:solidFill>
                            <a:schemeClr val="tx1"/>
                          </a:solidFill>
                          <a:latin typeface="Arial" panose="020B0604020202020204"/>
                        </a:rPr>
                        <a:t>ESP</a:t>
                      </a:r>
                      <a:r>
                        <a:rPr lang="vi-VN" sz="1000" b="0" i="0" u="none" strike="noStrike" baseline="0" dirty="0" smtClean="0">
                          <a:solidFill>
                            <a:schemeClr val="tx1"/>
                          </a:solidFill>
                          <a:latin typeface="Arial" panose="020B0604020202020204"/>
                        </a:rPr>
                        <a:t> Mainternance</a:t>
                      </a:r>
                      <a:endParaRPr lang="en-US" sz="1000" b="0" i="0" u="none" strike="noStrike" dirty="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000" b="0" i="0" u="none" strike="noStrike" dirty="0" smtClean="0">
                          <a:solidFill>
                            <a:schemeClr val="tx1"/>
                          </a:solidFill>
                          <a:latin typeface="Arial" panose="020B0604020202020204"/>
                        </a:rPr>
                        <a:t>2019</a:t>
                      </a:r>
                      <a:endParaRPr lang="en-US" sz="1000" b="0" i="0" u="none" strike="noStrike" dirty="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62280">
                <a:tc>
                  <a:txBody>
                    <a:bodyPr/>
                    <a:lstStyle/>
                    <a:p>
                      <a:pPr algn="ctr" fontAlgn="ctr"/>
                      <a:r>
                        <a:rPr lang="vi-VN" sz="1000" b="0" i="0" u="none" strike="noStrike" dirty="0" smtClean="0">
                          <a:solidFill>
                            <a:schemeClr val="tx1"/>
                          </a:solidFill>
                          <a:latin typeface="Arial" panose="020B0604020202020204"/>
                        </a:rPr>
                        <a:t>35</a:t>
                      </a:r>
                      <a:endParaRPr lang="en-US" sz="1000" b="0" i="0" u="none" strike="noStrike" dirty="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000" b="0" i="0" u="none" strike="noStrike" dirty="0" err="1" smtClean="0">
                          <a:solidFill>
                            <a:schemeClr val="tx1"/>
                          </a:solidFill>
                          <a:latin typeface="Arial" panose="020B0604020202020204"/>
                        </a:rPr>
                        <a:t>Vissai</a:t>
                      </a:r>
                      <a:r>
                        <a:rPr lang="en-US" sz="1000" b="0" i="0" u="none" strike="noStrike" baseline="0" dirty="0" smtClean="0">
                          <a:solidFill>
                            <a:schemeClr val="tx1"/>
                          </a:solidFill>
                          <a:latin typeface="Arial" panose="020B0604020202020204"/>
                        </a:rPr>
                        <a:t> </a:t>
                      </a:r>
                      <a:r>
                        <a:rPr lang="vi-VN" sz="1000" b="0" i="0" u="none" strike="noStrike" baseline="0" dirty="0" smtClean="0">
                          <a:solidFill>
                            <a:schemeClr val="tx1"/>
                          </a:solidFill>
                          <a:latin typeface="Arial" panose="020B0604020202020204"/>
                        </a:rPr>
                        <a:t>Song Lam</a:t>
                      </a:r>
                      <a:r>
                        <a:rPr lang="en-US" sz="1000" b="0" i="0" u="none" strike="noStrike" baseline="0" dirty="0" smtClean="0">
                          <a:solidFill>
                            <a:schemeClr val="tx1"/>
                          </a:solidFill>
                          <a:latin typeface="Arial" panose="020B0604020202020204"/>
                        </a:rPr>
                        <a:t> </a:t>
                      </a:r>
                      <a:r>
                        <a:rPr lang="en-US" sz="1000" b="0" i="0" u="none" strike="noStrike" kern="1200" dirty="0" smtClean="0">
                          <a:solidFill>
                            <a:schemeClr val="tx1"/>
                          </a:solidFill>
                          <a:latin typeface="Arial" panose="020B0604020202020204"/>
                          <a:ea typeface="+mn-ea"/>
                          <a:cs typeface="+mn-cs"/>
                        </a:rPr>
                        <a:t>Cement company</a:t>
                      </a:r>
                      <a:r>
                        <a:rPr lang="en-US" sz="1000" b="0" i="0" u="none" strike="noStrike" kern="1200" baseline="0" dirty="0" smtClean="0">
                          <a:solidFill>
                            <a:schemeClr val="tx1"/>
                          </a:solidFill>
                          <a:latin typeface="Arial" panose="020B0604020202020204"/>
                          <a:ea typeface="+mn-ea"/>
                          <a:cs typeface="+mn-cs"/>
                        </a:rPr>
                        <a:t> -  </a:t>
                      </a:r>
                      <a:r>
                        <a:rPr lang="vi-VN" sz="1000" b="0" i="0" u="none" strike="noStrike" kern="1200" baseline="0" dirty="0" smtClean="0">
                          <a:solidFill>
                            <a:schemeClr val="tx1"/>
                          </a:solidFill>
                          <a:latin typeface="Arial" panose="020B0604020202020204"/>
                          <a:ea typeface="+mn-ea"/>
                          <a:cs typeface="+mn-cs"/>
                        </a:rPr>
                        <a:t>Nghe An </a:t>
                      </a:r>
                      <a:r>
                        <a:rPr lang="en-US" sz="1000" b="0" i="0" u="none" strike="noStrike" kern="1200" baseline="0" dirty="0" smtClean="0">
                          <a:solidFill>
                            <a:schemeClr val="tx1"/>
                          </a:solidFill>
                          <a:latin typeface="Arial" panose="020B0604020202020204"/>
                          <a:ea typeface="+mn-ea"/>
                          <a:cs typeface="+mn-cs"/>
                        </a:rPr>
                        <a:t>province</a:t>
                      </a:r>
                      <a:r>
                        <a:rPr lang="vi-VN" sz="1000" b="0" i="0" u="none" strike="noStrike" kern="1200" baseline="0" dirty="0" smtClean="0">
                          <a:solidFill>
                            <a:schemeClr val="tx1"/>
                          </a:solidFill>
                          <a:latin typeface="Arial" panose="020B0604020202020204"/>
                          <a:ea typeface="+mn-ea"/>
                          <a:cs typeface="+mn-cs"/>
                        </a:rPr>
                        <a:t> </a:t>
                      </a:r>
                      <a:r>
                        <a:rPr lang="en-US" sz="1000" b="0" i="0" u="none" strike="noStrike" dirty="0" smtClean="0">
                          <a:solidFill>
                            <a:schemeClr val="tx1"/>
                          </a:solidFill>
                          <a:latin typeface="Arial" panose="020B0604020202020204"/>
                        </a:rPr>
                        <a:t>in Vietnam</a:t>
                      </a: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000" b="0" i="0" u="none" strike="noStrike" dirty="0" smtClean="0">
                          <a:solidFill>
                            <a:schemeClr val="tx1"/>
                          </a:solidFill>
                          <a:latin typeface="Arial" panose="020B0604020202020204"/>
                        </a:rPr>
                        <a:t>Cooler</a:t>
                      </a:r>
                      <a:r>
                        <a:rPr lang="vi-VN" sz="1000" b="0" i="0" u="none" strike="noStrike" baseline="0" dirty="0" smtClean="0">
                          <a:solidFill>
                            <a:schemeClr val="tx1"/>
                          </a:solidFill>
                          <a:latin typeface="Arial" panose="020B0604020202020204"/>
                        </a:rPr>
                        <a:t> &amp; Kiln </a:t>
                      </a:r>
                      <a:r>
                        <a:rPr lang="vi-VN" sz="1000" b="0" i="0" u="none" strike="noStrike" dirty="0" smtClean="0">
                          <a:solidFill>
                            <a:schemeClr val="tx1"/>
                          </a:solidFill>
                          <a:latin typeface="Arial" panose="020B0604020202020204"/>
                        </a:rPr>
                        <a:t>ESP</a:t>
                      </a:r>
                      <a:r>
                        <a:rPr lang="vi-VN" sz="1000" b="0" i="0" u="none" strike="noStrike" baseline="0" dirty="0" smtClean="0">
                          <a:solidFill>
                            <a:schemeClr val="tx1"/>
                          </a:solidFill>
                          <a:latin typeface="Arial" panose="020B0604020202020204"/>
                        </a:rPr>
                        <a:t> Maintenance</a:t>
                      </a:r>
                      <a:endParaRPr lang="en-US" sz="1000" b="0" i="0" u="none" strike="noStrike" dirty="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000" b="0" i="0" u="none" strike="noStrike" dirty="0" smtClean="0">
                          <a:solidFill>
                            <a:schemeClr val="tx1"/>
                          </a:solidFill>
                          <a:latin typeface="Arial" panose="020B0604020202020204"/>
                        </a:rPr>
                        <a:t>2019</a:t>
                      </a:r>
                      <a:endParaRPr lang="en-US" sz="1000" b="0" i="0" u="none" strike="noStrike" dirty="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85445">
                <a:tc>
                  <a:txBody>
                    <a:bodyPr/>
                    <a:lstStyle/>
                    <a:p>
                      <a:pPr algn="ctr" fontAlgn="ctr"/>
                      <a:r>
                        <a:rPr lang="vi-VN" sz="1000" b="0" i="0" u="none" strike="noStrike" dirty="0" smtClean="0">
                          <a:solidFill>
                            <a:schemeClr val="tx1"/>
                          </a:solidFill>
                          <a:latin typeface="Arial" panose="020B0604020202020204"/>
                        </a:rPr>
                        <a:t>36</a:t>
                      </a:r>
                      <a:endParaRPr lang="en-US" sz="1000" b="0" i="0" u="none" strike="noStrike" dirty="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000" b="0" i="0" u="none" strike="noStrike" dirty="0" err="1" smtClean="0">
                          <a:solidFill>
                            <a:schemeClr val="tx1"/>
                          </a:solidFill>
                          <a:latin typeface="Arial" panose="020B0604020202020204"/>
                        </a:rPr>
                        <a:t>Vissai</a:t>
                      </a:r>
                      <a:r>
                        <a:rPr lang="en-US" sz="1000" b="0" i="0" u="none" strike="noStrike" baseline="0" dirty="0" smtClean="0">
                          <a:solidFill>
                            <a:schemeClr val="tx1"/>
                          </a:solidFill>
                          <a:latin typeface="Arial" panose="020B0604020202020204"/>
                        </a:rPr>
                        <a:t> </a:t>
                      </a:r>
                      <a:r>
                        <a:rPr lang="en-US" sz="1000" b="0" i="0" u="none" strike="noStrike" baseline="0" dirty="0" err="1" smtClean="0">
                          <a:solidFill>
                            <a:schemeClr val="tx1"/>
                          </a:solidFill>
                          <a:latin typeface="Arial" panose="020B0604020202020204"/>
                        </a:rPr>
                        <a:t>Ninh</a:t>
                      </a:r>
                      <a:r>
                        <a:rPr lang="en-US" sz="1000" b="0" i="0" u="none" strike="noStrike" baseline="0" dirty="0" smtClean="0">
                          <a:solidFill>
                            <a:schemeClr val="tx1"/>
                          </a:solidFill>
                          <a:latin typeface="Arial" panose="020B0604020202020204"/>
                        </a:rPr>
                        <a:t> </a:t>
                      </a:r>
                      <a:r>
                        <a:rPr lang="en-US" sz="1000" b="0" i="0" u="none" strike="noStrike" baseline="0" dirty="0" err="1" smtClean="0">
                          <a:solidFill>
                            <a:schemeClr val="tx1"/>
                          </a:solidFill>
                          <a:latin typeface="Arial" panose="020B0604020202020204"/>
                        </a:rPr>
                        <a:t>Binh</a:t>
                      </a:r>
                      <a:r>
                        <a:rPr lang="en-US" sz="1000" b="0" i="0" u="none" strike="noStrike" baseline="0" dirty="0" smtClean="0">
                          <a:solidFill>
                            <a:schemeClr val="tx1"/>
                          </a:solidFill>
                          <a:latin typeface="Arial" panose="020B0604020202020204"/>
                        </a:rPr>
                        <a:t> </a:t>
                      </a:r>
                      <a:r>
                        <a:rPr lang="en-US" sz="1000" b="0" i="0" u="none" strike="noStrike" kern="1200" dirty="0" smtClean="0">
                          <a:solidFill>
                            <a:schemeClr val="tx1"/>
                          </a:solidFill>
                          <a:latin typeface="Arial" panose="020B0604020202020204"/>
                          <a:ea typeface="+mn-ea"/>
                          <a:cs typeface="+mn-cs"/>
                        </a:rPr>
                        <a:t>Cement company</a:t>
                      </a:r>
                      <a:r>
                        <a:rPr lang="en-US" sz="1000" b="0" i="0" u="none" strike="noStrike" kern="1200" baseline="0" dirty="0" smtClean="0">
                          <a:solidFill>
                            <a:schemeClr val="tx1"/>
                          </a:solidFill>
                          <a:latin typeface="Arial" panose="020B0604020202020204"/>
                          <a:ea typeface="+mn-ea"/>
                          <a:cs typeface="+mn-cs"/>
                        </a:rPr>
                        <a:t> -  </a:t>
                      </a:r>
                      <a:r>
                        <a:rPr lang="en-US" sz="1000" b="0" i="0" u="none" strike="noStrike" kern="1200" baseline="0" dirty="0" err="1" smtClean="0">
                          <a:solidFill>
                            <a:schemeClr val="tx1"/>
                          </a:solidFill>
                          <a:latin typeface="Arial" panose="020B0604020202020204"/>
                          <a:ea typeface="+mn-ea"/>
                          <a:cs typeface="+mn-cs"/>
                        </a:rPr>
                        <a:t>Ninh</a:t>
                      </a:r>
                      <a:r>
                        <a:rPr lang="en-US" sz="1000" b="0" i="0" u="none" strike="noStrike" kern="1200" baseline="0" dirty="0" smtClean="0">
                          <a:solidFill>
                            <a:schemeClr val="tx1"/>
                          </a:solidFill>
                          <a:latin typeface="Arial" panose="020B0604020202020204"/>
                          <a:ea typeface="+mn-ea"/>
                          <a:cs typeface="+mn-cs"/>
                        </a:rPr>
                        <a:t> </a:t>
                      </a:r>
                      <a:r>
                        <a:rPr lang="en-US" sz="1000" b="0" i="0" u="none" strike="noStrike" kern="1200" baseline="0" dirty="0" err="1" smtClean="0">
                          <a:solidFill>
                            <a:schemeClr val="tx1"/>
                          </a:solidFill>
                          <a:latin typeface="Arial" panose="020B0604020202020204"/>
                          <a:ea typeface="+mn-ea"/>
                          <a:cs typeface="+mn-cs"/>
                        </a:rPr>
                        <a:t>Binh</a:t>
                      </a:r>
                      <a:r>
                        <a:rPr lang="en-US" sz="1000" b="0" i="0" u="none" strike="noStrike" kern="1200" baseline="0" dirty="0" smtClean="0">
                          <a:solidFill>
                            <a:schemeClr val="tx1"/>
                          </a:solidFill>
                          <a:latin typeface="Arial" panose="020B0604020202020204"/>
                          <a:ea typeface="+mn-ea"/>
                          <a:cs typeface="+mn-cs"/>
                        </a:rPr>
                        <a:t> province</a:t>
                      </a:r>
                      <a:r>
                        <a:rPr lang="vi-VN" sz="1000" b="0" i="0" u="none" strike="noStrike" kern="1200" baseline="0" dirty="0" smtClean="0">
                          <a:solidFill>
                            <a:schemeClr val="tx1"/>
                          </a:solidFill>
                          <a:latin typeface="Arial" panose="020B0604020202020204"/>
                          <a:ea typeface="+mn-ea"/>
                          <a:cs typeface="+mn-cs"/>
                        </a:rPr>
                        <a:t> </a:t>
                      </a:r>
                      <a:r>
                        <a:rPr lang="en-US" sz="1000" b="0" i="0" u="none" strike="noStrike" dirty="0" smtClean="0">
                          <a:solidFill>
                            <a:schemeClr val="tx1"/>
                          </a:solidFill>
                          <a:latin typeface="Arial" panose="020B0604020202020204"/>
                        </a:rPr>
                        <a:t>in Vietnam</a:t>
                      </a:r>
                      <a:r>
                        <a:rPr lang="vi-VN" sz="1000" b="0" i="0" u="none" strike="noStrike" dirty="0" smtClean="0">
                          <a:solidFill>
                            <a:schemeClr val="tx1"/>
                          </a:solidFill>
                          <a:latin typeface="Arial" panose="020B0604020202020204"/>
                        </a:rPr>
                        <a:t> (Line</a:t>
                      </a:r>
                      <a:r>
                        <a:rPr lang="vi-VN" sz="1000" b="0" i="0" u="none" strike="noStrike" baseline="0" dirty="0" smtClean="0">
                          <a:solidFill>
                            <a:schemeClr val="tx1"/>
                          </a:solidFill>
                          <a:latin typeface="Arial" panose="020B0604020202020204"/>
                        </a:rPr>
                        <a:t> 2)</a:t>
                      </a:r>
                      <a:endParaRPr lang="en-US" sz="1000" b="0" i="0" u="none" strike="noStrike" dirty="0" smtClean="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000" b="0" i="0" u="none" strike="noStrike" dirty="0" smtClean="0">
                          <a:solidFill>
                            <a:schemeClr val="tx1"/>
                          </a:solidFill>
                          <a:latin typeface="Arial" panose="020B0604020202020204"/>
                        </a:rPr>
                        <a:t>Cooler</a:t>
                      </a:r>
                      <a:r>
                        <a:rPr lang="vi-VN" sz="1000" b="0" i="0" u="none" strike="noStrike" baseline="0" dirty="0" smtClean="0">
                          <a:solidFill>
                            <a:schemeClr val="tx1"/>
                          </a:solidFill>
                          <a:latin typeface="Arial" panose="020B0604020202020204"/>
                        </a:rPr>
                        <a:t> &amp; Kiln </a:t>
                      </a:r>
                      <a:r>
                        <a:rPr lang="vi-VN" sz="1000" b="0" i="0" u="none" strike="noStrike" dirty="0" smtClean="0">
                          <a:solidFill>
                            <a:schemeClr val="tx1"/>
                          </a:solidFill>
                          <a:latin typeface="Arial" panose="020B0604020202020204"/>
                        </a:rPr>
                        <a:t>ESP</a:t>
                      </a:r>
                      <a:r>
                        <a:rPr lang="vi-VN" sz="1000" b="0" i="0" u="none" strike="noStrike" baseline="0" dirty="0" smtClean="0">
                          <a:solidFill>
                            <a:schemeClr val="tx1"/>
                          </a:solidFill>
                          <a:latin typeface="Arial" panose="020B0604020202020204"/>
                        </a:rPr>
                        <a:t> Maintenance</a:t>
                      </a:r>
                      <a:endParaRPr lang="en-US" sz="1000" b="0" i="0" u="none" strike="noStrike" dirty="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000" b="0" i="0" u="none" strike="noStrike" dirty="0" smtClean="0">
                          <a:solidFill>
                            <a:schemeClr val="tx1"/>
                          </a:solidFill>
                          <a:latin typeface="Arial" panose="020B0604020202020204"/>
                        </a:rPr>
                        <a:t>2019</a:t>
                      </a:r>
                      <a:endParaRPr lang="en-US" sz="1000" b="0" i="0" u="none" strike="noStrike" dirty="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10210">
                <a:tc>
                  <a:txBody>
                    <a:bodyPr/>
                    <a:lstStyle/>
                    <a:p>
                      <a:pPr algn="ctr" fontAlgn="ctr"/>
                      <a:r>
                        <a:rPr lang="vi-VN" sz="1000" b="0" i="0" u="none" strike="noStrike" dirty="0" smtClean="0">
                          <a:solidFill>
                            <a:schemeClr val="tx1"/>
                          </a:solidFill>
                          <a:latin typeface="Arial" panose="020B0604020202020204"/>
                        </a:rPr>
                        <a:t>37</a:t>
                      </a:r>
                      <a:endParaRPr lang="en-US" sz="1000" b="0" i="0" u="none" strike="noStrike" dirty="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000" b="0" i="0" u="none" strike="noStrike" dirty="0" smtClean="0">
                          <a:solidFill>
                            <a:schemeClr val="tx1"/>
                          </a:solidFill>
                          <a:latin typeface="Arial" panose="020B0604020202020204"/>
                        </a:rPr>
                        <a:t>Van Phong I BOT TPP – Khanh Hoa province</a:t>
                      </a:r>
                      <a:r>
                        <a:rPr lang="vi-VN" sz="1000" b="0" i="0" u="none" strike="noStrike" baseline="0" dirty="0" smtClean="0">
                          <a:solidFill>
                            <a:schemeClr val="tx1"/>
                          </a:solidFill>
                          <a:latin typeface="Arial" panose="020B0604020202020204"/>
                        </a:rPr>
                        <a:t> in Viet Nam</a:t>
                      </a:r>
                      <a:endParaRPr lang="en-US" sz="1000" b="0" i="0" u="none" strike="noStrike" dirty="0" smtClean="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000" b="0" i="0" u="none" strike="noStrike" dirty="0" smtClean="0">
                          <a:solidFill>
                            <a:schemeClr val="tx1"/>
                          </a:solidFill>
                          <a:latin typeface="Arial" panose="020B0604020202020204"/>
                        </a:rPr>
                        <a:t>ESP</a:t>
                      </a:r>
                      <a:r>
                        <a:rPr lang="vi-VN" sz="1000" b="0" i="0" u="none" strike="noStrike" baseline="0" dirty="0" smtClean="0">
                          <a:solidFill>
                            <a:schemeClr val="tx1"/>
                          </a:solidFill>
                          <a:latin typeface="Arial" panose="020B0604020202020204"/>
                        </a:rPr>
                        <a:t> systems (4 units)</a:t>
                      </a:r>
                      <a:endParaRPr lang="en-US" sz="1000" b="0" i="0" u="none" strike="noStrike" dirty="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000" b="0" i="0" u="none" strike="noStrike" dirty="0" smtClean="0">
                          <a:solidFill>
                            <a:schemeClr val="tx1"/>
                          </a:solidFill>
                          <a:latin typeface="Arial" panose="020B0604020202020204"/>
                        </a:rPr>
                        <a:t>2019</a:t>
                      </a:r>
                      <a:endParaRPr lang="en-US" sz="1000" b="0" i="0" u="none" strike="noStrike" dirty="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23545">
                <a:tc>
                  <a:txBody>
                    <a:bodyPr/>
                    <a:lstStyle/>
                    <a:p>
                      <a:pPr algn="ctr" fontAlgn="ctr"/>
                      <a:r>
                        <a:rPr lang="vi-VN" sz="1000" b="0" i="0" u="none" strike="noStrike" dirty="0" smtClean="0">
                          <a:solidFill>
                            <a:schemeClr val="tx1"/>
                          </a:solidFill>
                          <a:latin typeface="Arial" panose="020B0604020202020204"/>
                        </a:rPr>
                        <a:t>38</a:t>
                      </a:r>
                      <a:endParaRPr lang="en-US" sz="1000" b="0" i="0" u="none" strike="noStrike" dirty="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000" b="0" i="0" u="none" strike="noStrike" dirty="0" smtClean="0">
                          <a:solidFill>
                            <a:schemeClr val="tx1"/>
                          </a:solidFill>
                          <a:latin typeface="Arial" panose="020B0604020202020204"/>
                        </a:rPr>
                        <a:t>Dung Quat</a:t>
                      </a:r>
                      <a:r>
                        <a:rPr lang="vi-VN" sz="1000" b="0" i="0" u="none" strike="noStrike" baseline="0" dirty="0" smtClean="0">
                          <a:solidFill>
                            <a:schemeClr val="tx1"/>
                          </a:solidFill>
                          <a:latin typeface="Arial" panose="020B0604020202020204"/>
                        </a:rPr>
                        <a:t> refinery – Quang Ngai Province</a:t>
                      </a:r>
                      <a:endParaRPr lang="en-US" sz="1000" b="0" i="0" u="none" strike="noStrike" dirty="0" smtClean="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000" b="0" i="0" u="none" strike="noStrike" dirty="0" smtClean="0">
                          <a:solidFill>
                            <a:schemeClr val="tx1"/>
                          </a:solidFill>
                          <a:latin typeface="Arial" panose="020B0604020202020204"/>
                        </a:rPr>
                        <a:t>DE rapping systems</a:t>
                      </a:r>
                      <a:endParaRPr lang="en-US" sz="1000" b="0" i="0" u="none" strike="noStrike" dirty="0" smtClean="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000" b="0" i="0" u="none" strike="noStrike" dirty="0" smtClean="0">
                          <a:solidFill>
                            <a:schemeClr val="tx1"/>
                          </a:solidFill>
                          <a:latin typeface="Arial" panose="020B0604020202020204"/>
                        </a:rPr>
                        <a:t>2019</a:t>
                      </a:r>
                      <a:endParaRPr lang="en-US" sz="1000" b="0" i="0" u="none" strike="noStrike" dirty="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84810">
                <a:tc>
                  <a:txBody>
                    <a:bodyPr/>
                    <a:lstStyle/>
                    <a:p>
                      <a:pPr algn="ctr" fontAlgn="ctr"/>
                      <a:r>
                        <a:rPr lang="vi-VN" sz="1000" b="0" i="0" u="none" strike="noStrike" dirty="0" smtClean="0">
                          <a:solidFill>
                            <a:schemeClr val="tx1"/>
                          </a:solidFill>
                          <a:latin typeface="Arial" panose="020B0604020202020204"/>
                        </a:rPr>
                        <a:t>39</a:t>
                      </a:r>
                      <a:endParaRPr lang="en-US" sz="1000" b="0" i="0" u="none" strike="noStrike" dirty="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000" b="0" i="0" u="none" strike="noStrike" dirty="0" smtClean="0">
                          <a:solidFill>
                            <a:schemeClr val="tx1"/>
                          </a:solidFill>
                          <a:latin typeface="Arial" panose="020B0604020202020204"/>
                        </a:rPr>
                        <a:t>Dung Quat</a:t>
                      </a:r>
                      <a:r>
                        <a:rPr lang="vi-VN" sz="1000" b="0" i="0" u="none" strike="noStrike" baseline="0" dirty="0" smtClean="0">
                          <a:solidFill>
                            <a:schemeClr val="tx1"/>
                          </a:solidFill>
                          <a:latin typeface="Arial" panose="020B0604020202020204"/>
                        </a:rPr>
                        <a:t> refinery – Quang Ngai Province</a:t>
                      </a:r>
                      <a:endParaRPr lang="en-US" sz="1000" b="0" i="0" u="none" strike="noStrike" dirty="0" smtClean="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vi-VN" sz="1000" b="0" i="0" u="none" strike="noStrike" dirty="0" smtClean="0">
                          <a:solidFill>
                            <a:schemeClr val="tx1"/>
                          </a:solidFill>
                          <a:latin typeface="Arial" panose="020B0604020202020204"/>
                        </a:rPr>
                        <a:t>ESP</a:t>
                      </a:r>
                      <a:r>
                        <a:rPr lang="vi-VN" sz="1000" b="0" i="0" u="none" strike="noStrike" baseline="0" dirty="0" smtClean="0">
                          <a:solidFill>
                            <a:schemeClr val="tx1"/>
                          </a:solidFill>
                          <a:latin typeface="Arial" panose="020B0604020202020204"/>
                        </a:rPr>
                        <a:t> maintenance</a:t>
                      </a:r>
                      <a:endParaRPr lang="en-US" sz="1000" b="0" i="0" u="none" strike="noStrike" dirty="0" smtClean="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000" b="0" i="0" u="none" strike="noStrike" dirty="0" smtClean="0">
                          <a:solidFill>
                            <a:schemeClr val="tx1"/>
                          </a:solidFill>
                          <a:latin typeface="Arial" panose="020B0604020202020204"/>
                        </a:rPr>
                        <a:t>2020</a:t>
                      </a:r>
                      <a:endParaRPr lang="en-US" sz="1000" b="0" i="0" u="none" strike="noStrike" dirty="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412115">
                <a:tc>
                  <a:txBody>
                    <a:bodyPr/>
                    <a:lstStyle/>
                    <a:p>
                      <a:pPr algn="ctr" fontAlgn="ctr"/>
                      <a:r>
                        <a:rPr lang="vi-VN" sz="1000" b="0" i="0" u="none" strike="noStrike" dirty="0" smtClean="0">
                          <a:solidFill>
                            <a:schemeClr val="tx1"/>
                          </a:solidFill>
                          <a:latin typeface="Arial" panose="020B0604020202020204"/>
                        </a:rPr>
                        <a:t>40</a:t>
                      </a:r>
                      <a:endParaRPr lang="en-US" sz="1000" b="0" i="0" u="none" strike="noStrike" dirty="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vi-VN" sz="1000" b="0" i="0" u="none" strike="noStrike" dirty="0" smtClean="0">
                          <a:solidFill>
                            <a:schemeClr val="tx1"/>
                          </a:solidFill>
                          <a:latin typeface="Arial" panose="020B0604020202020204"/>
                        </a:rPr>
                        <a:t>Dung Quat</a:t>
                      </a:r>
                      <a:r>
                        <a:rPr lang="vi-VN" sz="1000" b="0" i="0" u="none" strike="noStrike" baseline="0" dirty="0" smtClean="0">
                          <a:solidFill>
                            <a:schemeClr val="tx1"/>
                          </a:solidFill>
                          <a:latin typeface="Arial" panose="020B0604020202020204"/>
                        </a:rPr>
                        <a:t> refinery – Quang Ngai Province</a:t>
                      </a:r>
                      <a:endParaRPr lang="en-US" sz="1000" b="0" i="0" u="none" strike="noStrike" dirty="0" smtClean="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000" b="0" i="0" u="none" strike="noStrike" dirty="0" smtClean="0">
                          <a:solidFill>
                            <a:schemeClr val="tx1"/>
                          </a:solidFill>
                          <a:latin typeface="Arial" panose="020B0604020202020204"/>
                        </a:rPr>
                        <a:t>ESP</a:t>
                      </a:r>
                      <a:r>
                        <a:rPr lang="vi-VN" sz="1000" b="0" i="0" u="none" strike="noStrike" baseline="0" dirty="0" smtClean="0">
                          <a:solidFill>
                            <a:schemeClr val="tx1"/>
                          </a:solidFill>
                          <a:latin typeface="Arial" panose="020B0604020202020204"/>
                        </a:rPr>
                        <a:t> controller retrofit</a:t>
                      </a:r>
                      <a:endParaRPr lang="en-US" sz="1000" b="0" i="0" u="none" strike="noStrike" dirty="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000" b="0" i="0" u="none" strike="noStrike" dirty="0" smtClean="0">
                          <a:solidFill>
                            <a:schemeClr val="tx1"/>
                          </a:solidFill>
                          <a:latin typeface="Arial" panose="020B0604020202020204"/>
                        </a:rPr>
                        <a:t>2020</a:t>
                      </a:r>
                      <a:endParaRPr lang="en-US" sz="1000" b="0" i="0" u="none" strike="noStrike" dirty="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410210">
                <a:tc>
                  <a:txBody>
                    <a:bodyPr/>
                    <a:lstStyle/>
                    <a:p>
                      <a:pPr algn="ctr" fontAlgn="ctr"/>
                      <a:endParaRPr lang="en-US" sz="1000" b="0" i="0" u="none" strike="noStrike" dirty="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410845">
                <a:tc>
                  <a:txBody>
                    <a:bodyPr/>
                    <a:lstStyle/>
                    <a:p>
                      <a:pPr algn="ctr" fontAlgn="ctr">
                        <a:buNone/>
                      </a:pP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buNone/>
                      </a:pP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buNone/>
                      </a:pP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buNone/>
                      </a:pP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410210">
                <a:tc>
                  <a:txBody>
                    <a:bodyPr/>
                    <a:lstStyle/>
                    <a:p>
                      <a:pPr algn="ctr" fontAlgn="ctr">
                        <a:buNone/>
                      </a:pP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buNone/>
                      </a:pP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buNone/>
                      </a:pP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buNone/>
                      </a:pP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410845">
                <a:tc>
                  <a:txBody>
                    <a:bodyPr/>
                    <a:lstStyle/>
                    <a:p>
                      <a:pPr algn="ctr" fontAlgn="ctr">
                        <a:buNone/>
                      </a:pP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buNone/>
                      </a:pP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buNone/>
                      </a:pP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buNone/>
                      </a:pP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410210">
                <a:tc>
                  <a:txBody>
                    <a:bodyPr/>
                    <a:lstStyle/>
                    <a:p>
                      <a:pPr algn="ctr" fontAlgn="ctr">
                        <a:buNone/>
                      </a:pP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buNone/>
                      </a:pP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buNone/>
                      </a:pPr>
                      <a:endParaRPr lang="en-US" sz="1000" b="0" i="0" u="none" strike="noStrike">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buNone/>
                      </a:pPr>
                      <a:endParaRPr lang="en-US" sz="1000" b="0" i="0" u="none" strike="noStrike" dirty="0">
                        <a:solidFill>
                          <a:schemeClr val="tx1"/>
                        </a:solidFill>
                        <a:latin typeface="Arial" panose="020B0604020202020204"/>
                      </a:endParaRPr>
                    </a:p>
                  </a:txBody>
                  <a:tcPr marL="5013" marR="5013" marT="50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370673162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 name="Line 42"/>
          <p:cNvSpPr>
            <a:spLocks noChangeShapeType="1"/>
          </p:cNvSpPr>
          <p:nvPr/>
        </p:nvSpPr>
        <p:spPr bwMode="auto">
          <a:xfrm>
            <a:off x="2047875" y="5242289"/>
            <a:ext cx="4617244" cy="0"/>
          </a:xfrm>
          <a:prstGeom prst="line">
            <a:avLst/>
          </a:prstGeom>
          <a:noFill/>
          <a:ln w="9525">
            <a:noFill/>
            <a:round/>
          </a:ln>
        </p:spPr>
        <p:txBody>
          <a:bodyPr/>
          <a:lstStyle/>
          <a:p>
            <a:endParaRPr lang="ko-KR" altLang="en-US" sz="1000">
              <a:solidFill>
                <a:schemeClr val="tx1"/>
              </a:solidFill>
              <a:latin typeface="Arial" panose="020B0604020202020204" pitchFamily="34" charset="0"/>
              <a:cs typeface="Arial" panose="020B0604020202020204" pitchFamily="34" charset="0"/>
            </a:endParaRPr>
          </a:p>
        </p:txBody>
      </p:sp>
      <p:sp>
        <p:nvSpPr>
          <p:cNvPr id="21" name="Text Box 274"/>
          <p:cNvSpPr txBox="1">
            <a:spLocks noChangeArrowheads="1"/>
          </p:cNvSpPr>
          <p:nvPr/>
        </p:nvSpPr>
        <p:spPr bwMode="auto">
          <a:xfrm>
            <a:off x="2385617" y="878417"/>
            <a:ext cx="2084225" cy="553998"/>
          </a:xfrm>
          <a:prstGeom prst="rect">
            <a:avLst/>
          </a:prstGeom>
          <a:noFill/>
          <a:ln w="9525">
            <a:noFill/>
            <a:miter lim="800000"/>
          </a:ln>
        </p:spPr>
        <p:txBody>
          <a:bodyPr wrap="none">
            <a:spAutoFit/>
          </a:bodyPr>
          <a:lstStyle/>
          <a:p>
            <a:pPr latinLnBrk="1"/>
            <a:r>
              <a:rPr lang="en-US" altLang="ko-KR" sz="1200" b="1" smtClean="0">
                <a:solidFill>
                  <a:schemeClr val="tx1"/>
                </a:solidFill>
                <a:latin typeface="Arial" panose="020B0604020202020204" pitchFamily="34" charset="0"/>
                <a:ea typeface="HY울릉도B"/>
                <a:cs typeface="Arial" panose="020B0604020202020204" pitchFamily="34" charset="0"/>
              </a:rPr>
              <a:t>Reference- Dust collector</a:t>
            </a:r>
          </a:p>
          <a:p>
            <a:pPr latinLnBrk="1"/>
            <a:r>
              <a:rPr lang="en-US" altLang="ko-KR" sz="1200" b="1" err="1" smtClean="0">
                <a:solidFill>
                  <a:schemeClr val="tx1"/>
                </a:solidFill>
                <a:latin typeface="Arial" panose="020B0604020202020204" pitchFamily="34" charset="0"/>
                <a:ea typeface="HY울릉도B"/>
                <a:cs typeface="Arial" panose="020B0604020202020204" pitchFamily="34" charset="0"/>
              </a:rPr>
              <a:t>Quang</a:t>
            </a:r>
            <a:r>
              <a:rPr lang="en-US" altLang="ko-KR" sz="1200" b="1" smtClean="0">
                <a:solidFill>
                  <a:schemeClr val="tx1"/>
                </a:solidFill>
                <a:latin typeface="Arial" panose="020B0604020202020204" pitchFamily="34" charset="0"/>
                <a:ea typeface="HY울릉도B"/>
                <a:cs typeface="Arial" panose="020B0604020202020204" pitchFamily="34" charset="0"/>
              </a:rPr>
              <a:t> </a:t>
            </a:r>
            <a:r>
              <a:rPr lang="en-US" altLang="ko-KR" sz="1200" b="1" err="1" smtClean="0">
                <a:solidFill>
                  <a:schemeClr val="tx1"/>
                </a:solidFill>
                <a:latin typeface="Arial" panose="020B0604020202020204" pitchFamily="34" charset="0"/>
                <a:ea typeface="HY울릉도B"/>
                <a:cs typeface="Arial" panose="020B0604020202020204" pitchFamily="34" charset="0"/>
              </a:rPr>
              <a:t>Ngai</a:t>
            </a:r>
            <a:r>
              <a:rPr lang="en-US" altLang="ko-KR" sz="1200" b="1" smtClean="0">
                <a:solidFill>
                  <a:schemeClr val="tx1"/>
                </a:solidFill>
                <a:latin typeface="Arial" panose="020B0604020202020204" pitchFamily="34" charset="0"/>
                <a:ea typeface="HY울릉도B"/>
                <a:cs typeface="Arial" panose="020B0604020202020204" pitchFamily="34" charset="0"/>
              </a:rPr>
              <a:t> Sugar factory</a:t>
            </a:r>
            <a:endParaRPr lang="en-US" altLang="ko-KR" sz="1200" b="1">
              <a:solidFill>
                <a:schemeClr val="tx1"/>
              </a:solidFill>
              <a:latin typeface="Arial" panose="020B0604020202020204" pitchFamily="34" charset="0"/>
              <a:ea typeface="HY울릉도B"/>
              <a:cs typeface="Arial" panose="020B0604020202020204" pitchFamily="34" charset="0"/>
            </a:endParaRPr>
          </a:p>
        </p:txBody>
      </p:sp>
      <p:pic>
        <p:nvPicPr>
          <p:cNvPr id="22" name="Picture 1"/>
          <p:cNvPicPr>
            <a:picLocks noChangeAspect="1" noChangeArrowheads="1"/>
          </p:cNvPicPr>
          <p:nvPr/>
        </p:nvPicPr>
        <p:blipFill>
          <a:blip r:embed="rId2"/>
          <a:srcRect/>
          <a:stretch>
            <a:fillRect/>
          </a:stretch>
        </p:blipFill>
        <p:spPr bwMode="auto">
          <a:xfrm>
            <a:off x="348342" y="1854639"/>
            <a:ext cx="3125271" cy="2935075"/>
          </a:xfrm>
          <a:prstGeom prst="rect">
            <a:avLst/>
          </a:prstGeom>
          <a:noFill/>
          <a:ln w="9525">
            <a:noFill/>
            <a:miter lim="800000"/>
            <a:headEnd/>
            <a:tailEnd/>
          </a:ln>
        </p:spPr>
      </p:pic>
      <p:graphicFrame>
        <p:nvGraphicFramePr>
          <p:cNvPr id="23" name="Table 22"/>
          <p:cNvGraphicFramePr>
            <a:graphicFrameLocks noGrp="1"/>
          </p:cNvGraphicFramePr>
          <p:nvPr/>
        </p:nvGraphicFramePr>
        <p:xfrm>
          <a:off x="3505202" y="1873611"/>
          <a:ext cx="3040742" cy="2712902"/>
        </p:xfrm>
        <a:graphic>
          <a:graphicData uri="http://schemas.openxmlformats.org/drawingml/2006/table">
            <a:tbl>
              <a:tblPr firstRow="1" bandRow="1">
                <a:tableStyleId>{5C22544A-7EE6-4342-B048-85BDC9FD1C3A}</a:tableStyleId>
              </a:tblPr>
              <a:tblGrid>
                <a:gridCol w="1583416">
                  <a:extLst>
                    <a:ext uri="{9D8B030D-6E8A-4147-A177-3AD203B41FA5}">
                      <a16:colId xmlns:a16="http://schemas.microsoft.com/office/drawing/2014/main" val="20000"/>
                    </a:ext>
                  </a:extLst>
                </a:gridCol>
                <a:gridCol w="1457326">
                  <a:extLst>
                    <a:ext uri="{9D8B030D-6E8A-4147-A177-3AD203B41FA5}">
                      <a16:colId xmlns:a16="http://schemas.microsoft.com/office/drawing/2014/main" val="20001"/>
                    </a:ext>
                  </a:extLst>
                </a:gridCol>
              </a:tblGrid>
              <a:tr h="417666">
                <a:tc>
                  <a:txBody>
                    <a:bodyPr/>
                    <a:lstStyle/>
                    <a:p>
                      <a:pPr algn="ctr"/>
                      <a:r>
                        <a:rPr lang="en-US" sz="1000" smtClean="0">
                          <a:solidFill>
                            <a:schemeClr val="tx2"/>
                          </a:solidFill>
                          <a:latin typeface="Arial" panose="020B0604020202020204" pitchFamily="34" charset="0"/>
                          <a:cs typeface="Arial" panose="020B0604020202020204" pitchFamily="34" charset="0"/>
                        </a:rPr>
                        <a:t>Equipment</a:t>
                      </a:r>
                      <a:endParaRPr lang="en-US" sz="1000">
                        <a:solidFill>
                          <a:schemeClr val="tx2"/>
                        </a:solidFill>
                        <a:latin typeface="Arial" panose="020B0604020202020204" pitchFamily="34" charset="0"/>
                        <a:cs typeface="Arial" panose="020B0604020202020204" pitchFamily="34" charset="0"/>
                      </a:endParaRPr>
                    </a:p>
                  </a:txBody>
                  <a:tcPr marL="68577" marR="68577" marT="60945" marB="60945"/>
                </a:tc>
                <a:tc>
                  <a:txBody>
                    <a:bodyPr/>
                    <a:lstStyle/>
                    <a:p>
                      <a:pPr algn="ctr"/>
                      <a:r>
                        <a:rPr lang="en-US" sz="1000" smtClean="0">
                          <a:solidFill>
                            <a:schemeClr val="tx2"/>
                          </a:solidFill>
                          <a:latin typeface="Arial" panose="020B0604020202020204" pitchFamily="34" charset="0"/>
                          <a:cs typeface="Arial" panose="020B0604020202020204" pitchFamily="34" charset="0"/>
                        </a:rPr>
                        <a:t>Multi-Cyclone</a:t>
                      </a:r>
                      <a:endParaRPr lang="en-US" sz="1000">
                        <a:solidFill>
                          <a:schemeClr val="tx2"/>
                        </a:solidFill>
                        <a:latin typeface="Arial" panose="020B0604020202020204" pitchFamily="34" charset="0"/>
                        <a:cs typeface="Arial" panose="020B0604020202020204" pitchFamily="34" charset="0"/>
                      </a:endParaRPr>
                    </a:p>
                  </a:txBody>
                  <a:tcPr marL="68577" marR="68577" marT="60945" marB="60945"/>
                </a:tc>
                <a:extLst>
                  <a:ext uri="{0D108BD9-81ED-4DB2-BD59-A6C34878D82A}">
                    <a16:rowId xmlns:a16="http://schemas.microsoft.com/office/drawing/2014/main" val="10000"/>
                  </a:ext>
                </a:extLst>
              </a:tr>
              <a:tr h="417666">
                <a:tc>
                  <a:txBody>
                    <a:bodyPr/>
                    <a:lstStyle/>
                    <a:p>
                      <a:r>
                        <a:rPr lang="en-US" sz="1000" smtClean="0">
                          <a:latin typeface="Arial" panose="020B0604020202020204" pitchFamily="34" charset="0"/>
                          <a:cs typeface="Arial" panose="020B0604020202020204" pitchFamily="34" charset="0"/>
                        </a:rPr>
                        <a:t>Owner</a:t>
                      </a:r>
                      <a:endParaRPr lang="en-US" sz="1000">
                        <a:latin typeface="Arial" panose="020B0604020202020204" pitchFamily="34" charset="0"/>
                        <a:cs typeface="Arial" panose="020B0604020202020204" pitchFamily="34" charset="0"/>
                      </a:endParaRPr>
                    </a:p>
                  </a:txBody>
                  <a:tcPr marL="68577" marR="68577" marT="60945" marB="60945"/>
                </a:tc>
                <a:tc>
                  <a:txBody>
                    <a:bodyPr/>
                    <a:lstStyle/>
                    <a:p>
                      <a:pPr algn="ctr"/>
                      <a:r>
                        <a:rPr lang="en-US" sz="1000" smtClean="0">
                          <a:latin typeface="Arial" panose="020B0604020202020204" pitchFamily="34" charset="0"/>
                          <a:cs typeface="Arial" panose="020B0604020202020204" pitchFamily="34" charset="0"/>
                        </a:rPr>
                        <a:t>Babcock Enterprise</a:t>
                      </a:r>
                      <a:endParaRPr lang="en-US" sz="1000">
                        <a:latin typeface="Arial" panose="020B0604020202020204" pitchFamily="34" charset="0"/>
                        <a:cs typeface="Arial" panose="020B0604020202020204" pitchFamily="34" charset="0"/>
                      </a:endParaRPr>
                    </a:p>
                  </a:txBody>
                  <a:tcPr marL="68577" marR="68577" marT="60945" marB="60945"/>
                </a:tc>
                <a:extLst>
                  <a:ext uri="{0D108BD9-81ED-4DB2-BD59-A6C34878D82A}">
                    <a16:rowId xmlns:a16="http://schemas.microsoft.com/office/drawing/2014/main" val="10001"/>
                  </a:ext>
                </a:extLst>
              </a:tr>
              <a:tr h="417666">
                <a:tc>
                  <a:txBody>
                    <a:bodyPr/>
                    <a:lstStyle/>
                    <a:p>
                      <a:r>
                        <a:rPr lang="en-US" sz="1000" smtClean="0">
                          <a:latin typeface="Arial" panose="020B0604020202020204" pitchFamily="34" charset="0"/>
                          <a:cs typeface="Arial" panose="020B0604020202020204" pitchFamily="34" charset="0"/>
                        </a:rPr>
                        <a:t>Gas Volume(Am3/min)</a:t>
                      </a:r>
                      <a:endParaRPr lang="en-US" sz="1000">
                        <a:latin typeface="Arial" panose="020B0604020202020204" pitchFamily="34" charset="0"/>
                        <a:cs typeface="Arial" panose="020B0604020202020204" pitchFamily="34" charset="0"/>
                      </a:endParaRPr>
                    </a:p>
                  </a:txBody>
                  <a:tcPr marL="68577" marR="68577" marT="60945" marB="60945"/>
                </a:tc>
                <a:tc>
                  <a:txBody>
                    <a:bodyPr/>
                    <a:lstStyle/>
                    <a:p>
                      <a:pPr algn="ctr"/>
                      <a:r>
                        <a:rPr lang="en-US" sz="1000" smtClean="0">
                          <a:latin typeface="Arial" panose="020B0604020202020204" pitchFamily="34" charset="0"/>
                          <a:cs typeface="Arial" panose="020B0604020202020204" pitchFamily="34" charset="0"/>
                        </a:rPr>
                        <a:t>3,538</a:t>
                      </a:r>
                      <a:endParaRPr lang="en-US" sz="1000">
                        <a:latin typeface="Arial" panose="020B0604020202020204" pitchFamily="34" charset="0"/>
                        <a:cs typeface="Arial" panose="020B0604020202020204" pitchFamily="34" charset="0"/>
                      </a:endParaRPr>
                    </a:p>
                  </a:txBody>
                  <a:tcPr marL="68577" marR="68577" marT="60945" marB="60945"/>
                </a:tc>
                <a:extLst>
                  <a:ext uri="{0D108BD9-81ED-4DB2-BD59-A6C34878D82A}">
                    <a16:rowId xmlns:a16="http://schemas.microsoft.com/office/drawing/2014/main" val="10002"/>
                  </a:ext>
                </a:extLst>
              </a:tr>
              <a:tr h="417666">
                <a:tc>
                  <a:txBody>
                    <a:bodyPr/>
                    <a:lstStyle/>
                    <a:p>
                      <a:r>
                        <a:rPr lang="en-US" sz="1000" smtClean="0">
                          <a:latin typeface="Arial" panose="020B0604020202020204" pitchFamily="34" charset="0"/>
                          <a:cs typeface="Arial" panose="020B0604020202020204" pitchFamily="34" charset="0"/>
                        </a:rPr>
                        <a:t>Start up Date</a:t>
                      </a:r>
                      <a:endParaRPr lang="en-US" sz="1000">
                        <a:latin typeface="Arial" panose="020B0604020202020204" pitchFamily="34" charset="0"/>
                        <a:cs typeface="Arial" panose="020B0604020202020204" pitchFamily="34" charset="0"/>
                      </a:endParaRPr>
                    </a:p>
                  </a:txBody>
                  <a:tcPr marL="68577" marR="68577" marT="60945" marB="60945"/>
                </a:tc>
                <a:tc>
                  <a:txBody>
                    <a:bodyPr/>
                    <a:lstStyle/>
                    <a:p>
                      <a:pPr algn="ctr"/>
                      <a:r>
                        <a:rPr lang="en-US" sz="1000" smtClean="0">
                          <a:latin typeface="Arial" panose="020B0604020202020204" pitchFamily="34" charset="0"/>
                          <a:cs typeface="Arial" panose="020B0604020202020204" pitchFamily="34" charset="0"/>
                        </a:rPr>
                        <a:t>1999</a:t>
                      </a:r>
                      <a:endParaRPr lang="en-US" sz="1000">
                        <a:latin typeface="Arial" panose="020B0604020202020204" pitchFamily="34" charset="0"/>
                        <a:cs typeface="Arial" panose="020B0604020202020204" pitchFamily="34" charset="0"/>
                      </a:endParaRPr>
                    </a:p>
                  </a:txBody>
                  <a:tcPr marL="68577" marR="68577" marT="60945" marB="60945"/>
                </a:tc>
                <a:extLst>
                  <a:ext uri="{0D108BD9-81ED-4DB2-BD59-A6C34878D82A}">
                    <a16:rowId xmlns:a16="http://schemas.microsoft.com/office/drawing/2014/main" val="10003"/>
                  </a:ext>
                </a:extLst>
              </a:tr>
              <a:tr h="469878">
                <a:tc>
                  <a:txBody>
                    <a:bodyPr/>
                    <a:lstStyle/>
                    <a:p>
                      <a:r>
                        <a:rPr lang="en-US" sz="1000" smtClean="0">
                          <a:latin typeface="Arial" panose="020B0604020202020204" pitchFamily="34" charset="0"/>
                          <a:cs typeface="Arial" panose="020B0604020202020204" pitchFamily="34" charset="0"/>
                        </a:rPr>
                        <a:t>Application</a:t>
                      </a:r>
                      <a:endParaRPr lang="en-US" sz="1000">
                        <a:latin typeface="Arial" panose="020B0604020202020204" pitchFamily="34" charset="0"/>
                        <a:cs typeface="Arial" panose="020B0604020202020204" pitchFamily="34" charset="0"/>
                      </a:endParaRPr>
                    </a:p>
                  </a:txBody>
                  <a:tcPr marL="68577" marR="68577" marT="60945" marB="60945"/>
                </a:tc>
                <a:tc>
                  <a:txBody>
                    <a:bodyPr/>
                    <a:lstStyle/>
                    <a:p>
                      <a:pPr algn="ctr"/>
                      <a:r>
                        <a:rPr lang="en-US" sz="1000" smtClean="0">
                          <a:latin typeface="Arial" panose="020B0604020202020204" pitchFamily="34" charset="0"/>
                          <a:cs typeface="Arial" panose="020B0604020202020204" pitchFamily="34" charset="0"/>
                        </a:rPr>
                        <a:t>Boiler (Coal + Sugar </a:t>
                      </a:r>
                    </a:p>
                    <a:p>
                      <a:pPr algn="ctr"/>
                      <a:r>
                        <a:rPr lang="en-US" sz="1000" smtClean="0">
                          <a:latin typeface="Arial" panose="020B0604020202020204" pitchFamily="34" charset="0"/>
                          <a:cs typeface="Arial" panose="020B0604020202020204" pitchFamily="34" charset="0"/>
                        </a:rPr>
                        <a:t>Cane)</a:t>
                      </a:r>
                      <a:endParaRPr lang="en-US" sz="1000">
                        <a:latin typeface="Arial" panose="020B0604020202020204" pitchFamily="34" charset="0"/>
                        <a:cs typeface="Arial" panose="020B0604020202020204" pitchFamily="34" charset="0"/>
                      </a:endParaRPr>
                    </a:p>
                  </a:txBody>
                  <a:tcPr marL="68577" marR="68577" marT="60945" marB="60945"/>
                </a:tc>
                <a:extLst>
                  <a:ext uri="{0D108BD9-81ED-4DB2-BD59-A6C34878D82A}">
                    <a16:rowId xmlns:a16="http://schemas.microsoft.com/office/drawing/2014/main" val="10004"/>
                  </a:ext>
                </a:extLst>
              </a:tr>
              <a:tr h="572360">
                <a:tc gridSpan="2">
                  <a:txBody>
                    <a:bodyPr/>
                    <a:lstStyle/>
                    <a:p>
                      <a:r>
                        <a:rPr lang="en-US" sz="1000" smtClean="0">
                          <a:latin typeface="Arial" panose="020B0604020202020204" pitchFamily="34" charset="0"/>
                          <a:cs typeface="Arial" panose="020B0604020202020204" pitchFamily="34" charset="0"/>
                        </a:rPr>
                        <a:t>Location: Quang </a:t>
                      </a:r>
                      <a:r>
                        <a:rPr lang="en-US" sz="1000" err="1" smtClean="0">
                          <a:latin typeface="Arial" panose="020B0604020202020204" pitchFamily="34" charset="0"/>
                          <a:cs typeface="Arial" panose="020B0604020202020204" pitchFamily="34" charset="0"/>
                        </a:rPr>
                        <a:t>Ngai</a:t>
                      </a:r>
                      <a:r>
                        <a:rPr lang="en-US" sz="1000" smtClean="0">
                          <a:latin typeface="Arial" panose="020B0604020202020204" pitchFamily="34" charset="0"/>
                          <a:cs typeface="Arial" panose="020B0604020202020204" pitchFamily="34" charset="0"/>
                        </a:rPr>
                        <a:t>, Vietnam</a:t>
                      </a:r>
                      <a:endParaRPr lang="en-US" sz="1000">
                        <a:latin typeface="Arial" panose="020B0604020202020204" pitchFamily="34" charset="0"/>
                        <a:cs typeface="Arial" panose="020B0604020202020204" pitchFamily="34" charset="0"/>
                      </a:endParaRPr>
                    </a:p>
                  </a:txBody>
                  <a:tcPr marL="68577" marR="68577" marT="60945" marB="60945"/>
                </a:tc>
                <a:tc hMerge="1">
                  <a:txBody>
                    <a:bodyPr/>
                    <a:lstStyle/>
                    <a:p>
                      <a:endParaRPr lang="vi-VN"/>
                    </a:p>
                  </a:txBody>
                  <a:tcPr/>
                </a:tc>
                <a:extLst>
                  <a:ext uri="{0D108BD9-81ED-4DB2-BD59-A6C34878D82A}">
                    <a16:rowId xmlns:a16="http://schemas.microsoft.com/office/drawing/2014/main" val="10005"/>
                  </a:ext>
                </a:extLst>
              </a:tr>
            </a:tbl>
          </a:graphicData>
        </a:graphic>
      </p:graphicFrame>
      <p:pic>
        <p:nvPicPr>
          <p:cNvPr id="24" name="Picture 5" descr="IMG_1532.JPG"/>
          <p:cNvPicPr>
            <a:picLocks noChangeAspect="1"/>
          </p:cNvPicPr>
          <p:nvPr/>
        </p:nvPicPr>
        <p:blipFill>
          <a:blip r:embed="rId3"/>
          <a:srcRect/>
          <a:stretch>
            <a:fillRect/>
          </a:stretch>
        </p:blipFill>
        <p:spPr bwMode="auto">
          <a:xfrm>
            <a:off x="406399" y="4872378"/>
            <a:ext cx="3004458" cy="2878252"/>
          </a:xfrm>
          <a:prstGeom prst="rect">
            <a:avLst/>
          </a:prstGeom>
          <a:noFill/>
          <a:ln w="9525">
            <a:noFill/>
            <a:miter lim="800000"/>
            <a:headEnd/>
            <a:tailEnd/>
          </a:ln>
        </p:spPr>
      </p:pic>
      <p:pic>
        <p:nvPicPr>
          <p:cNvPr id="26" name="Picture 7" descr="IMG_1526.JPG"/>
          <p:cNvPicPr>
            <a:picLocks noChangeAspect="1"/>
          </p:cNvPicPr>
          <p:nvPr/>
        </p:nvPicPr>
        <p:blipFill>
          <a:blip r:embed="rId4"/>
          <a:srcRect/>
          <a:stretch>
            <a:fillRect/>
          </a:stretch>
        </p:blipFill>
        <p:spPr bwMode="auto">
          <a:xfrm>
            <a:off x="3475491" y="4862284"/>
            <a:ext cx="3041422" cy="287382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73" descr="ppt contents blue"/>
          <p:cNvPicPr>
            <a:picLocks noChangeAspect="1" noChangeArrowheads="1"/>
          </p:cNvPicPr>
          <p:nvPr/>
        </p:nvPicPr>
        <p:blipFill>
          <a:blip r:embed="rId2"/>
          <a:srcRect/>
          <a:stretch>
            <a:fillRect/>
          </a:stretch>
        </p:blipFill>
        <p:spPr bwMode="auto">
          <a:xfrm>
            <a:off x="0" y="-227511"/>
            <a:ext cx="6858000" cy="9371511"/>
          </a:xfrm>
          <a:prstGeom prst="rect">
            <a:avLst/>
          </a:prstGeom>
          <a:noFill/>
          <a:ln w="9525">
            <a:noFill/>
            <a:miter lim="800000"/>
            <a:headEnd/>
            <a:tailEnd/>
          </a:ln>
        </p:spPr>
      </p:pic>
      <p:sp>
        <p:nvSpPr>
          <p:cNvPr id="6147" name="Line 43"/>
          <p:cNvSpPr>
            <a:spLocks noChangeShapeType="1"/>
          </p:cNvSpPr>
          <p:nvPr/>
        </p:nvSpPr>
        <p:spPr bwMode="auto">
          <a:xfrm>
            <a:off x="1724025" y="1864788"/>
            <a:ext cx="0" cy="7903633"/>
          </a:xfrm>
          <a:prstGeom prst="line">
            <a:avLst/>
          </a:prstGeom>
          <a:noFill/>
          <a:ln w="9525">
            <a:noFill/>
            <a:round/>
          </a:ln>
        </p:spPr>
        <p:txBody>
          <a:bodyPr/>
          <a:lstStyle/>
          <a:p>
            <a:endParaRPr lang="en-US"/>
          </a:p>
        </p:txBody>
      </p:sp>
      <p:sp>
        <p:nvSpPr>
          <p:cNvPr id="6148" name="Line 44"/>
          <p:cNvSpPr>
            <a:spLocks noChangeShapeType="1"/>
          </p:cNvSpPr>
          <p:nvPr/>
        </p:nvSpPr>
        <p:spPr bwMode="auto">
          <a:xfrm>
            <a:off x="6407944" y="1864788"/>
            <a:ext cx="0" cy="7903633"/>
          </a:xfrm>
          <a:prstGeom prst="line">
            <a:avLst/>
          </a:prstGeom>
          <a:noFill/>
          <a:ln w="9525">
            <a:noFill/>
            <a:round/>
          </a:ln>
        </p:spPr>
        <p:txBody>
          <a:bodyPr/>
          <a:lstStyle/>
          <a:p>
            <a:endParaRPr lang="en-US"/>
          </a:p>
        </p:txBody>
      </p:sp>
      <p:sp>
        <p:nvSpPr>
          <p:cNvPr id="6149" name="Text Box 274"/>
          <p:cNvSpPr txBox="1">
            <a:spLocks noChangeArrowheads="1"/>
          </p:cNvSpPr>
          <p:nvPr/>
        </p:nvSpPr>
        <p:spPr bwMode="auto">
          <a:xfrm>
            <a:off x="553751" y="2056796"/>
            <a:ext cx="2130711" cy="276999"/>
          </a:xfrm>
          <a:prstGeom prst="rect">
            <a:avLst/>
          </a:prstGeom>
          <a:noFill/>
          <a:ln w="9525">
            <a:noFill/>
            <a:miter lim="800000"/>
          </a:ln>
        </p:spPr>
        <p:txBody>
          <a:bodyPr wrap="none">
            <a:spAutoFit/>
          </a:bodyPr>
          <a:lstStyle/>
          <a:p>
            <a:pPr latinLnBrk="1"/>
            <a:r>
              <a:rPr lang="en-US" altLang="ko-KR" sz="1200" b="1">
                <a:solidFill>
                  <a:schemeClr val="bg1"/>
                </a:solidFill>
                <a:latin typeface="Arial" panose="020B0604020202020204" pitchFamily="34" charset="0"/>
                <a:ea typeface="HY울릉도B" charset="-127"/>
              </a:rPr>
              <a:t>1.    Company Introduction</a:t>
            </a:r>
          </a:p>
        </p:txBody>
      </p:sp>
      <p:sp>
        <p:nvSpPr>
          <p:cNvPr id="6150" name="Text Box 276"/>
          <p:cNvSpPr txBox="1">
            <a:spLocks noChangeArrowheads="1"/>
          </p:cNvSpPr>
          <p:nvPr/>
        </p:nvSpPr>
        <p:spPr bwMode="auto">
          <a:xfrm>
            <a:off x="174175" y="3441918"/>
            <a:ext cx="2970249" cy="276999"/>
          </a:xfrm>
          <a:prstGeom prst="rect">
            <a:avLst/>
          </a:prstGeom>
          <a:noFill/>
          <a:ln w="9525">
            <a:noFill/>
            <a:miter lim="800000"/>
          </a:ln>
        </p:spPr>
        <p:txBody>
          <a:bodyPr wrap="square">
            <a:spAutoFit/>
          </a:bodyPr>
          <a:lstStyle/>
          <a:p>
            <a:r>
              <a:rPr lang="en-US" altLang="ko-KR" sz="1200" b="1" smtClean="0">
                <a:solidFill>
                  <a:schemeClr val="bg1"/>
                </a:solidFill>
                <a:latin typeface="Arial" panose="020B0604020202020204" pitchFamily="34" charset="0"/>
                <a:ea typeface="HY울릉도B" charset="-127"/>
              </a:rPr>
              <a:t>2.     Products and services </a:t>
            </a:r>
            <a:endParaRPr lang="en-US" altLang="ko-KR" sz="1200" b="1">
              <a:solidFill>
                <a:schemeClr val="bg1"/>
              </a:solidFill>
              <a:latin typeface="Arial" panose="020B0604020202020204" pitchFamily="34" charset="0"/>
              <a:ea typeface="HY울릉도B" charset="-127"/>
            </a:endParaRPr>
          </a:p>
        </p:txBody>
      </p:sp>
      <p:sp>
        <p:nvSpPr>
          <p:cNvPr id="6151" name="Text Box 278"/>
          <p:cNvSpPr txBox="1">
            <a:spLocks noChangeArrowheads="1"/>
          </p:cNvSpPr>
          <p:nvPr/>
        </p:nvSpPr>
        <p:spPr bwMode="auto">
          <a:xfrm>
            <a:off x="2845297" y="502121"/>
            <a:ext cx="1130438" cy="338554"/>
          </a:xfrm>
          <a:prstGeom prst="rect">
            <a:avLst/>
          </a:prstGeom>
          <a:noFill/>
          <a:ln w="9525">
            <a:noFill/>
            <a:miter lim="800000"/>
          </a:ln>
        </p:spPr>
        <p:txBody>
          <a:bodyPr wrap="none">
            <a:spAutoFit/>
          </a:bodyPr>
          <a:lstStyle/>
          <a:p>
            <a:pPr latinLnBrk="1"/>
            <a:r>
              <a:rPr lang="en-US" altLang="ko-KR" b="1" smtClean="0">
                <a:solidFill>
                  <a:schemeClr val="accent2">
                    <a:lumMod val="75000"/>
                  </a:schemeClr>
                </a:solidFill>
                <a:latin typeface="Arial" panose="020B0604020202020204" pitchFamily="34" charset="0"/>
                <a:ea typeface="-윤고딕150"/>
                <a:cs typeface="-윤고딕150"/>
              </a:rPr>
              <a:t>Contents </a:t>
            </a:r>
            <a:endParaRPr lang="en-US" altLang="ko-KR" b="1">
              <a:solidFill>
                <a:schemeClr val="accent2">
                  <a:lumMod val="75000"/>
                </a:schemeClr>
              </a:solidFill>
              <a:latin typeface="Arial" panose="020B0604020202020204" pitchFamily="34" charset="0"/>
              <a:ea typeface="-윤고딕150"/>
              <a:cs typeface="-윤고딕150"/>
            </a:endParaRPr>
          </a:p>
        </p:txBody>
      </p:sp>
      <p:sp>
        <p:nvSpPr>
          <p:cNvPr id="6152" name="Line 103"/>
          <p:cNvSpPr>
            <a:spLocks noChangeShapeType="1"/>
          </p:cNvSpPr>
          <p:nvPr/>
        </p:nvSpPr>
        <p:spPr bwMode="auto">
          <a:xfrm>
            <a:off x="2229362" y="7873396"/>
            <a:ext cx="3954065" cy="0"/>
          </a:xfrm>
          <a:prstGeom prst="line">
            <a:avLst/>
          </a:prstGeom>
          <a:noFill/>
          <a:ln w="9525">
            <a:noFill/>
            <a:round/>
          </a:ln>
        </p:spPr>
        <p:txBody>
          <a:bodyPr/>
          <a:lstStyle/>
          <a:p>
            <a:endParaRPr lang="en-US"/>
          </a:p>
        </p:txBody>
      </p:sp>
      <p:sp>
        <p:nvSpPr>
          <p:cNvPr id="6154" name="Text Box 274"/>
          <p:cNvSpPr txBox="1">
            <a:spLocks noChangeArrowheads="1"/>
          </p:cNvSpPr>
          <p:nvPr/>
        </p:nvSpPr>
        <p:spPr bwMode="auto">
          <a:xfrm>
            <a:off x="770846" y="2407107"/>
            <a:ext cx="1468672" cy="938719"/>
          </a:xfrm>
          <a:prstGeom prst="rect">
            <a:avLst/>
          </a:prstGeom>
          <a:noFill/>
          <a:ln w="9525">
            <a:noFill/>
            <a:miter lim="800000"/>
          </a:ln>
        </p:spPr>
        <p:txBody>
          <a:bodyPr wrap="none">
            <a:spAutoFit/>
          </a:bodyPr>
          <a:lstStyle/>
          <a:p>
            <a:pPr algn="l" latinLnBrk="1">
              <a:buFont typeface="Wingdings" panose="05000000000000000000" pitchFamily="2" charset="2"/>
              <a:buChar char="§"/>
            </a:pPr>
            <a:r>
              <a:rPr lang="en-US" altLang="ko-KR" sz="1000" dirty="0" smtClean="0">
                <a:solidFill>
                  <a:srgbClr val="FFFF00"/>
                </a:solidFill>
                <a:latin typeface="Arial" panose="020B0604020202020204" pitchFamily="34" charset="0"/>
                <a:ea typeface="HY울릉도B" charset="-127"/>
              </a:rPr>
              <a:t> General  Introduction</a:t>
            </a:r>
            <a:endParaRPr lang="en-US" altLang="ko-KR" sz="1000" dirty="0">
              <a:solidFill>
                <a:srgbClr val="FFFF00"/>
              </a:solidFill>
              <a:latin typeface="Arial" panose="020B0604020202020204" pitchFamily="34" charset="0"/>
              <a:ea typeface="HY울릉도B" charset="-127"/>
            </a:endParaRPr>
          </a:p>
          <a:p>
            <a:pPr algn="l" latinLnBrk="1">
              <a:buFont typeface="Wingdings" panose="05000000000000000000" pitchFamily="2" charset="2"/>
              <a:buChar char="§"/>
            </a:pPr>
            <a:r>
              <a:rPr lang="en-US" altLang="ko-KR" sz="1000" dirty="0" smtClean="0">
                <a:solidFill>
                  <a:srgbClr val="FFFF00"/>
                </a:solidFill>
                <a:latin typeface="Arial" panose="020B0604020202020204" pitchFamily="34" charset="0"/>
                <a:ea typeface="HY울릉도B" charset="-127"/>
              </a:rPr>
              <a:t> Certificates </a:t>
            </a:r>
          </a:p>
          <a:p>
            <a:pPr algn="l">
              <a:buFont typeface="Wingdings" panose="05000000000000000000" pitchFamily="2" charset="2"/>
              <a:buChar char="§"/>
            </a:pPr>
            <a:r>
              <a:rPr lang="en-US" altLang="ko-KR" sz="1000" dirty="0" smtClean="0">
                <a:solidFill>
                  <a:srgbClr val="FFFF00"/>
                </a:solidFill>
                <a:latin typeface="Arial" panose="020B0604020202020204" pitchFamily="34" charset="0"/>
                <a:ea typeface="HY울릉도B" charset="-127"/>
              </a:rPr>
              <a:t> Organization chart </a:t>
            </a:r>
          </a:p>
          <a:p>
            <a:pPr algn="l">
              <a:buFont typeface="Wingdings" panose="05000000000000000000" pitchFamily="2" charset="2"/>
              <a:buChar char="§"/>
            </a:pPr>
            <a:r>
              <a:rPr lang="vi-VN" altLang="ko-KR" sz="1000" dirty="0" smtClean="0">
                <a:solidFill>
                  <a:srgbClr val="FFFF00"/>
                </a:solidFill>
                <a:latin typeface="Arial" panose="020B0604020202020204" pitchFamily="34" charset="0"/>
                <a:ea typeface="HY울릉도B" charset="-127"/>
              </a:rPr>
              <a:t> </a:t>
            </a:r>
            <a:r>
              <a:rPr lang="en-US" altLang="ko-KR" sz="1000" dirty="0" smtClean="0">
                <a:solidFill>
                  <a:srgbClr val="FFFF00"/>
                </a:solidFill>
                <a:latin typeface="Arial" panose="020B0604020202020204" pitchFamily="34" charset="0"/>
                <a:ea typeface="HY울릉도B" charset="-127"/>
              </a:rPr>
              <a:t>Mission</a:t>
            </a:r>
            <a:r>
              <a:rPr lang="vi-VN" altLang="ko-KR" sz="1000" dirty="0" smtClean="0">
                <a:solidFill>
                  <a:srgbClr val="FFFF00"/>
                </a:solidFill>
                <a:latin typeface="Arial" panose="020B0604020202020204" pitchFamily="34" charset="0"/>
                <a:ea typeface="HY울릉도B" charset="-127"/>
              </a:rPr>
              <a:t> </a:t>
            </a:r>
            <a:r>
              <a:rPr lang="en-US" altLang="ko-KR" sz="1000" dirty="0">
                <a:solidFill>
                  <a:srgbClr val="FFFF00"/>
                </a:solidFill>
                <a:latin typeface="Arial" panose="020B0604020202020204" pitchFamily="34" charset="0"/>
                <a:ea typeface="HY울릉도B" charset="-127"/>
              </a:rPr>
              <a:t>and </a:t>
            </a:r>
            <a:r>
              <a:rPr lang="en-US" altLang="ko-KR" sz="1000" dirty="0" smtClean="0">
                <a:solidFill>
                  <a:srgbClr val="FFFF00"/>
                </a:solidFill>
                <a:latin typeface="Arial" panose="020B0604020202020204" pitchFamily="34" charset="0"/>
                <a:ea typeface="HY울릉도B" charset="-127"/>
              </a:rPr>
              <a:t>Vision</a:t>
            </a:r>
            <a:endParaRPr lang="en-US" altLang="ko-KR" sz="1000" dirty="0">
              <a:solidFill>
                <a:srgbClr val="FFFF00"/>
              </a:solidFill>
              <a:latin typeface="Arial" panose="020B0604020202020204" pitchFamily="34" charset="0"/>
              <a:ea typeface="HY울릉도B" charset="-127"/>
            </a:endParaRPr>
          </a:p>
        </p:txBody>
      </p:sp>
      <p:sp>
        <p:nvSpPr>
          <p:cNvPr id="6155" name="Text Box 276"/>
          <p:cNvSpPr txBox="1">
            <a:spLocks noChangeArrowheads="1"/>
          </p:cNvSpPr>
          <p:nvPr/>
        </p:nvSpPr>
        <p:spPr bwMode="auto">
          <a:xfrm>
            <a:off x="543831" y="5090194"/>
            <a:ext cx="1533526" cy="276999"/>
          </a:xfrm>
          <a:prstGeom prst="rect">
            <a:avLst/>
          </a:prstGeom>
          <a:noFill/>
          <a:ln w="9525">
            <a:noFill/>
            <a:miter lim="800000"/>
          </a:ln>
        </p:spPr>
        <p:txBody>
          <a:bodyPr wrap="square">
            <a:spAutoFit/>
          </a:bodyPr>
          <a:lstStyle/>
          <a:p>
            <a:pPr latinLnBrk="1"/>
            <a:r>
              <a:rPr lang="en-US" altLang="ko-KR" sz="1200" b="1" smtClean="0">
                <a:solidFill>
                  <a:schemeClr val="bg1"/>
                </a:solidFill>
                <a:latin typeface="Arial" panose="020B0604020202020204" pitchFamily="34" charset="0"/>
                <a:ea typeface="HY울릉도B" charset="-127"/>
              </a:rPr>
              <a:t>3.     Experiences  </a:t>
            </a:r>
            <a:endParaRPr lang="en-US" altLang="ko-KR" sz="1200" b="1">
              <a:solidFill>
                <a:schemeClr val="bg1"/>
              </a:solidFill>
              <a:latin typeface="Arial" panose="020B0604020202020204" pitchFamily="34" charset="0"/>
              <a:ea typeface="HY울릉도B" charset="-127"/>
            </a:endParaRPr>
          </a:p>
        </p:txBody>
      </p:sp>
      <p:sp>
        <p:nvSpPr>
          <p:cNvPr id="14" name="Text Box 274"/>
          <p:cNvSpPr txBox="1">
            <a:spLocks noChangeArrowheads="1"/>
          </p:cNvSpPr>
          <p:nvPr/>
        </p:nvSpPr>
        <p:spPr bwMode="auto">
          <a:xfrm>
            <a:off x="800508" y="3798122"/>
            <a:ext cx="4106229" cy="1169551"/>
          </a:xfrm>
          <a:prstGeom prst="rect">
            <a:avLst/>
          </a:prstGeom>
          <a:noFill/>
          <a:ln w="9525">
            <a:noFill/>
            <a:miter lim="800000"/>
          </a:ln>
        </p:spPr>
        <p:txBody>
          <a:bodyPr wrap="square">
            <a:spAutoFit/>
          </a:bodyPr>
          <a:lstStyle/>
          <a:p>
            <a:pPr algn="l" latinLnBrk="1">
              <a:buFont typeface="Wingdings" panose="05000000000000000000" pitchFamily="2" charset="2"/>
              <a:buChar char="§"/>
            </a:pPr>
            <a:r>
              <a:rPr lang="en-US" altLang="ko-KR" sz="1000" smtClean="0">
                <a:solidFill>
                  <a:srgbClr val="FFFF00"/>
                </a:solidFill>
                <a:latin typeface="Arial" panose="020B0604020202020204" pitchFamily="34" charset="0"/>
                <a:ea typeface="HY울릉도B" charset="-127"/>
              </a:rPr>
              <a:t> Air Pollution Control  equipments</a:t>
            </a:r>
          </a:p>
          <a:p>
            <a:pPr algn="l" latinLnBrk="1">
              <a:buFont typeface="Wingdings" panose="05000000000000000000" pitchFamily="2" charset="2"/>
              <a:buChar char="§"/>
            </a:pPr>
            <a:r>
              <a:rPr lang="en-US" altLang="ko-KR" sz="1000" smtClean="0">
                <a:solidFill>
                  <a:srgbClr val="FFFF00"/>
                </a:solidFill>
                <a:latin typeface="Arial" panose="020B0604020202020204" pitchFamily="34" charset="0"/>
                <a:ea typeface="HY울릉도B" charset="-127"/>
              </a:rPr>
              <a:t> Dampers</a:t>
            </a:r>
          </a:p>
          <a:p>
            <a:pPr algn="l" latinLnBrk="1">
              <a:buFont typeface="Wingdings" panose="05000000000000000000" pitchFamily="2" charset="2"/>
              <a:buChar char="§"/>
            </a:pPr>
            <a:r>
              <a:rPr lang="en-US" altLang="ko-KR" sz="1000" smtClean="0">
                <a:solidFill>
                  <a:srgbClr val="FFFF00"/>
                </a:solidFill>
                <a:latin typeface="Arial" panose="020B0604020202020204" pitchFamily="34" charset="0"/>
                <a:ea typeface="HY울릉도B" charset="-127"/>
              </a:rPr>
              <a:t> Industrial equipments</a:t>
            </a:r>
          </a:p>
          <a:p>
            <a:pPr algn="l" latinLnBrk="1">
              <a:buFont typeface="Wingdings" panose="05000000000000000000" pitchFamily="2" charset="2"/>
              <a:buChar char="§"/>
            </a:pPr>
            <a:r>
              <a:rPr lang="en-US" altLang="ko-KR" sz="1000" smtClean="0">
                <a:solidFill>
                  <a:srgbClr val="FFFF00"/>
                </a:solidFill>
                <a:latin typeface="Arial" panose="020B0604020202020204" pitchFamily="34" charset="0"/>
                <a:ea typeface="HY울릉도B" charset="-127"/>
              </a:rPr>
              <a:t> Spare parts</a:t>
            </a:r>
          </a:p>
          <a:p>
            <a:pPr algn="l" latinLnBrk="1">
              <a:buFont typeface="Wingdings" panose="05000000000000000000" pitchFamily="2" charset="2"/>
              <a:buChar char="§"/>
            </a:pPr>
            <a:r>
              <a:rPr lang="en-US" altLang="ko-KR" sz="1000" smtClean="0">
                <a:solidFill>
                  <a:srgbClr val="FFFF00"/>
                </a:solidFill>
                <a:latin typeface="Arial" panose="020B0604020202020204" pitchFamily="34" charset="0"/>
                <a:ea typeface="HY울릉도B" charset="-127"/>
              </a:rPr>
              <a:t> Services</a:t>
            </a:r>
          </a:p>
        </p:txBody>
      </p:sp>
      <p:sp>
        <p:nvSpPr>
          <p:cNvPr id="15" name="Text Box 276"/>
          <p:cNvSpPr txBox="1">
            <a:spLocks noChangeArrowheads="1"/>
          </p:cNvSpPr>
          <p:nvPr/>
        </p:nvSpPr>
        <p:spPr bwMode="auto">
          <a:xfrm>
            <a:off x="628922" y="6852320"/>
            <a:ext cx="1640194" cy="276999"/>
          </a:xfrm>
          <a:prstGeom prst="rect">
            <a:avLst/>
          </a:prstGeom>
          <a:noFill/>
          <a:ln w="9525">
            <a:noFill/>
            <a:miter lim="800000"/>
          </a:ln>
        </p:spPr>
        <p:txBody>
          <a:bodyPr wrap="none">
            <a:spAutoFit/>
          </a:bodyPr>
          <a:lstStyle/>
          <a:p>
            <a:r>
              <a:rPr lang="en-US" altLang="ko-KR" sz="1200" b="1" smtClean="0">
                <a:solidFill>
                  <a:schemeClr val="bg1"/>
                </a:solidFill>
                <a:latin typeface="Arial" panose="020B0604020202020204" pitchFamily="34" charset="0"/>
                <a:ea typeface="HY울릉도B" charset="-127"/>
              </a:rPr>
              <a:t>5.    Social activities</a:t>
            </a:r>
            <a:endParaRPr lang="en-US" altLang="ko-KR" sz="1200" b="1">
              <a:solidFill>
                <a:schemeClr val="bg1"/>
              </a:solidFill>
              <a:latin typeface="Arial" panose="020B0604020202020204" pitchFamily="34" charset="0"/>
              <a:ea typeface="HY울릉도B" charset="-127"/>
            </a:endParaRPr>
          </a:p>
        </p:txBody>
      </p:sp>
      <p:sp>
        <p:nvSpPr>
          <p:cNvPr id="18" name="Text Box 274"/>
          <p:cNvSpPr txBox="1">
            <a:spLocks noChangeArrowheads="1"/>
          </p:cNvSpPr>
          <p:nvPr/>
        </p:nvSpPr>
        <p:spPr bwMode="auto">
          <a:xfrm>
            <a:off x="807674" y="5451679"/>
            <a:ext cx="4664123" cy="938719"/>
          </a:xfrm>
          <a:prstGeom prst="rect">
            <a:avLst/>
          </a:prstGeom>
          <a:noFill/>
          <a:ln w="9525">
            <a:noFill/>
            <a:miter lim="800000"/>
          </a:ln>
        </p:spPr>
        <p:txBody>
          <a:bodyPr wrap="square">
            <a:spAutoFit/>
          </a:bodyPr>
          <a:lstStyle/>
          <a:p>
            <a:pPr algn="l">
              <a:buFont typeface="Wingdings" panose="05000000000000000000" pitchFamily="2" charset="2"/>
              <a:buChar char="§"/>
            </a:pPr>
            <a:r>
              <a:rPr lang="en-US" altLang="ko-KR" sz="1000" smtClean="0">
                <a:solidFill>
                  <a:srgbClr val="FFFF00"/>
                </a:solidFill>
                <a:latin typeface="Arial" panose="020B0604020202020204" pitchFamily="34" charset="0"/>
                <a:ea typeface="HY울릉도B" charset="-127"/>
              </a:rPr>
              <a:t> Experience of Air Pollution Control (APC) supply</a:t>
            </a:r>
          </a:p>
          <a:p>
            <a:pPr algn="l">
              <a:buFont typeface="Wingdings" panose="05000000000000000000" pitchFamily="2" charset="2"/>
              <a:buChar char="§"/>
            </a:pPr>
            <a:r>
              <a:rPr lang="en-US" altLang="ko-KR" sz="1000" smtClean="0">
                <a:solidFill>
                  <a:srgbClr val="FFFF00"/>
                </a:solidFill>
                <a:latin typeface="Arial" panose="020B0604020202020204" pitchFamily="34" charset="0"/>
                <a:ea typeface="HY울릉도B" charset="-127"/>
              </a:rPr>
              <a:t> Experience of spare parts and technical service  supply</a:t>
            </a:r>
          </a:p>
          <a:p>
            <a:pPr algn="l">
              <a:buFont typeface="Wingdings" panose="05000000000000000000" pitchFamily="2" charset="2"/>
              <a:buChar char="§"/>
            </a:pPr>
            <a:r>
              <a:rPr lang="en-US" altLang="ko-KR" sz="1000" smtClean="0">
                <a:solidFill>
                  <a:srgbClr val="FFFF00"/>
                </a:solidFill>
                <a:latin typeface="Arial" panose="020B0604020202020204" pitchFamily="34" charset="0"/>
                <a:ea typeface="HY울릉도B" charset="-127"/>
              </a:rPr>
              <a:t> Experience of Collecting Plate (CE) Manufacture</a:t>
            </a:r>
          </a:p>
          <a:p>
            <a:pPr algn="l">
              <a:buFont typeface="Wingdings" panose="05000000000000000000" pitchFamily="2" charset="2"/>
              <a:buChar char="§"/>
            </a:pPr>
            <a:r>
              <a:rPr lang="en-US" altLang="ko-KR" sz="1000" b="1" smtClean="0">
                <a:solidFill>
                  <a:srgbClr val="FFFF00"/>
                </a:solidFill>
                <a:latin typeface="Arial" panose="020B0604020202020204" pitchFamily="34" charset="0"/>
                <a:ea typeface="HY울릉도B" charset="-127"/>
                <a:cs typeface="Arial" panose="020B0604020202020204" pitchFamily="34" charset="0"/>
              </a:rPr>
              <a:t> </a:t>
            </a:r>
            <a:r>
              <a:rPr lang="en-US" altLang="ko-KR" sz="1000" smtClean="0">
                <a:solidFill>
                  <a:srgbClr val="FFFF00"/>
                </a:solidFill>
                <a:latin typeface="Arial" panose="020B0604020202020204" pitchFamily="34" charset="0"/>
                <a:ea typeface="HY울릉도B" charset="-127"/>
                <a:cs typeface="Arial" panose="020B0604020202020204" pitchFamily="34" charset="0"/>
              </a:rPr>
              <a:t>Experience of KC Cottrell (Holdings company)</a:t>
            </a:r>
            <a:endParaRPr lang="en-US" altLang="ko-KR" sz="1000" smtClean="0">
              <a:latin typeface="Arial" panose="020B0604020202020204" pitchFamily="34" charset="0"/>
              <a:ea typeface="HY울릉도B"/>
              <a:cs typeface="Arial" panose="020B0604020202020204" pitchFamily="34" charset="0"/>
            </a:endParaRPr>
          </a:p>
        </p:txBody>
      </p:sp>
      <p:sp>
        <p:nvSpPr>
          <p:cNvPr id="20" name="Text Box 276"/>
          <p:cNvSpPr txBox="1">
            <a:spLocks noChangeArrowheads="1"/>
          </p:cNvSpPr>
          <p:nvPr/>
        </p:nvSpPr>
        <p:spPr bwMode="auto">
          <a:xfrm>
            <a:off x="496587" y="6537994"/>
            <a:ext cx="1533526" cy="276999"/>
          </a:xfrm>
          <a:prstGeom prst="rect">
            <a:avLst/>
          </a:prstGeom>
          <a:noFill/>
          <a:ln w="9525">
            <a:noFill/>
            <a:miter lim="800000"/>
          </a:ln>
        </p:spPr>
        <p:txBody>
          <a:bodyPr wrap="square">
            <a:spAutoFit/>
          </a:bodyPr>
          <a:lstStyle/>
          <a:p>
            <a:pPr latinLnBrk="1"/>
            <a:r>
              <a:rPr lang="en-US" altLang="ko-KR" sz="1200" b="1" smtClean="0">
                <a:solidFill>
                  <a:schemeClr val="bg1"/>
                </a:solidFill>
                <a:latin typeface="Arial" panose="020B0604020202020204" pitchFamily="34" charset="0"/>
                <a:ea typeface="HY울릉도B" charset="-127"/>
              </a:rPr>
              <a:t>4.     Networks   </a:t>
            </a:r>
            <a:endParaRPr lang="en-US" altLang="ko-KR" sz="1200" b="1">
              <a:solidFill>
                <a:schemeClr val="bg1"/>
              </a:solidFill>
              <a:latin typeface="Arial" panose="020B0604020202020204" pitchFamily="34" charset="0"/>
              <a:ea typeface="HY울릉도B" charset="-127"/>
            </a:endParaRPr>
          </a:p>
        </p:txBody>
      </p:sp>
    </p:spTree>
  </p:cSld>
  <p:clrMapOvr>
    <a:masterClrMapping/>
  </p:clrMapOvr>
  <p:transition spd="med">
    <p:cover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descr="Picture1.jpg"/>
          <p:cNvPicPr>
            <a:picLocks noChangeAspect="1"/>
          </p:cNvPicPr>
          <p:nvPr/>
        </p:nvPicPr>
        <p:blipFill>
          <a:blip r:embed="rId2"/>
          <a:srcRect/>
          <a:stretch>
            <a:fillRect/>
          </a:stretch>
        </p:blipFill>
        <p:spPr bwMode="auto">
          <a:xfrm>
            <a:off x="339270" y="1700786"/>
            <a:ext cx="3202214" cy="2397252"/>
          </a:xfrm>
          <a:prstGeom prst="rect">
            <a:avLst/>
          </a:prstGeom>
          <a:noFill/>
          <a:ln w="9525">
            <a:noFill/>
            <a:miter lim="800000"/>
            <a:headEnd/>
            <a:tailEnd/>
          </a:ln>
        </p:spPr>
      </p:pic>
      <p:sp>
        <p:nvSpPr>
          <p:cNvPr id="11" name="Text Box 274"/>
          <p:cNvSpPr txBox="1">
            <a:spLocks noChangeArrowheads="1"/>
          </p:cNvSpPr>
          <p:nvPr/>
        </p:nvSpPr>
        <p:spPr bwMode="auto">
          <a:xfrm>
            <a:off x="2001442" y="704851"/>
            <a:ext cx="3305265" cy="553998"/>
          </a:xfrm>
          <a:prstGeom prst="rect">
            <a:avLst/>
          </a:prstGeom>
          <a:noFill/>
          <a:ln w="9525">
            <a:noFill/>
            <a:miter lim="800000"/>
          </a:ln>
        </p:spPr>
        <p:txBody>
          <a:bodyPr wrap="none">
            <a:spAutoFit/>
          </a:bodyPr>
          <a:lstStyle/>
          <a:p>
            <a:pPr latinLnBrk="1"/>
            <a:r>
              <a:rPr lang="en-US" altLang="ko-KR" sz="1200" b="1" smtClean="0">
                <a:solidFill>
                  <a:schemeClr val="tx1"/>
                </a:solidFill>
                <a:latin typeface="Arial" panose="020B0604020202020204" pitchFamily="34" charset="0"/>
                <a:ea typeface="HY울릉도B"/>
                <a:cs typeface="Arial" panose="020B0604020202020204" pitchFamily="34" charset="0"/>
              </a:rPr>
              <a:t>Reference - ESP </a:t>
            </a:r>
            <a:r>
              <a:rPr lang="en-US" altLang="ko-KR" sz="1200" b="1">
                <a:solidFill>
                  <a:schemeClr val="tx1"/>
                </a:solidFill>
                <a:latin typeface="Arial" panose="020B0604020202020204" pitchFamily="34" charset="0"/>
                <a:ea typeface="HY울릉도B"/>
                <a:cs typeface="Arial" panose="020B0604020202020204" pitchFamily="34" charset="0"/>
              </a:rPr>
              <a:t>and Ash Handling System</a:t>
            </a:r>
          </a:p>
          <a:p>
            <a:pPr latinLnBrk="1"/>
            <a:r>
              <a:rPr lang="en-US" altLang="ko-KR" sz="1200" b="1">
                <a:solidFill>
                  <a:schemeClr val="tx1"/>
                </a:solidFill>
                <a:latin typeface="Arial" panose="020B0604020202020204" pitchFamily="34" charset="0"/>
                <a:ea typeface="HY울릉도B"/>
                <a:cs typeface="Arial" panose="020B0604020202020204" pitchFamily="34" charset="0"/>
              </a:rPr>
              <a:t> </a:t>
            </a:r>
            <a:r>
              <a:rPr lang="en-US" altLang="ko-KR" sz="1200" b="1" smtClean="0">
                <a:solidFill>
                  <a:schemeClr val="tx1"/>
                </a:solidFill>
                <a:latin typeface="Arial" panose="020B0604020202020204" pitchFamily="34" charset="0"/>
                <a:ea typeface="HY울릉도B"/>
                <a:cs typeface="Arial" panose="020B0604020202020204" pitchFamily="34" charset="0"/>
              </a:rPr>
              <a:t>Dung </a:t>
            </a:r>
            <a:r>
              <a:rPr lang="en-US" altLang="ko-KR" sz="1200" b="1" err="1" smtClean="0">
                <a:solidFill>
                  <a:schemeClr val="tx1"/>
                </a:solidFill>
                <a:latin typeface="Arial" panose="020B0604020202020204" pitchFamily="34" charset="0"/>
                <a:ea typeface="HY울릉도B"/>
                <a:cs typeface="Arial" panose="020B0604020202020204" pitchFamily="34" charset="0"/>
              </a:rPr>
              <a:t>Quat</a:t>
            </a:r>
            <a:r>
              <a:rPr lang="en-US" altLang="ko-KR" sz="1200" b="1" smtClean="0">
                <a:solidFill>
                  <a:schemeClr val="tx1"/>
                </a:solidFill>
                <a:latin typeface="Arial" panose="020B0604020202020204" pitchFamily="34" charset="0"/>
                <a:ea typeface="HY울릉도B"/>
                <a:cs typeface="Arial" panose="020B0604020202020204" pitchFamily="34" charset="0"/>
              </a:rPr>
              <a:t> Oil Refinery</a:t>
            </a:r>
            <a:endParaRPr lang="en-US" altLang="ko-KR" sz="1200" b="1">
              <a:solidFill>
                <a:schemeClr val="tx1"/>
              </a:solidFill>
              <a:latin typeface="Arial" panose="020B0604020202020204" pitchFamily="34" charset="0"/>
              <a:ea typeface="HY울릉도B"/>
              <a:cs typeface="Arial" panose="020B0604020202020204" pitchFamily="34" charset="0"/>
            </a:endParaRPr>
          </a:p>
        </p:txBody>
      </p:sp>
      <p:graphicFrame>
        <p:nvGraphicFramePr>
          <p:cNvPr id="12" name="Table 11"/>
          <p:cNvGraphicFramePr>
            <a:graphicFrameLocks noGrp="1"/>
          </p:cNvGraphicFramePr>
          <p:nvPr/>
        </p:nvGraphicFramePr>
        <p:xfrm>
          <a:off x="3614057" y="1701799"/>
          <a:ext cx="2969623" cy="2381822"/>
        </p:xfrm>
        <a:graphic>
          <a:graphicData uri="http://schemas.openxmlformats.org/drawingml/2006/table">
            <a:tbl>
              <a:tblPr firstRow="1" bandRow="1">
                <a:tableStyleId>{5C22544A-7EE6-4342-B048-85BDC9FD1C3A}</a:tableStyleId>
              </a:tblPr>
              <a:tblGrid>
                <a:gridCol w="1612761">
                  <a:extLst>
                    <a:ext uri="{9D8B030D-6E8A-4147-A177-3AD203B41FA5}">
                      <a16:colId xmlns:a16="http://schemas.microsoft.com/office/drawing/2014/main" val="20000"/>
                    </a:ext>
                  </a:extLst>
                </a:gridCol>
                <a:gridCol w="1356862">
                  <a:extLst>
                    <a:ext uri="{9D8B030D-6E8A-4147-A177-3AD203B41FA5}">
                      <a16:colId xmlns:a16="http://schemas.microsoft.com/office/drawing/2014/main" val="20001"/>
                    </a:ext>
                  </a:extLst>
                </a:gridCol>
              </a:tblGrid>
              <a:tr h="356464">
                <a:tc>
                  <a:txBody>
                    <a:bodyPr/>
                    <a:lstStyle/>
                    <a:p>
                      <a:pPr algn="ctr"/>
                      <a:r>
                        <a:rPr lang="en-US" sz="1000" smtClean="0">
                          <a:solidFill>
                            <a:schemeClr val="tx2"/>
                          </a:solidFill>
                          <a:latin typeface="Arial" panose="020B0604020202020204" pitchFamily="34" charset="0"/>
                          <a:cs typeface="Arial" panose="020B0604020202020204" pitchFamily="34" charset="0"/>
                        </a:rPr>
                        <a:t>Owner</a:t>
                      </a:r>
                      <a:endParaRPr lang="en-US" sz="1000">
                        <a:solidFill>
                          <a:schemeClr val="tx2"/>
                        </a:solidFill>
                        <a:latin typeface="Arial" panose="020B0604020202020204" pitchFamily="34" charset="0"/>
                        <a:cs typeface="Arial" panose="020B0604020202020204" pitchFamily="34" charset="0"/>
                      </a:endParaRPr>
                    </a:p>
                  </a:txBody>
                  <a:tcPr marL="68578" marR="68578" marT="60952" marB="60952"/>
                </a:tc>
                <a:tc>
                  <a:txBody>
                    <a:bodyPr/>
                    <a:lstStyle/>
                    <a:p>
                      <a:pPr algn="ctr"/>
                      <a:r>
                        <a:rPr lang="en-US" sz="1000" smtClean="0">
                          <a:solidFill>
                            <a:schemeClr val="tx2"/>
                          </a:solidFill>
                          <a:latin typeface="Arial" panose="020B0604020202020204" pitchFamily="34" charset="0"/>
                          <a:cs typeface="Arial" panose="020B0604020202020204" pitchFamily="34" charset="0"/>
                        </a:rPr>
                        <a:t>PVN,</a:t>
                      </a:r>
                      <a:r>
                        <a:rPr lang="en-US" sz="1000" baseline="0" smtClean="0">
                          <a:solidFill>
                            <a:schemeClr val="tx2"/>
                          </a:solidFill>
                          <a:latin typeface="Arial" panose="020B0604020202020204" pitchFamily="34" charset="0"/>
                          <a:cs typeface="Arial" panose="020B0604020202020204" pitchFamily="34" charset="0"/>
                        </a:rPr>
                        <a:t> Vietnam</a:t>
                      </a:r>
                      <a:endParaRPr lang="en-US" sz="1000">
                        <a:solidFill>
                          <a:schemeClr val="tx2"/>
                        </a:solidFill>
                        <a:latin typeface="Arial" panose="020B0604020202020204" pitchFamily="34" charset="0"/>
                        <a:cs typeface="Arial" panose="020B0604020202020204" pitchFamily="34" charset="0"/>
                      </a:endParaRPr>
                    </a:p>
                  </a:txBody>
                  <a:tcPr marL="68578" marR="68578" marT="60952" marB="60952"/>
                </a:tc>
                <a:extLst>
                  <a:ext uri="{0D108BD9-81ED-4DB2-BD59-A6C34878D82A}">
                    <a16:rowId xmlns:a16="http://schemas.microsoft.com/office/drawing/2014/main" val="10000"/>
                  </a:ext>
                </a:extLst>
              </a:tr>
              <a:tr h="356464">
                <a:tc>
                  <a:txBody>
                    <a:bodyPr/>
                    <a:lstStyle/>
                    <a:p>
                      <a:r>
                        <a:rPr lang="en-US" sz="1000" smtClean="0">
                          <a:latin typeface="Arial" panose="020B0604020202020204" pitchFamily="34" charset="0"/>
                          <a:cs typeface="Arial" panose="020B0604020202020204" pitchFamily="34" charset="0"/>
                        </a:rPr>
                        <a:t>Client</a:t>
                      </a:r>
                      <a:endParaRPr lang="en-US" sz="1000">
                        <a:latin typeface="Arial" panose="020B0604020202020204" pitchFamily="34" charset="0"/>
                        <a:cs typeface="Arial" panose="020B0604020202020204" pitchFamily="34" charset="0"/>
                      </a:endParaRPr>
                    </a:p>
                  </a:txBody>
                  <a:tcPr marL="68578" marR="68578" marT="60952" marB="60952"/>
                </a:tc>
                <a:tc>
                  <a:txBody>
                    <a:bodyPr/>
                    <a:lstStyle/>
                    <a:p>
                      <a:pPr algn="ctr"/>
                      <a:r>
                        <a:rPr lang="en-US" sz="1000" smtClean="0">
                          <a:latin typeface="Arial" panose="020B0604020202020204" pitchFamily="34" charset="0"/>
                          <a:cs typeface="Arial" panose="020B0604020202020204" pitchFamily="34" charset="0"/>
                        </a:rPr>
                        <a:t>JGC – </a:t>
                      </a:r>
                      <a:r>
                        <a:rPr lang="en-US" sz="1000" err="1" smtClean="0">
                          <a:latin typeface="Arial" panose="020B0604020202020204" pitchFamily="34" charset="0"/>
                          <a:cs typeface="Arial" panose="020B0604020202020204" pitchFamily="34" charset="0"/>
                        </a:rPr>
                        <a:t>Technip</a:t>
                      </a:r>
                      <a:endParaRPr lang="en-US" sz="1000">
                        <a:latin typeface="Arial" panose="020B0604020202020204" pitchFamily="34" charset="0"/>
                        <a:cs typeface="Arial" panose="020B0604020202020204" pitchFamily="34" charset="0"/>
                      </a:endParaRPr>
                    </a:p>
                  </a:txBody>
                  <a:tcPr marL="68578" marR="68578" marT="60952" marB="60952"/>
                </a:tc>
                <a:extLst>
                  <a:ext uri="{0D108BD9-81ED-4DB2-BD59-A6C34878D82A}">
                    <a16:rowId xmlns:a16="http://schemas.microsoft.com/office/drawing/2014/main" val="10001"/>
                  </a:ext>
                </a:extLst>
              </a:tr>
              <a:tr h="471463">
                <a:tc>
                  <a:txBody>
                    <a:bodyPr/>
                    <a:lstStyle/>
                    <a:p>
                      <a:r>
                        <a:rPr lang="en-US" sz="1000" smtClean="0">
                          <a:latin typeface="Arial" panose="020B0604020202020204" pitchFamily="34" charset="0"/>
                          <a:cs typeface="Arial" panose="020B0604020202020204" pitchFamily="34" charset="0"/>
                        </a:rPr>
                        <a:t>Gas Volume (Nm3/hr)</a:t>
                      </a:r>
                      <a:endParaRPr lang="en-US" sz="1000">
                        <a:latin typeface="Arial" panose="020B0604020202020204" pitchFamily="34" charset="0"/>
                        <a:cs typeface="Arial" panose="020B0604020202020204" pitchFamily="34" charset="0"/>
                      </a:endParaRPr>
                    </a:p>
                  </a:txBody>
                  <a:tcPr marL="68578" marR="68578" marT="60952" marB="60952"/>
                </a:tc>
                <a:tc>
                  <a:txBody>
                    <a:bodyPr/>
                    <a:lstStyle/>
                    <a:p>
                      <a:pPr algn="ctr"/>
                      <a:r>
                        <a:rPr lang="en-US" sz="1000" smtClean="0">
                          <a:latin typeface="Arial" panose="020B0604020202020204" pitchFamily="34" charset="0"/>
                          <a:cs typeface="Arial" panose="020B0604020202020204" pitchFamily="34" charset="0"/>
                        </a:rPr>
                        <a:t>1,084,248</a:t>
                      </a:r>
                      <a:endParaRPr lang="en-US" sz="1000">
                        <a:latin typeface="Arial" panose="020B0604020202020204" pitchFamily="34" charset="0"/>
                        <a:cs typeface="Arial" panose="020B0604020202020204" pitchFamily="34" charset="0"/>
                      </a:endParaRPr>
                    </a:p>
                  </a:txBody>
                  <a:tcPr marL="68578" marR="68578" marT="60952" marB="60952"/>
                </a:tc>
                <a:extLst>
                  <a:ext uri="{0D108BD9-81ED-4DB2-BD59-A6C34878D82A}">
                    <a16:rowId xmlns:a16="http://schemas.microsoft.com/office/drawing/2014/main" val="10002"/>
                  </a:ext>
                </a:extLst>
              </a:tr>
              <a:tr h="484503">
                <a:tc>
                  <a:txBody>
                    <a:bodyPr/>
                    <a:lstStyle/>
                    <a:p>
                      <a:r>
                        <a:rPr lang="en-US" sz="1000" smtClean="0">
                          <a:latin typeface="Arial" panose="020B0604020202020204" pitchFamily="34" charset="0"/>
                          <a:cs typeface="Arial" panose="020B0604020202020204" pitchFamily="34" charset="0"/>
                        </a:rPr>
                        <a:t>Start-up Date</a:t>
                      </a:r>
                      <a:endParaRPr lang="en-US" sz="1000">
                        <a:latin typeface="Arial" panose="020B0604020202020204" pitchFamily="34" charset="0"/>
                        <a:cs typeface="Arial" panose="020B0604020202020204" pitchFamily="34" charset="0"/>
                      </a:endParaRPr>
                    </a:p>
                  </a:txBody>
                  <a:tcPr marL="68578" marR="68578" marT="60952" marB="60952"/>
                </a:tc>
                <a:tc>
                  <a:txBody>
                    <a:bodyPr/>
                    <a:lstStyle/>
                    <a:p>
                      <a:pPr algn="ctr"/>
                      <a:r>
                        <a:rPr lang="en-US" sz="1000" smtClean="0">
                          <a:latin typeface="Arial" panose="020B0604020202020204" pitchFamily="34" charset="0"/>
                          <a:cs typeface="Arial" panose="020B0604020202020204" pitchFamily="34" charset="0"/>
                        </a:rPr>
                        <a:t>2009</a:t>
                      </a:r>
                      <a:endParaRPr lang="en-US" sz="1000">
                        <a:latin typeface="Arial" panose="020B0604020202020204" pitchFamily="34" charset="0"/>
                        <a:cs typeface="Arial" panose="020B0604020202020204" pitchFamily="34" charset="0"/>
                      </a:endParaRPr>
                    </a:p>
                  </a:txBody>
                  <a:tcPr marL="68578" marR="68578" marT="60952" marB="60952"/>
                </a:tc>
                <a:extLst>
                  <a:ext uri="{0D108BD9-81ED-4DB2-BD59-A6C34878D82A}">
                    <a16:rowId xmlns:a16="http://schemas.microsoft.com/office/drawing/2014/main" val="10003"/>
                  </a:ext>
                </a:extLst>
              </a:tr>
              <a:tr h="356464">
                <a:tc>
                  <a:txBody>
                    <a:bodyPr/>
                    <a:lstStyle/>
                    <a:p>
                      <a:r>
                        <a:rPr lang="en-US" sz="1000" smtClean="0">
                          <a:latin typeface="Arial" panose="020B0604020202020204" pitchFamily="34" charset="0"/>
                          <a:cs typeface="Arial" panose="020B0604020202020204" pitchFamily="34" charset="0"/>
                        </a:rPr>
                        <a:t>Efficiency (%)</a:t>
                      </a:r>
                      <a:endParaRPr lang="en-US" sz="1000">
                        <a:latin typeface="Arial" panose="020B0604020202020204" pitchFamily="34" charset="0"/>
                        <a:cs typeface="Arial" panose="020B0604020202020204" pitchFamily="34" charset="0"/>
                      </a:endParaRPr>
                    </a:p>
                  </a:txBody>
                  <a:tcPr marL="68578" marR="68578" marT="60952" marB="60952"/>
                </a:tc>
                <a:tc>
                  <a:txBody>
                    <a:bodyPr/>
                    <a:lstStyle/>
                    <a:p>
                      <a:pPr algn="ctr"/>
                      <a:r>
                        <a:rPr lang="en-US" sz="1000" smtClean="0">
                          <a:latin typeface="Arial" panose="020B0604020202020204" pitchFamily="34" charset="0"/>
                          <a:cs typeface="Arial" panose="020B0604020202020204" pitchFamily="34" charset="0"/>
                        </a:rPr>
                        <a:t>99.91%</a:t>
                      </a:r>
                      <a:endParaRPr lang="en-US" sz="1000">
                        <a:latin typeface="Arial" panose="020B0604020202020204" pitchFamily="34" charset="0"/>
                        <a:cs typeface="Arial" panose="020B0604020202020204" pitchFamily="34" charset="0"/>
                      </a:endParaRPr>
                    </a:p>
                  </a:txBody>
                  <a:tcPr marL="68578" marR="68578" marT="60952" marB="60952"/>
                </a:tc>
                <a:extLst>
                  <a:ext uri="{0D108BD9-81ED-4DB2-BD59-A6C34878D82A}">
                    <a16:rowId xmlns:a16="http://schemas.microsoft.com/office/drawing/2014/main" val="10004"/>
                  </a:ext>
                </a:extLst>
              </a:tr>
              <a:tr h="356464">
                <a:tc gridSpan="2">
                  <a:txBody>
                    <a:bodyPr/>
                    <a:lstStyle/>
                    <a:p>
                      <a:r>
                        <a:rPr lang="en-US" sz="1000" smtClean="0">
                          <a:latin typeface="Arial" panose="020B0604020202020204" pitchFamily="34" charset="0"/>
                          <a:cs typeface="Arial" panose="020B0604020202020204" pitchFamily="34" charset="0"/>
                        </a:rPr>
                        <a:t>Location: </a:t>
                      </a:r>
                      <a:r>
                        <a:rPr lang="en-US" sz="1000" baseline="0" smtClean="0">
                          <a:latin typeface="Arial" panose="020B0604020202020204" pitchFamily="34" charset="0"/>
                          <a:cs typeface="Arial" panose="020B0604020202020204" pitchFamily="34" charset="0"/>
                        </a:rPr>
                        <a:t>Quang </a:t>
                      </a:r>
                      <a:r>
                        <a:rPr lang="en-US" sz="1000" baseline="0" err="1" smtClean="0">
                          <a:latin typeface="Arial" panose="020B0604020202020204" pitchFamily="34" charset="0"/>
                          <a:cs typeface="Arial" panose="020B0604020202020204" pitchFamily="34" charset="0"/>
                        </a:rPr>
                        <a:t>Ngai</a:t>
                      </a:r>
                      <a:r>
                        <a:rPr lang="en-US" sz="1000" baseline="0" smtClean="0">
                          <a:latin typeface="Arial" panose="020B0604020202020204" pitchFamily="34" charset="0"/>
                          <a:cs typeface="Arial" panose="020B0604020202020204" pitchFamily="34" charset="0"/>
                        </a:rPr>
                        <a:t> Province, Vietnam</a:t>
                      </a:r>
                      <a:endParaRPr lang="en-US" sz="1000">
                        <a:latin typeface="Arial" panose="020B0604020202020204" pitchFamily="34" charset="0"/>
                        <a:cs typeface="Arial" panose="020B0604020202020204" pitchFamily="34" charset="0"/>
                      </a:endParaRPr>
                    </a:p>
                  </a:txBody>
                  <a:tcPr marL="68578" marR="68578" marT="60952" marB="60952"/>
                </a:tc>
                <a:tc hMerge="1">
                  <a:txBody>
                    <a:bodyPr/>
                    <a:lstStyle/>
                    <a:p>
                      <a:endParaRPr lang="vi-VN"/>
                    </a:p>
                  </a:txBody>
                  <a:tcPr/>
                </a:tc>
                <a:extLst>
                  <a:ext uri="{0D108BD9-81ED-4DB2-BD59-A6C34878D82A}">
                    <a16:rowId xmlns:a16="http://schemas.microsoft.com/office/drawing/2014/main" val="10005"/>
                  </a:ext>
                </a:extLst>
              </a:tr>
            </a:tbl>
          </a:graphicData>
        </a:graphic>
      </p:graphicFrame>
      <p:pic>
        <p:nvPicPr>
          <p:cNvPr id="13" name="Picture 6" descr="SDC10026"/>
          <p:cNvPicPr>
            <a:picLocks noChangeAspect="1" noChangeArrowheads="1"/>
          </p:cNvPicPr>
          <p:nvPr/>
        </p:nvPicPr>
        <p:blipFill>
          <a:blip r:embed="rId3"/>
          <a:srcRect/>
          <a:stretch>
            <a:fillRect/>
          </a:stretch>
        </p:blipFill>
        <p:spPr bwMode="auto">
          <a:xfrm>
            <a:off x="3591379" y="4810588"/>
            <a:ext cx="2855420" cy="2743200"/>
          </a:xfrm>
          <a:prstGeom prst="rect">
            <a:avLst/>
          </a:prstGeom>
          <a:noFill/>
          <a:ln w="9525">
            <a:noFill/>
            <a:miter lim="800000"/>
            <a:headEnd/>
            <a:tailEnd/>
          </a:ln>
        </p:spPr>
      </p:pic>
      <p:pic>
        <p:nvPicPr>
          <p:cNvPr id="14" name="Picture 7" descr="SDC10011"/>
          <p:cNvPicPr>
            <a:picLocks noChangeAspect="1" noChangeArrowheads="1"/>
          </p:cNvPicPr>
          <p:nvPr/>
        </p:nvPicPr>
        <p:blipFill>
          <a:blip r:embed="rId4"/>
          <a:srcRect/>
          <a:stretch>
            <a:fillRect/>
          </a:stretch>
        </p:blipFill>
        <p:spPr bwMode="auto">
          <a:xfrm>
            <a:off x="362856" y="4810585"/>
            <a:ext cx="3063594" cy="2743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Picture1.jpg"/>
          <p:cNvPicPr>
            <a:picLocks noChangeAspect="1"/>
          </p:cNvPicPr>
          <p:nvPr/>
        </p:nvPicPr>
        <p:blipFill>
          <a:blip r:embed="rId2"/>
          <a:srcRect/>
          <a:stretch>
            <a:fillRect/>
          </a:stretch>
        </p:blipFill>
        <p:spPr bwMode="auto">
          <a:xfrm>
            <a:off x="266700" y="1892300"/>
            <a:ext cx="3124200" cy="2565400"/>
          </a:xfrm>
          <a:prstGeom prst="rect">
            <a:avLst/>
          </a:prstGeom>
          <a:noFill/>
          <a:ln w="9525">
            <a:noFill/>
            <a:miter lim="800000"/>
            <a:headEnd/>
            <a:tailEnd/>
          </a:ln>
        </p:spPr>
      </p:pic>
      <p:graphicFrame>
        <p:nvGraphicFramePr>
          <p:cNvPr id="7" name="Table 6"/>
          <p:cNvGraphicFramePr>
            <a:graphicFrameLocks noGrp="1"/>
          </p:cNvGraphicFramePr>
          <p:nvPr/>
        </p:nvGraphicFramePr>
        <p:xfrm>
          <a:off x="3524250" y="1889758"/>
          <a:ext cx="3105150" cy="2574291"/>
        </p:xfrm>
        <a:graphic>
          <a:graphicData uri="http://schemas.openxmlformats.org/drawingml/2006/table">
            <a:tbl>
              <a:tblPr firstRow="1" bandRow="1">
                <a:tableStyleId>{5C22544A-7EE6-4342-B048-85BDC9FD1C3A}</a:tableStyleId>
              </a:tblPr>
              <a:tblGrid>
                <a:gridCol w="1533525">
                  <a:extLst>
                    <a:ext uri="{9D8B030D-6E8A-4147-A177-3AD203B41FA5}">
                      <a16:colId xmlns:a16="http://schemas.microsoft.com/office/drawing/2014/main" val="20000"/>
                    </a:ext>
                  </a:extLst>
                </a:gridCol>
                <a:gridCol w="1571625">
                  <a:extLst>
                    <a:ext uri="{9D8B030D-6E8A-4147-A177-3AD203B41FA5}">
                      <a16:colId xmlns:a16="http://schemas.microsoft.com/office/drawing/2014/main" val="20001"/>
                    </a:ext>
                  </a:extLst>
                </a:gridCol>
              </a:tblGrid>
              <a:tr h="517015">
                <a:tc>
                  <a:txBody>
                    <a:bodyPr/>
                    <a:lstStyle/>
                    <a:p>
                      <a:pPr algn="ctr"/>
                      <a:r>
                        <a:rPr lang="en-US" sz="1000" smtClean="0">
                          <a:solidFill>
                            <a:schemeClr val="tx2"/>
                          </a:solidFill>
                          <a:latin typeface="Arial" panose="020B0604020202020204" pitchFamily="34" charset="0"/>
                          <a:cs typeface="Arial" panose="020B0604020202020204" pitchFamily="34" charset="0"/>
                        </a:rPr>
                        <a:t>Client</a:t>
                      </a:r>
                      <a:endParaRPr lang="en-US" sz="1000">
                        <a:solidFill>
                          <a:schemeClr val="tx2"/>
                        </a:solidFill>
                        <a:latin typeface="Arial" panose="020B0604020202020204" pitchFamily="34" charset="0"/>
                        <a:cs typeface="Arial" panose="020B0604020202020204" pitchFamily="34" charset="0"/>
                      </a:endParaRPr>
                    </a:p>
                  </a:txBody>
                  <a:tcPr marL="68588" marR="68588" marT="60971" marB="60971"/>
                </a:tc>
                <a:tc>
                  <a:txBody>
                    <a:bodyPr/>
                    <a:lstStyle/>
                    <a:p>
                      <a:pPr algn="ctr"/>
                      <a:r>
                        <a:rPr lang="en-US" sz="1000" smtClean="0">
                          <a:solidFill>
                            <a:schemeClr val="tx2"/>
                          </a:solidFill>
                          <a:latin typeface="Arial" panose="020B0604020202020204" pitchFamily="34" charset="0"/>
                          <a:cs typeface="Arial" panose="020B0604020202020204" pitchFamily="34" charset="0"/>
                        </a:rPr>
                        <a:t>Formosa Plastic </a:t>
                      </a:r>
                    </a:p>
                    <a:p>
                      <a:pPr algn="ctr"/>
                      <a:r>
                        <a:rPr lang="en-US" sz="1000" smtClean="0">
                          <a:solidFill>
                            <a:schemeClr val="tx2"/>
                          </a:solidFill>
                          <a:latin typeface="Arial" panose="020B0604020202020204" pitchFamily="34" charset="0"/>
                          <a:cs typeface="Arial" panose="020B0604020202020204" pitchFamily="34" charset="0"/>
                        </a:rPr>
                        <a:t>Group</a:t>
                      </a:r>
                      <a:endParaRPr lang="en-US" sz="1000">
                        <a:solidFill>
                          <a:schemeClr val="tx2"/>
                        </a:solidFill>
                        <a:latin typeface="Arial" panose="020B0604020202020204" pitchFamily="34" charset="0"/>
                        <a:cs typeface="Arial" panose="020B0604020202020204" pitchFamily="34" charset="0"/>
                      </a:endParaRPr>
                    </a:p>
                  </a:txBody>
                  <a:tcPr marL="68588" marR="68588" marT="60971" marB="60971"/>
                </a:tc>
                <a:extLst>
                  <a:ext uri="{0D108BD9-81ED-4DB2-BD59-A6C34878D82A}">
                    <a16:rowId xmlns:a16="http://schemas.microsoft.com/office/drawing/2014/main" val="10000"/>
                  </a:ext>
                </a:extLst>
              </a:tr>
              <a:tr h="368519">
                <a:tc>
                  <a:txBody>
                    <a:bodyPr/>
                    <a:lstStyle/>
                    <a:p>
                      <a:r>
                        <a:rPr lang="en-US" sz="1000" smtClean="0">
                          <a:latin typeface="Arial" panose="020B0604020202020204" pitchFamily="34" charset="0"/>
                          <a:cs typeface="Arial" panose="020B0604020202020204" pitchFamily="34" charset="0"/>
                        </a:rPr>
                        <a:t>Gas Volume(Nm3/hr)</a:t>
                      </a:r>
                      <a:endParaRPr lang="en-US" sz="1000">
                        <a:latin typeface="Arial" panose="020B0604020202020204" pitchFamily="34" charset="0"/>
                        <a:cs typeface="Arial" panose="020B0604020202020204" pitchFamily="34" charset="0"/>
                      </a:endParaRPr>
                    </a:p>
                  </a:txBody>
                  <a:tcPr marL="68588" marR="68588" marT="60971" marB="60971"/>
                </a:tc>
                <a:tc>
                  <a:txBody>
                    <a:bodyPr/>
                    <a:lstStyle/>
                    <a:p>
                      <a:pPr algn="ctr"/>
                      <a:r>
                        <a:rPr lang="en-US" sz="1000" smtClean="0">
                          <a:latin typeface="Arial" panose="020B0604020202020204" pitchFamily="34" charset="0"/>
                          <a:cs typeface="Arial" panose="020B0604020202020204" pitchFamily="34" charset="0"/>
                        </a:rPr>
                        <a:t>580,140</a:t>
                      </a:r>
                      <a:endParaRPr lang="en-US" sz="1000">
                        <a:latin typeface="Arial" panose="020B0604020202020204" pitchFamily="34" charset="0"/>
                        <a:cs typeface="Arial" panose="020B0604020202020204" pitchFamily="34" charset="0"/>
                      </a:endParaRPr>
                    </a:p>
                  </a:txBody>
                  <a:tcPr marL="68588" marR="68588" marT="60971" marB="60971"/>
                </a:tc>
                <a:extLst>
                  <a:ext uri="{0D108BD9-81ED-4DB2-BD59-A6C34878D82A}">
                    <a16:rowId xmlns:a16="http://schemas.microsoft.com/office/drawing/2014/main" val="10001"/>
                  </a:ext>
                </a:extLst>
              </a:tr>
              <a:tr h="294588">
                <a:tc>
                  <a:txBody>
                    <a:bodyPr/>
                    <a:lstStyle/>
                    <a:p>
                      <a:r>
                        <a:rPr lang="en-US" sz="1000" smtClean="0">
                          <a:latin typeface="Arial" panose="020B0604020202020204" pitchFamily="34" charset="0"/>
                          <a:cs typeface="Arial" panose="020B0604020202020204" pitchFamily="34" charset="0"/>
                        </a:rPr>
                        <a:t>Inlet Dust(g/Nm3)</a:t>
                      </a:r>
                      <a:endParaRPr lang="en-US" sz="1000">
                        <a:latin typeface="Arial" panose="020B0604020202020204" pitchFamily="34" charset="0"/>
                        <a:cs typeface="Arial" panose="020B0604020202020204" pitchFamily="34" charset="0"/>
                      </a:endParaRPr>
                    </a:p>
                  </a:txBody>
                  <a:tcPr marL="68588" marR="68588" marT="60971" marB="60971"/>
                </a:tc>
                <a:tc>
                  <a:txBody>
                    <a:bodyPr/>
                    <a:lstStyle/>
                    <a:p>
                      <a:pPr algn="ctr"/>
                      <a:r>
                        <a:rPr lang="en-US" sz="1000" smtClean="0">
                          <a:latin typeface="Arial" panose="020B0604020202020204" pitchFamily="34" charset="0"/>
                          <a:cs typeface="Arial" panose="020B0604020202020204" pitchFamily="34" charset="0"/>
                        </a:rPr>
                        <a:t>19</a:t>
                      </a:r>
                      <a:endParaRPr lang="en-US" sz="1000">
                        <a:latin typeface="Arial" panose="020B0604020202020204" pitchFamily="34" charset="0"/>
                        <a:cs typeface="Arial" panose="020B0604020202020204" pitchFamily="34" charset="0"/>
                      </a:endParaRPr>
                    </a:p>
                  </a:txBody>
                  <a:tcPr marL="68588" marR="68588" marT="60971" marB="60971"/>
                </a:tc>
                <a:extLst>
                  <a:ext uri="{0D108BD9-81ED-4DB2-BD59-A6C34878D82A}">
                    <a16:rowId xmlns:a16="http://schemas.microsoft.com/office/drawing/2014/main" val="10002"/>
                  </a:ext>
                </a:extLst>
              </a:tr>
              <a:tr h="368519">
                <a:tc>
                  <a:txBody>
                    <a:bodyPr/>
                    <a:lstStyle/>
                    <a:p>
                      <a:r>
                        <a:rPr lang="en-US" sz="1000" smtClean="0">
                          <a:latin typeface="Arial" panose="020B0604020202020204" pitchFamily="34" charset="0"/>
                          <a:cs typeface="Arial" panose="020B0604020202020204" pitchFamily="34" charset="0"/>
                        </a:rPr>
                        <a:t>Outlet</a:t>
                      </a:r>
                      <a:r>
                        <a:rPr lang="en-US" sz="1000" baseline="0" smtClean="0">
                          <a:latin typeface="Arial" panose="020B0604020202020204" pitchFamily="34" charset="0"/>
                          <a:cs typeface="Arial" panose="020B0604020202020204" pitchFamily="34" charset="0"/>
                        </a:rPr>
                        <a:t> Dust(mg/Nm3)</a:t>
                      </a:r>
                      <a:endParaRPr lang="en-US" sz="1000">
                        <a:latin typeface="Arial" panose="020B0604020202020204" pitchFamily="34" charset="0"/>
                        <a:cs typeface="Arial" panose="020B0604020202020204" pitchFamily="34" charset="0"/>
                      </a:endParaRPr>
                    </a:p>
                  </a:txBody>
                  <a:tcPr marL="68588" marR="68588" marT="60971" marB="60971"/>
                </a:tc>
                <a:tc>
                  <a:txBody>
                    <a:bodyPr/>
                    <a:lstStyle/>
                    <a:p>
                      <a:pPr algn="ctr"/>
                      <a:r>
                        <a:rPr lang="en-US" sz="1000" smtClean="0">
                          <a:latin typeface="Arial" panose="020B0604020202020204" pitchFamily="34" charset="0"/>
                          <a:cs typeface="Arial" panose="020B0604020202020204" pitchFamily="34" charset="0"/>
                        </a:rPr>
                        <a:t>22.9</a:t>
                      </a:r>
                      <a:endParaRPr lang="en-US" sz="1000">
                        <a:latin typeface="Arial" panose="020B0604020202020204" pitchFamily="34" charset="0"/>
                        <a:cs typeface="Arial" panose="020B0604020202020204" pitchFamily="34" charset="0"/>
                      </a:endParaRPr>
                    </a:p>
                  </a:txBody>
                  <a:tcPr marL="68588" marR="68588" marT="60971" marB="60971"/>
                </a:tc>
                <a:extLst>
                  <a:ext uri="{0D108BD9-81ED-4DB2-BD59-A6C34878D82A}">
                    <a16:rowId xmlns:a16="http://schemas.microsoft.com/office/drawing/2014/main" val="10003"/>
                  </a:ext>
                </a:extLst>
              </a:tr>
              <a:tr h="368519">
                <a:tc>
                  <a:txBody>
                    <a:bodyPr/>
                    <a:lstStyle/>
                    <a:p>
                      <a:r>
                        <a:rPr lang="en-US" sz="1000" smtClean="0">
                          <a:latin typeface="Arial" panose="020B0604020202020204" pitchFamily="34" charset="0"/>
                          <a:cs typeface="Arial" panose="020B0604020202020204" pitchFamily="34" charset="0"/>
                        </a:rPr>
                        <a:t>Efficiency (%)</a:t>
                      </a:r>
                      <a:endParaRPr lang="en-US" sz="1000">
                        <a:latin typeface="Arial" panose="020B0604020202020204" pitchFamily="34" charset="0"/>
                        <a:cs typeface="Arial" panose="020B0604020202020204" pitchFamily="34" charset="0"/>
                      </a:endParaRPr>
                    </a:p>
                  </a:txBody>
                  <a:tcPr marL="68588" marR="68588" marT="60971" marB="60971"/>
                </a:tc>
                <a:tc>
                  <a:txBody>
                    <a:bodyPr/>
                    <a:lstStyle/>
                    <a:p>
                      <a:pPr algn="ctr"/>
                      <a:r>
                        <a:rPr lang="en-US" sz="1000" smtClean="0">
                          <a:latin typeface="Arial" panose="020B0604020202020204" pitchFamily="34" charset="0"/>
                          <a:cs typeface="Arial" panose="020B0604020202020204" pitchFamily="34" charset="0"/>
                        </a:rPr>
                        <a:t>99.88</a:t>
                      </a:r>
                      <a:endParaRPr lang="en-US" sz="1000">
                        <a:latin typeface="Arial" panose="020B0604020202020204" pitchFamily="34" charset="0"/>
                        <a:cs typeface="Arial" panose="020B0604020202020204" pitchFamily="34" charset="0"/>
                      </a:endParaRPr>
                    </a:p>
                  </a:txBody>
                  <a:tcPr marL="68588" marR="68588" marT="60971" marB="60971"/>
                </a:tc>
                <a:extLst>
                  <a:ext uri="{0D108BD9-81ED-4DB2-BD59-A6C34878D82A}">
                    <a16:rowId xmlns:a16="http://schemas.microsoft.com/office/drawing/2014/main" val="10004"/>
                  </a:ext>
                </a:extLst>
              </a:tr>
              <a:tr h="657131">
                <a:tc gridSpan="2">
                  <a:txBody>
                    <a:bodyPr/>
                    <a:lstStyle/>
                    <a:p>
                      <a:r>
                        <a:rPr lang="en-US" sz="1000" smtClean="0">
                          <a:latin typeface="Arial" panose="020B0604020202020204" pitchFamily="34" charset="0"/>
                          <a:cs typeface="Arial" panose="020B0604020202020204" pitchFamily="34" charset="0"/>
                        </a:rPr>
                        <a:t>Location:</a:t>
                      </a:r>
                      <a:r>
                        <a:rPr lang="en-US" sz="1000" baseline="0" smtClean="0">
                          <a:latin typeface="Arial" panose="020B0604020202020204" pitchFamily="34" charset="0"/>
                          <a:cs typeface="Arial" panose="020B0604020202020204" pitchFamily="34" charset="0"/>
                        </a:rPr>
                        <a:t> </a:t>
                      </a:r>
                      <a:r>
                        <a:rPr lang="en-US" sz="1000" baseline="0" err="1" smtClean="0">
                          <a:latin typeface="Arial" panose="020B0604020202020204" pitchFamily="34" charset="0"/>
                          <a:cs typeface="Arial" panose="020B0604020202020204" pitchFamily="34" charset="0"/>
                        </a:rPr>
                        <a:t>Nhon</a:t>
                      </a:r>
                      <a:r>
                        <a:rPr lang="en-US" sz="1000" baseline="0" smtClean="0">
                          <a:latin typeface="Arial" panose="020B0604020202020204" pitchFamily="34" charset="0"/>
                          <a:cs typeface="Arial" panose="020B0604020202020204" pitchFamily="34" charset="0"/>
                        </a:rPr>
                        <a:t> </a:t>
                      </a:r>
                      <a:r>
                        <a:rPr lang="en-US" sz="1000" baseline="0" err="1" smtClean="0">
                          <a:latin typeface="Arial" panose="020B0604020202020204" pitchFamily="34" charset="0"/>
                          <a:cs typeface="Arial" panose="020B0604020202020204" pitchFamily="34" charset="0"/>
                        </a:rPr>
                        <a:t>Trach</a:t>
                      </a:r>
                      <a:r>
                        <a:rPr lang="en-US" sz="1000" baseline="0" smtClean="0">
                          <a:latin typeface="Arial" panose="020B0604020202020204" pitchFamily="34" charset="0"/>
                          <a:cs typeface="Arial" panose="020B0604020202020204" pitchFamily="34" charset="0"/>
                        </a:rPr>
                        <a:t> 3 Industrial Zone, </a:t>
                      </a:r>
                    </a:p>
                    <a:p>
                      <a:r>
                        <a:rPr lang="en-US" sz="1000" baseline="0" smtClean="0">
                          <a:latin typeface="Arial" panose="020B0604020202020204" pitchFamily="34" charset="0"/>
                          <a:cs typeface="Arial" panose="020B0604020202020204" pitchFamily="34" charset="0"/>
                        </a:rPr>
                        <a:t>Dong </a:t>
                      </a:r>
                      <a:r>
                        <a:rPr lang="en-US" sz="1000" baseline="0" err="1" smtClean="0">
                          <a:latin typeface="Arial" panose="020B0604020202020204" pitchFamily="34" charset="0"/>
                          <a:cs typeface="Arial" panose="020B0604020202020204" pitchFamily="34" charset="0"/>
                        </a:rPr>
                        <a:t>Nai</a:t>
                      </a:r>
                      <a:r>
                        <a:rPr lang="en-US" sz="1000" baseline="0" smtClean="0">
                          <a:latin typeface="Arial" panose="020B0604020202020204" pitchFamily="34" charset="0"/>
                          <a:cs typeface="Arial" panose="020B0604020202020204" pitchFamily="34" charset="0"/>
                        </a:rPr>
                        <a:t>  Province, Vietnam</a:t>
                      </a:r>
                      <a:endParaRPr lang="en-US" sz="1000">
                        <a:latin typeface="Arial" panose="020B0604020202020204" pitchFamily="34" charset="0"/>
                        <a:cs typeface="Arial" panose="020B0604020202020204" pitchFamily="34" charset="0"/>
                      </a:endParaRPr>
                    </a:p>
                  </a:txBody>
                  <a:tcPr marL="68588" marR="68588" marT="60971" marB="60971"/>
                </a:tc>
                <a:tc hMerge="1">
                  <a:txBody>
                    <a:bodyPr/>
                    <a:lstStyle/>
                    <a:p>
                      <a:endParaRPr lang="vi-VN"/>
                    </a:p>
                  </a:txBody>
                  <a:tcPr/>
                </a:tc>
                <a:extLst>
                  <a:ext uri="{0D108BD9-81ED-4DB2-BD59-A6C34878D82A}">
                    <a16:rowId xmlns:a16="http://schemas.microsoft.com/office/drawing/2014/main" val="10005"/>
                  </a:ext>
                </a:extLst>
              </a:tr>
            </a:tbl>
          </a:graphicData>
        </a:graphic>
      </p:graphicFrame>
      <p:pic>
        <p:nvPicPr>
          <p:cNvPr id="8" name="Picture 4" descr="DSCN1793.JPG"/>
          <p:cNvPicPr>
            <a:picLocks noChangeAspect="1"/>
          </p:cNvPicPr>
          <p:nvPr/>
        </p:nvPicPr>
        <p:blipFill>
          <a:blip r:embed="rId3"/>
          <a:srcRect/>
          <a:stretch>
            <a:fillRect/>
          </a:stretch>
        </p:blipFill>
        <p:spPr bwMode="auto">
          <a:xfrm>
            <a:off x="277586" y="5106852"/>
            <a:ext cx="3118758" cy="2471422"/>
          </a:xfrm>
          <a:prstGeom prst="rect">
            <a:avLst/>
          </a:prstGeom>
          <a:noFill/>
          <a:ln w="9525">
            <a:noFill/>
            <a:miter lim="800000"/>
            <a:headEnd/>
            <a:tailEnd/>
          </a:ln>
        </p:spPr>
      </p:pic>
      <p:pic>
        <p:nvPicPr>
          <p:cNvPr id="9" name="Picture 5" descr="SAM_1277.JPG"/>
          <p:cNvPicPr>
            <a:picLocks noChangeAspect="1"/>
          </p:cNvPicPr>
          <p:nvPr/>
        </p:nvPicPr>
        <p:blipFill>
          <a:blip r:embed="rId4" cstate="print"/>
          <a:srcRect/>
          <a:stretch>
            <a:fillRect/>
          </a:stretch>
        </p:blipFill>
        <p:spPr bwMode="auto">
          <a:xfrm>
            <a:off x="3537858" y="5093608"/>
            <a:ext cx="3080656" cy="2476499"/>
          </a:xfrm>
          <a:prstGeom prst="rect">
            <a:avLst/>
          </a:prstGeom>
          <a:noFill/>
          <a:ln w="9525">
            <a:noFill/>
            <a:miter lim="800000"/>
            <a:headEnd/>
            <a:tailEnd/>
          </a:ln>
        </p:spPr>
      </p:pic>
      <p:sp>
        <p:nvSpPr>
          <p:cNvPr id="10" name="Text Box 274"/>
          <p:cNvSpPr txBox="1">
            <a:spLocks noChangeArrowheads="1"/>
          </p:cNvSpPr>
          <p:nvPr/>
        </p:nvSpPr>
        <p:spPr bwMode="auto">
          <a:xfrm>
            <a:off x="2001443" y="704851"/>
            <a:ext cx="2811988" cy="553998"/>
          </a:xfrm>
          <a:prstGeom prst="rect">
            <a:avLst/>
          </a:prstGeom>
          <a:noFill/>
          <a:ln w="9525">
            <a:noFill/>
            <a:miter lim="800000"/>
          </a:ln>
        </p:spPr>
        <p:txBody>
          <a:bodyPr wrap="none">
            <a:spAutoFit/>
          </a:bodyPr>
          <a:lstStyle/>
          <a:p>
            <a:pPr latinLnBrk="1"/>
            <a:r>
              <a:rPr lang="en-US" altLang="ko-KR" sz="1200" b="1" smtClean="0">
                <a:solidFill>
                  <a:schemeClr val="tx1"/>
                </a:solidFill>
                <a:latin typeface="Arial" panose="020B0604020202020204" pitchFamily="34" charset="0"/>
                <a:ea typeface="HY울릉도B"/>
                <a:cs typeface="Arial" panose="020B0604020202020204" pitchFamily="34" charset="0"/>
              </a:rPr>
              <a:t>Reference - ESP</a:t>
            </a:r>
            <a:endParaRPr lang="en-US" altLang="ko-KR" sz="1200" b="1">
              <a:solidFill>
                <a:schemeClr val="tx1"/>
              </a:solidFill>
              <a:latin typeface="Arial" panose="020B0604020202020204" pitchFamily="34" charset="0"/>
              <a:ea typeface="HY울릉도B"/>
              <a:cs typeface="Arial" panose="020B0604020202020204" pitchFamily="34" charset="0"/>
            </a:endParaRPr>
          </a:p>
          <a:p>
            <a:pPr latinLnBrk="1"/>
            <a:r>
              <a:rPr lang="en-US" altLang="ko-KR" sz="1200" b="1">
                <a:solidFill>
                  <a:schemeClr val="tx1"/>
                </a:solidFill>
                <a:latin typeface="Arial" panose="020B0604020202020204" pitchFamily="34" charset="0"/>
                <a:ea typeface="HY울릉도B"/>
                <a:cs typeface="Arial" panose="020B0604020202020204" pitchFamily="34" charset="0"/>
              </a:rPr>
              <a:t> </a:t>
            </a:r>
            <a:r>
              <a:rPr lang="en-US" altLang="ko-KR" sz="1200" b="1" smtClean="0">
                <a:solidFill>
                  <a:schemeClr val="tx1"/>
                </a:solidFill>
                <a:latin typeface="Arial" panose="020B0604020202020204" pitchFamily="34" charset="0"/>
                <a:ea typeface="HY울릉도B"/>
                <a:cs typeface="Arial" panose="020B0604020202020204" pitchFamily="34" charset="0"/>
              </a:rPr>
              <a:t>Dong </a:t>
            </a:r>
            <a:r>
              <a:rPr lang="en-US" altLang="ko-KR" sz="1200" b="1" err="1" smtClean="0">
                <a:solidFill>
                  <a:schemeClr val="tx1"/>
                </a:solidFill>
                <a:latin typeface="Arial" panose="020B0604020202020204" pitchFamily="34" charset="0"/>
                <a:ea typeface="HY울릉도B"/>
                <a:cs typeface="Arial" panose="020B0604020202020204" pitchFamily="34" charset="0"/>
              </a:rPr>
              <a:t>Nai</a:t>
            </a:r>
            <a:r>
              <a:rPr lang="en-US" altLang="ko-KR" sz="1200" b="1" smtClean="0">
                <a:solidFill>
                  <a:schemeClr val="tx1"/>
                </a:solidFill>
                <a:latin typeface="Arial" panose="020B0604020202020204" pitchFamily="34" charset="0"/>
                <a:ea typeface="HY울릉도B"/>
                <a:cs typeface="Arial" panose="020B0604020202020204" pitchFamily="34" charset="0"/>
              </a:rPr>
              <a:t> </a:t>
            </a:r>
            <a:r>
              <a:rPr lang="en-US" altLang="ko-KR" sz="1200" b="1" err="1" smtClean="0">
                <a:solidFill>
                  <a:schemeClr val="tx1"/>
                </a:solidFill>
                <a:latin typeface="Arial" panose="020B0604020202020204" pitchFamily="34" charset="0"/>
                <a:ea typeface="HY울릉도B"/>
                <a:cs typeface="Arial" panose="020B0604020202020204" pitchFamily="34" charset="0"/>
              </a:rPr>
              <a:t>VN2</a:t>
            </a:r>
            <a:r>
              <a:rPr lang="en-US" altLang="ko-KR" sz="1200" b="1" smtClean="0">
                <a:solidFill>
                  <a:schemeClr val="tx1"/>
                </a:solidFill>
                <a:latin typeface="Arial" panose="020B0604020202020204" pitchFamily="34" charset="0"/>
                <a:ea typeface="HY울릉도B"/>
                <a:cs typeface="Arial" panose="020B0604020202020204" pitchFamily="34" charset="0"/>
              </a:rPr>
              <a:t> Thermal Power Plant</a:t>
            </a:r>
            <a:endParaRPr lang="en-US" altLang="ko-KR" sz="1200" b="1">
              <a:solidFill>
                <a:schemeClr val="tx1"/>
              </a:solidFill>
              <a:latin typeface="Arial" panose="020B0604020202020204" pitchFamily="34" charset="0"/>
              <a:ea typeface="HY울릉도B"/>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74"/>
          <p:cNvSpPr txBox="1">
            <a:spLocks noChangeArrowheads="1"/>
          </p:cNvSpPr>
          <p:nvPr/>
        </p:nvSpPr>
        <p:spPr bwMode="auto">
          <a:xfrm>
            <a:off x="1798247" y="849991"/>
            <a:ext cx="3939348" cy="553998"/>
          </a:xfrm>
          <a:prstGeom prst="rect">
            <a:avLst/>
          </a:prstGeom>
          <a:noFill/>
          <a:ln w="9525">
            <a:noFill/>
            <a:miter lim="800000"/>
          </a:ln>
        </p:spPr>
        <p:txBody>
          <a:bodyPr wrap="none">
            <a:spAutoFit/>
          </a:bodyPr>
          <a:lstStyle/>
          <a:p>
            <a:pPr latinLnBrk="1"/>
            <a:r>
              <a:rPr lang="en-US" altLang="ko-KR" sz="1200" b="1" smtClean="0">
                <a:solidFill>
                  <a:schemeClr val="tx1"/>
                </a:solidFill>
                <a:latin typeface="Arial" panose="020B0604020202020204" pitchFamily="34" charset="0"/>
                <a:ea typeface="HY울릉도B"/>
                <a:cs typeface="Arial" panose="020B0604020202020204" pitchFamily="34" charset="0"/>
              </a:rPr>
              <a:t>Reference - ESP</a:t>
            </a:r>
            <a:endParaRPr lang="en-US" altLang="ko-KR" sz="1200" b="1">
              <a:solidFill>
                <a:schemeClr val="tx1"/>
              </a:solidFill>
              <a:latin typeface="Arial" panose="020B0604020202020204" pitchFamily="34" charset="0"/>
              <a:ea typeface="HY울릉도B"/>
              <a:cs typeface="Arial" panose="020B0604020202020204" pitchFamily="34" charset="0"/>
            </a:endParaRPr>
          </a:p>
          <a:p>
            <a:r>
              <a:rPr lang="en-US" altLang="ko-KR" sz="1200" b="1">
                <a:solidFill>
                  <a:schemeClr val="tx1"/>
                </a:solidFill>
                <a:latin typeface="Arial" panose="020B0604020202020204" pitchFamily="34" charset="0"/>
                <a:ea typeface="HY울릉도B"/>
                <a:cs typeface="Arial" panose="020B0604020202020204" pitchFamily="34" charset="0"/>
              </a:rPr>
              <a:t> </a:t>
            </a:r>
            <a:r>
              <a:rPr lang="en-US" altLang="ko-KR" sz="1200" b="1" smtClean="0">
                <a:latin typeface="Arial" panose="020B0604020202020204" pitchFamily="34" charset="0"/>
              </a:rPr>
              <a:t>Vissai Cement ( 6 units): Overhaul Kiln/Cooler ESP</a:t>
            </a:r>
            <a:endParaRPr lang="en-US" altLang="ko-KR" sz="1200" b="1">
              <a:latin typeface="Arial" panose="020B0604020202020204" pitchFamily="34" charset="0"/>
            </a:endParaRPr>
          </a:p>
        </p:txBody>
      </p:sp>
      <p:graphicFrame>
        <p:nvGraphicFramePr>
          <p:cNvPr id="11" name="Table 10"/>
          <p:cNvGraphicFramePr>
            <a:graphicFrameLocks noGrp="1"/>
          </p:cNvGraphicFramePr>
          <p:nvPr/>
        </p:nvGraphicFramePr>
        <p:xfrm>
          <a:off x="754734" y="1979061"/>
          <a:ext cx="5529952" cy="3010855"/>
        </p:xfrm>
        <a:graphic>
          <a:graphicData uri="http://schemas.openxmlformats.org/drawingml/2006/table">
            <a:tbl>
              <a:tblPr firstRow="1" bandRow="1">
                <a:tableStyleId>{5C22544A-7EE6-4342-B048-85BDC9FD1C3A}</a:tableStyleId>
              </a:tblPr>
              <a:tblGrid>
                <a:gridCol w="1350337">
                  <a:extLst>
                    <a:ext uri="{9D8B030D-6E8A-4147-A177-3AD203B41FA5}">
                      <a16:colId xmlns:a16="http://schemas.microsoft.com/office/drawing/2014/main" val="20000"/>
                    </a:ext>
                  </a:extLst>
                </a:gridCol>
                <a:gridCol w="4179615">
                  <a:extLst>
                    <a:ext uri="{9D8B030D-6E8A-4147-A177-3AD203B41FA5}">
                      <a16:colId xmlns:a16="http://schemas.microsoft.com/office/drawing/2014/main" val="20001"/>
                    </a:ext>
                  </a:extLst>
                </a:gridCol>
              </a:tblGrid>
              <a:tr h="404241">
                <a:tc>
                  <a:txBody>
                    <a:bodyPr/>
                    <a:lstStyle/>
                    <a:p>
                      <a:r>
                        <a:rPr lang="en-US" sz="1200" smtClean="0">
                          <a:latin typeface="Arial" panose="020B0604020202020204" pitchFamily="34" charset="0"/>
                          <a:cs typeface="Arial" panose="020B0604020202020204" pitchFamily="34" charset="0"/>
                        </a:rPr>
                        <a:t>ESP type</a:t>
                      </a:r>
                      <a:endParaRPr lang="en-US" sz="1200">
                        <a:latin typeface="Arial" panose="020B0604020202020204" pitchFamily="34" charset="0"/>
                        <a:cs typeface="Arial" panose="020B0604020202020204" pitchFamily="34" charset="0"/>
                      </a:endParaRPr>
                    </a:p>
                  </a:txBody>
                  <a:tcPr marL="91442" marR="91442"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r>
                        <a:rPr lang="en-US" sz="1200" smtClean="0">
                          <a:latin typeface="Arial" panose="020B0604020202020204" pitchFamily="34" charset="0"/>
                          <a:cs typeface="Arial" panose="020B0604020202020204" pitchFamily="34" charset="0"/>
                        </a:rPr>
                        <a:t>Kiln ESP/ Cooler</a:t>
                      </a:r>
                      <a:r>
                        <a:rPr lang="en-US" sz="1200" baseline="0" smtClean="0">
                          <a:latin typeface="Arial" panose="020B0604020202020204" pitchFamily="34" charset="0"/>
                          <a:cs typeface="Arial" panose="020B0604020202020204" pitchFamily="34" charset="0"/>
                        </a:rPr>
                        <a:t> : </a:t>
                      </a:r>
                      <a:r>
                        <a:rPr lang="en-US" sz="1200" baseline="0" err="1" smtClean="0">
                          <a:latin typeface="Arial" panose="020B0604020202020204" pitchFamily="34" charset="0"/>
                          <a:cs typeface="Arial" panose="020B0604020202020204" pitchFamily="34" charset="0"/>
                        </a:rPr>
                        <a:t>Ninh</a:t>
                      </a:r>
                      <a:r>
                        <a:rPr lang="en-US" sz="1200" baseline="0" smtClean="0">
                          <a:latin typeface="Arial" panose="020B0604020202020204" pitchFamily="34" charset="0"/>
                          <a:cs typeface="Arial" panose="020B0604020202020204" pitchFamily="34" charset="0"/>
                        </a:rPr>
                        <a:t> </a:t>
                      </a:r>
                      <a:r>
                        <a:rPr lang="en-US" sz="1200" baseline="0" err="1" smtClean="0">
                          <a:latin typeface="Arial" panose="020B0604020202020204" pitchFamily="34" charset="0"/>
                          <a:cs typeface="Arial" panose="020B0604020202020204" pitchFamily="34" charset="0"/>
                        </a:rPr>
                        <a:t>Binh</a:t>
                      </a:r>
                      <a:r>
                        <a:rPr lang="en-US" sz="1200" baseline="0" smtClean="0">
                          <a:latin typeface="Arial" panose="020B0604020202020204" pitchFamily="34" charset="0"/>
                          <a:cs typeface="Arial" panose="020B0604020202020204" pitchFamily="34" charset="0"/>
                        </a:rPr>
                        <a:t> Line 1&amp;2, Ha </a:t>
                      </a:r>
                      <a:r>
                        <a:rPr lang="en-US" sz="1200" baseline="0" err="1" smtClean="0">
                          <a:latin typeface="Arial" panose="020B0604020202020204" pitchFamily="34" charset="0"/>
                          <a:cs typeface="Arial" panose="020B0604020202020204" pitchFamily="34" charset="0"/>
                        </a:rPr>
                        <a:t>nam</a:t>
                      </a:r>
                      <a:r>
                        <a:rPr lang="en-US" sz="1200" baseline="0" smtClean="0">
                          <a:latin typeface="Arial" panose="020B0604020202020204" pitchFamily="34" charset="0"/>
                          <a:cs typeface="Arial" panose="020B0604020202020204" pitchFamily="34" charset="0"/>
                        </a:rPr>
                        <a:t> Line 1&amp;2, Song Lam, </a:t>
                      </a:r>
                      <a:r>
                        <a:rPr lang="en-US" sz="1200" baseline="0" err="1" smtClean="0">
                          <a:latin typeface="Arial" panose="020B0604020202020204" pitchFamily="34" charset="0"/>
                          <a:cs typeface="Arial" panose="020B0604020202020204" pitchFamily="34" charset="0"/>
                        </a:rPr>
                        <a:t>Anh</a:t>
                      </a:r>
                      <a:r>
                        <a:rPr lang="en-US" sz="1200" baseline="0" smtClean="0">
                          <a:latin typeface="Arial" panose="020B0604020202020204" pitchFamily="34" charset="0"/>
                          <a:cs typeface="Arial" panose="020B0604020202020204" pitchFamily="34" charset="0"/>
                        </a:rPr>
                        <a:t> Son</a:t>
                      </a:r>
                      <a:endParaRPr lang="en-US" sz="1200">
                        <a:latin typeface="Arial" panose="020B0604020202020204" pitchFamily="34" charset="0"/>
                        <a:cs typeface="Arial" panose="020B0604020202020204" pitchFamily="34" charset="0"/>
                      </a:endParaRPr>
                    </a:p>
                  </a:txBody>
                  <a:tcPr marL="91442" marR="91442"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327857">
                <a:tc>
                  <a:txBody>
                    <a:bodyPr/>
                    <a:lstStyle/>
                    <a:p>
                      <a:r>
                        <a:rPr lang="en-US" sz="1200" smtClean="0">
                          <a:latin typeface="Arial" panose="020B0604020202020204" pitchFamily="34" charset="0"/>
                          <a:cs typeface="Arial" panose="020B0604020202020204" pitchFamily="34" charset="0"/>
                        </a:rPr>
                        <a:t>ESP’s Supplier</a:t>
                      </a:r>
                      <a:endParaRPr lang="en-US" sz="1200">
                        <a:latin typeface="Arial" panose="020B0604020202020204" pitchFamily="34" charset="0"/>
                        <a:cs typeface="Arial" panose="020B0604020202020204" pitchFamily="34" charset="0"/>
                      </a:endParaRPr>
                    </a:p>
                  </a:txBody>
                  <a:tcPr marL="91442" marR="91442"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smtClean="0">
                          <a:latin typeface="Arial" panose="020B0604020202020204" pitchFamily="34" charset="0"/>
                          <a:cs typeface="Arial" panose="020B0604020202020204" pitchFamily="34" charset="0"/>
                        </a:rPr>
                        <a:t>Henan </a:t>
                      </a:r>
                      <a:r>
                        <a:rPr lang="en-US" sz="1200" err="1" smtClean="0">
                          <a:latin typeface="Arial" panose="020B0604020202020204" pitchFamily="34" charset="0"/>
                          <a:cs typeface="Arial" panose="020B0604020202020204" pitchFamily="34" charset="0"/>
                        </a:rPr>
                        <a:t>Sinoma</a:t>
                      </a:r>
                      <a:r>
                        <a:rPr lang="en-US" sz="1200" smtClean="0">
                          <a:latin typeface="Arial" panose="020B0604020202020204" pitchFamily="34" charset="0"/>
                          <a:cs typeface="Arial" panose="020B0604020202020204" pitchFamily="34" charset="0"/>
                        </a:rPr>
                        <a:t> ,</a:t>
                      </a:r>
                      <a:r>
                        <a:rPr lang="en-US" sz="1200" baseline="0" smtClean="0">
                          <a:latin typeface="Arial" panose="020B0604020202020204" pitchFamily="34" charset="0"/>
                          <a:cs typeface="Arial" panose="020B0604020202020204" pitchFamily="34" charset="0"/>
                        </a:rPr>
                        <a:t> </a:t>
                      </a:r>
                      <a:r>
                        <a:rPr lang="en-US" sz="1200" baseline="0" err="1" smtClean="0">
                          <a:latin typeface="Arial" panose="020B0604020202020204" pitchFamily="34" charset="0"/>
                          <a:cs typeface="Arial" panose="020B0604020202020204" pitchFamily="34" charset="0"/>
                        </a:rPr>
                        <a:t>Longcin</a:t>
                      </a:r>
                      <a:r>
                        <a:rPr lang="en-US" sz="1200" baseline="0" smtClean="0">
                          <a:latin typeface="Arial" panose="020B0604020202020204" pitchFamily="34" charset="0"/>
                          <a:cs typeface="Arial" panose="020B0604020202020204" pitchFamily="34" charset="0"/>
                        </a:rPr>
                        <a:t>, Wuhan </a:t>
                      </a:r>
                      <a:r>
                        <a:rPr lang="en-US" sz="1200" baseline="0" err="1" smtClean="0">
                          <a:latin typeface="Arial" panose="020B0604020202020204" pitchFamily="34" charset="0"/>
                          <a:cs typeface="Arial" panose="020B0604020202020204" pitchFamily="34" charset="0"/>
                        </a:rPr>
                        <a:t>Kaidi</a:t>
                      </a:r>
                      <a:endParaRPr lang="en-US" sz="1200">
                        <a:latin typeface="Arial" panose="020B0604020202020204" pitchFamily="34" charset="0"/>
                        <a:cs typeface="Arial" panose="020B0604020202020204" pitchFamily="34" charset="0"/>
                      </a:endParaRPr>
                    </a:p>
                  </a:txBody>
                  <a:tcPr marL="91442" marR="91442"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27857">
                <a:tc>
                  <a:txBody>
                    <a:bodyPr/>
                    <a:lstStyle/>
                    <a:p>
                      <a:r>
                        <a:rPr lang="en-US" sz="1200" b="0" i="0" u="none" strike="noStrike" kern="1200" smtClean="0">
                          <a:solidFill>
                            <a:srgbClr val="000000"/>
                          </a:solidFill>
                          <a:effectLst/>
                          <a:latin typeface="Arial" panose="020B0604020202020204" pitchFamily="34" charset="0"/>
                          <a:ea typeface="+mn-ea"/>
                          <a:cs typeface="Arial" panose="020B0604020202020204" pitchFamily="34" charset="0"/>
                        </a:rPr>
                        <a:t>Inlet concentration</a:t>
                      </a:r>
                      <a:endParaRPr lang="en-US" sz="1200">
                        <a:latin typeface="Arial" panose="020B0604020202020204" pitchFamily="34" charset="0"/>
                        <a:cs typeface="Arial" panose="020B0604020202020204" pitchFamily="34" charset="0"/>
                      </a:endParaRPr>
                    </a:p>
                  </a:txBody>
                  <a:tcPr marL="91442" marR="91442"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u="none" strike="noStrike" kern="1200" smtClean="0">
                          <a:solidFill>
                            <a:srgbClr val="000000"/>
                          </a:solidFill>
                          <a:effectLst/>
                          <a:latin typeface="Arial" panose="020B0604020202020204" pitchFamily="34" charset="0"/>
                          <a:ea typeface="+mn-ea"/>
                          <a:cs typeface="Arial" panose="020B0604020202020204" pitchFamily="34" charset="0"/>
                        </a:rPr>
                        <a:t>≤ 80</a:t>
                      </a:r>
                      <a:r>
                        <a:rPr lang="en-US" sz="1200" b="0" i="0" u="none" strike="noStrike" kern="1200" baseline="0" smtClean="0">
                          <a:solidFill>
                            <a:srgbClr val="000000"/>
                          </a:solidFill>
                          <a:effectLst/>
                          <a:latin typeface="Arial" panose="020B0604020202020204" pitchFamily="34" charset="0"/>
                          <a:ea typeface="+mn-ea"/>
                          <a:cs typeface="Arial" panose="020B0604020202020204" pitchFamily="34" charset="0"/>
                        </a:rPr>
                        <a:t> </a:t>
                      </a:r>
                      <a:r>
                        <a:rPr lang="en-US" sz="1200" b="0" i="0" u="none" strike="noStrike" kern="1200" smtClean="0">
                          <a:solidFill>
                            <a:srgbClr val="000000"/>
                          </a:solidFill>
                          <a:effectLst/>
                          <a:latin typeface="Arial" panose="020B0604020202020204" pitchFamily="34" charset="0"/>
                          <a:ea typeface="+mn-ea"/>
                          <a:cs typeface="Arial" panose="020B0604020202020204" pitchFamily="34" charset="0"/>
                        </a:rPr>
                        <a:t>g/Nm3</a:t>
                      </a:r>
                      <a:endParaRPr lang="en-US" sz="1200">
                        <a:latin typeface="Arial" panose="020B0604020202020204" pitchFamily="34" charset="0"/>
                        <a:cs typeface="Arial" panose="020B0604020202020204" pitchFamily="34" charset="0"/>
                      </a:endParaRPr>
                    </a:p>
                  </a:txBody>
                  <a:tcPr marL="91442" marR="91442"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27857">
                <a:tc>
                  <a:txBody>
                    <a:bodyPr/>
                    <a:lstStyle/>
                    <a:p>
                      <a:r>
                        <a:rPr lang="en-US" sz="1200" b="0" i="0" u="none" strike="noStrike" kern="1200" smtClean="0">
                          <a:solidFill>
                            <a:srgbClr val="000000"/>
                          </a:solidFill>
                          <a:effectLst/>
                          <a:latin typeface="Arial" panose="020B0604020202020204" pitchFamily="34" charset="0"/>
                          <a:ea typeface="+mn-ea"/>
                          <a:cs typeface="Arial" panose="020B0604020202020204" pitchFamily="34" charset="0"/>
                        </a:rPr>
                        <a:t>Inlet temp</a:t>
                      </a:r>
                      <a:endParaRPr lang="en-US" sz="1200">
                        <a:latin typeface="Arial" panose="020B0604020202020204" pitchFamily="34" charset="0"/>
                        <a:cs typeface="Arial" panose="020B0604020202020204" pitchFamily="34" charset="0"/>
                      </a:endParaRPr>
                    </a:p>
                  </a:txBody>
                  <a:tcPr marL="91442" marR="91442"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u="none" strike="noStrike" kern="1200" smtClean="0">
                          <a:solidFill>
                            <a:srgbClr val="000000"/>
                          </a:solidFill>
                          <a:effectLst/>
                          <a:latin typeface="Arial" panose="020B0604020202020204" pitchFamily="34" charset="0"/>
                          <a:ea typeface="+mn-ea"/>
                          <a:cs typeface="Arial" panose="020B0604020202020204" pitchFamily="34" charset="0"/>
                        </a:rPr>
                        <a:t>100~120oC, max 300oC</a:t>
                      </a:r>
                      <a:endParaRPr lang="en-US" sz="1200">
                        <a:latin typeface="Arial" panose="020B0604020202020204" pitchFamily="34" charset="0"/>
                        <a:cs typeface="Arial" panose="020B0604020202020204" pitchFamily="34" charset="0"/>
                      </a:endParaRPr>
                    </a:p>
                  </a:txBody>
                  <a:tcPr marL="91442" marR="91442"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27857">
                <a:tc>
                  <a:txBody>
                    <a:bodyPr/>
                    <a:lstStyle/>
                    <a:p>
                      <a:r>
                        <a:rPr lang="en-US" sz="1200" b="0" i="0" u="none" strike="noStrike" kern="1200" smtClean="0">
                          <a:solidFill>
                            <a:srgbClr val="000000"/>
                          </a:solidFill>
                          <a:effectLst/>
                          <a:latin typeface="Arial" panose="020B0604020202020204" pitchFamily="34" charset="0"/>
                          <a:ea typeface="+mn-ea"/>
                          <a:cs typeface="Arial" panose="020B0604020202020204" pitchFamily="34" charset="0"/>
                        </a:rPr>
                        <a:t>Capacity</a:t>
                      </a:r>
                      <a:endParaRPr lang="en-US" sz="1200">
                        <a:latin typeface="Arial" panose="020B0604020202020204" pitchFamily="34" charset="0"/>
                        <a:cs typeface="Arial" panose="020B0604020202020204" pitchFamily="34" charset="0"/>
                      </a:endParaRPr>
                    </a:p>
                  </a:txBody>
                  <a:tcPr marL="91442" marR="91442"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u="none" strike="noStrike" kern="1200" smtClean="0">
                          <a:solidFill>
                            <a:srgbClr val="000000"/>
                          </a:solidFill>
                          <a:effectLst/>
                          <a:latin typeface="Arial" panose="020B0604020202020204" pitchFamily="34" charset="0"/>
                          <a:ea typeface="+mn-ea"/>
                          <a:cs typeface="Arial" panose="020B0604020202020204" pitchFamily="34" charset="0"/>
                        </a:rPr>
                        <a:t>480,000 m3/h</a:t>
                      </a:r>
                      <a:endParaRPr lang="en-US" sz="1200">
                        <a:latin typeface="Arial" panose="020B0604020202020204" pitchFamily="34" charset="0"/>
                        <a:cs typeface="Arial" panose="020B0604020202020204" pitchFamily="34" charset="0"/>
                      </a:endParaRPr>
                    </a:p>
                  </a:txBody>
                  <a:tcPr marL="91442" marR="91442"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27857">
                <a:tc>
                  <a:txBody>
                    <a:bodyPr/>
                    <a:lstStyle/>
                    <a:p>
                      <a:r>
                        <a:rPr lang="en-US" sz="1200" b="0" i="0" u="none" strike="noStrike" kern="1200" smtClean="0">
                          <a:solidFill>
                            <a:srgbClr val="000000"/>
                          </a:solidFill>
                          <a:effectLst/>
                          <a:latin typeface="Arial" panose="020B0604020202020204" pitchFamily="34" charset="0"/>
                          <a:ea typeface="+mn-ea"/>
                          <a:cs typeface="Arial" panose="020B0604020202020204" pitchFamily="34" charset="0"/>
                        </a:rPr>
                        <a:t>Gas speed</a:t>
                      </a:r>
                      <a:endParaRPr lang="en-US" sz="1200">
                        <a:latin typeface="Arial" panose="020B0604020202020204" pitchFamily="34" charset="0"/>
                        <a:cs typeface="Arial" panose="020B0604020202020204" pitchFamily="34" charset="0"/>
                      </a:endParaRPr>
                    </a:p>
                  </a:txBody>
                  <a:tcPr marL="91442" marR="91442"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u="none" strike="noStrike" kern="1200" smtClean="0">
                          <a:solidFill>
                            <a:srgbClr val="000000"/>
                          </a:solidFill>
                          <a:effectLst/>
                          <a:latin typeface="Arial" panose="020B0604020202020204" pitchFamily="34" charset="0"/>
                          <a:ea typeface="+mn-ea"/>
                          <a:cs typeface="Arial" panose="020B0604020202020204" pitchFamily="34" charset="0"/>
                        </a:rPr>
                        <a:t>0.78 m/min</a:t>
                      </a:r>
                      <a:endParaRPr lang="en-US" sz="1200">
                        <a:latin typeface="Arial" panose="020B0604020202020204" pitchFamily="34" charset="0"/>
                        <a:cs typeface="Arial" panose="020B0604020202020204" pitchFamily="34" charset="0"/>
                      </a:endParaRPr>
                    </a:p>
                  </a:txBody>
                  <a:tcPr marL="91442" marR="91442"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27857">
                <a:tc>
                  <a:txBody>
                    <a:bodyPr/>
                    <a:lstStyle/>
                    <a:p>
                      <a:r>
                        <a:rPr lang="en-US" sz="1200" b="0" i="0" u="none" strike="noStrike" kern="1200" smtClean="0">
                          <a:solidFill>
                            <a:srgbClr val="000000"/>
                          </a:solidFill>
                          <a:effectLst/>
                          <a:latin typeface="Arial" panose="020B0604020202020204" pitchFamily="34" charset="0"/>
                          <a:ea typeface="+mn-ea"/>
                          <a:cs typeface="Arial" panose="020B0604020202020204" pitchFamily="34" charset="0"/>
                        </a:rPr>
                        <a:t>TR specification</a:t>
                      </a:r>
                      <a:endParaRPr lang="en-US" sz="1200">
                        <a:latin typeface="Arial" panose="020B0604020202020204" pitchFamily="34" charset="0"/>
                        <a:cs typeface="Arial" panose="020B0604020202020204" pitchFamily="34" charset="0"/>
                      </a:endParaRPr>
                    </a:p>
                  </a:txBody>
                  <a:tcPr marL="91442" marR="91442"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fontAlgn="t" latinLnBrk="1" hangingPunct="1"/>
                      <a:r>
                        <a:rPr lang="en-US" sz="1200" b="0" i="0" u="none" strike="noStrike" kern="1200" smtClean="0">
                          <a:solidFill>
                            <a:srgbClr val="000000"/>
                          </a:solidFill>
                          <a:effectLst/>
                          <a:latin typeface="Arial" panose="020B0604020202020204" pitchFamily="34" charset="0"/>
                          <a:ea typeface="+mn-ea"/>
                          <a:cs typeface="Arial" panose="020B0604020202020204" pitchFamily="34" charset="0"/>
                        </a:rPr>
                        <a:t>1.6A/72KV</a:t>
                      </a:r>
                    </a:p>
                  </a:txBody>
                  <a:tcPr marL="91442" marR="91442"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27857">
                <a:tc>
                  <a:txBody>
                    <a:bodyPr/>
                    <a:lstStyle/>
                    <a:p>
                      <a:r>
                        <a:rPr lang="en-US" sz="1200" smtClean="0">
                          <a:latin typeface="Arial" panose="020B0604020202020204" pitchFamily="34" charset="0"/>
                          <a:cs typeface="Arial" panose="020B0604020202020204" pitchFamily="34" charset="0"/>
                        </a:rPr>
                        <a:t>Other specification</a:t>
                      </a:r>
                      <a:endParaRPr lang="en-US" sz="1200">
                        <a:latin typeface="Arial" panose="020B0604020202020204" pitchFamily="34" charset="0"/>
                        <a:cs typeface="Arial" panose="020B0604020202020204" pitchFamily="34" charset="0"/>
                      </a:endParaRPr>
                    </a:p>
                  </a:txBody>
                  <a:tcPr marL="91442" marR="91442"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1" hangingPunct="1">
                        <a:lnSpc>
                          <a:spcPct val="100000"/>
                        </a:lnSpc>
                        <a:spcBef>
                          <a:spcPts val="0"/>
                        </a:spcBef>
                        <a:spcAft>
                          <a:spcPts val="0"/>
                        </a:spcAft>
                        <a:buClrTx/>
                        <a:buSzTx/>
                        <a:buFontTx/>
                        <a:buNone/>
                        <a:defRPr/>
                      </a:pPr>
                      <a:r>
                        <a:rPr lang="en-US" sz="1200" b="0" i="0" u="none" strike="noStrike" kern="1200" baseline="0" smtClean="0">
                          <a:solidFill>
                            <a:srgbClr val="000000"/>
                          </a:solidFill>
                          <a:effectLst/>
                          <a:latin typeface="Arial" panose="020B0604020202020204" pitchFamily="34" charset="0"/>
                          <a:ea typeface="+mn-ea"/>
                          <a:cs typeface="Arial" panose="020B0604020202020204" pitchFamily="34" charset="0"/>
                        </a:rPr>
                        <a:t>26~32GP/3F/14940mmCE</a:t>
                      </a:r>
                      <a:endParaRPr lang="en-US" sz="1200" b="0" i="0" u="none" strike="noStrike" kern="1200" smtClean="0">
                        <a:solidFill>
                          <a:srgbClr val="000000"/>
                        </a:solidFill>
                        <a:effectLst/>
                        <a:latin typeface="Arial" panose="020B0604020202020204" pitchFamily="34" charset="0"/>
                        <a:ea typeface="+mn-ea"/>
                        <a:cs typeface="Arial" panose="020B0604020202020204" pitchFamily="34" charset="0"/>
                      </a:endParaRPr>
                    </a:p>
                  </a:txBody>
                  <a:tcPr marL="91442" marR="91442"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12" name="Picture 4"/>
          <p:cNvPicPr>
            <a:picLocks noChangeAspect="1"/>
          </p:cNvPicPr>
          <p:nvPr/>
        </p:nvPicPr>
        <p:blipFill>
          <a:blip r:embed="rId2"/>
          <a:srcRect/>
          <a:stretch>
            <a:fillRect/>
          </a:stretch>
        </p:blipFill>
        <p:spPr bwMode="auto">
          <a:xfrm>
            <a:off x="740217" y="5138513"/>
            <a:ext cx="5588011" cy="3207201"/>
          </a:xfrm>
          <a:prstGeom prst="rect">
            <a:avLst/>
          </a:prstGeom>
          <a:noFill/>
          <a:ln w="9525">
            <a:noFill/>
            <a:miter lim="800000"/>
            <a:headEnd/>
            <a:tailEnd/>
          </a:ln>
        </p:spPr>
      </p:pic>
      <p:sp>
        <p:nvSpPr>
          <p:cNvPr id="13" name="Oval 5"/>
          <p:cNvSpPr>
            <a:spLocks noChangeArrowheads="1"/>
          </p:cNvSpPr>
          <p:nvPr/>
        </p:nvSpPr>
        <p:spPr bwMode="auto">
          <a:xfrm>
            <a:off x="5145761" y="6537325"/>
            <a:ext cx="863600" cy="792163"/>
          </a:xfrm>
          <a:prstGeom prst="ellipse">
            <a:avLst/>
          </a:prstGeom>
          <a:noFill/>
          <a:ln w="38100" algn="ctr">
            <a:solidFill>
              <a:srgbClr val="F8664E"/>
            </a:solidFill>
            <a:round/>
          </a:ln>
        </p:spPr>
        <p:txBody>
          <a:bodyPr wrap="none" anchor="ctr"/>
          <a:lstStyle/>
          <a:p>
            <a:pPr algn="ctr" latinLnBrk="1"/>
            <a:endParaRPr lang="en-US" altLang="ko-KR">
              <a:latin typeface="Gulim" panose="020B0600000101010101" pitchFamily="50" charset="-127"/>
            </a:endParaRPr>
          </a:p>
        </p:txBody>
      </p:sp>
      <p:sp>
        <p:nvSpPr>
          <p:cNvPr id="14" name="TextBox 13"/>
          <p:cNvSpPr txBox="1"/>
          <p:nvPr/>
        </p:nvSpPr>
        <p:spPr>
          <a:xfrm>
            <a:off x="4991818" y="5745088"/>
            <a:ext cx="1404156" cy="323165"/>
          </a:xfrm>
          <a:prstGeom prst="rect">
            <a:avLst/>
          </a:prstGeom>
          <a:noFill/>
          <a:ln>
            <a:noFill/>
          </a:ln>
        </p:spPr>
        <p:txBody>
          <a:bodyPr>
            <a:spAutoFit/>
          </a:bodyPr>
          <a:lstStyle/>
          <a:p>
            <a:pPr>
              <a:defRPr/>
            </a:pPr>
            <a:r>
              <a:rPr lang="en-US" sz="1500">
                <a:ln>
                  <a:solidFill>
                    <a:srgbClr val="F8664E"/>
                  </a:solidFill>
                </a:ln>
                <a:latin typeface="Arial" panose="020B0604020202020204" pitchFamily="34" charset="0"/>
                <a:ea typeface="Gulim" panose="020B0600000101010101" pitchFamily="50" charset="-127"/>
              </a:rPr>
              <a:t>Kiln ESP</a:t>
            </a:r>
          </a:p>
        </p:txBody>
      </p:sp>
      <p:sp>
        <p:nvSpPr>
          <p:cNvPr id="15" name="Down Arrow 7"/>
          <p:cNvSpPr>
            <a:spLocks noChangeArrowheads="1"/>
          </p:cNvSpPr>
          <p:nvPr/>
        </p:nvSpPr>
        <p:spPr bwMode="auto">
          <a:xfrm>
            <a:off x="5433099" y="6140450"/>
            <a:ext cx="288925" cy="325438"/>
          </a:xfrm>
          <a:prstGeom prst="downArrow">
            <a:avLst>
              <a:gd name="adj1" fmla="val 50000"/>
              <a:gd name="adj2" fmla="val 49926"/>
            </a:avLst>
          </a:prstGeom>
          <a:solidFill>
            <a:srgbClr val="FF0000"/>
          </a:solidFill>
          <a:ln w="9525" algn="ctr">
            <a:solidFill>
              <a:schemeClr val="tx1"/>
            </a:solidFill>
            <a:round/>
          </a:ln>
        </p:spPr>
        <p:txBody>
          <a:bodyPr wrap="none" anchor="ctr"/>
          <a:lstStyle/>
          <a:p>
            <a:pPr algn="ctr" latinLnBrk="1"/>
            <a:endParaRPr lang="en-US" altLang="ko-KR">
              <a:latin typeface="Gulim" panose="020B0600000101010101" pitchFamily="50" charset="-127"/>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74"/>
          <p:cNvSpPr txBox="1">
            <a:spLocks noChangeArrowheads="1"/>
          </p:cNvSpPr>
          <p:nvPr/>
        </p:nvSpPr>
        <p:spPr bwMode="auto">
          <a:xfrm>
            <a:off x="1696649" y="951589"/>
            <a:ext cx="3939348" cy="553998"/>
          </a:xfrm>
          <a:prstGeom prst="rect">
            <a:avLst/>
          </a:prstGeom>
          <a:noFill/>
          <a:ln w="9525">
            <a:noFill/>
            <a:miter lim="800000"/>
          </a:ln>
        </p:spPr>
        <p:txBody>
          <a:bodyPr wrap="none">
            <a:spAutoFit/>
          </a:bodyPr>
          <a:lstStyle/>
          <a:p>
            <a:pPr latinLnBrk="1"/>
            <a:r>
              <a:rPr lang="en-US" altLang="ko-KR" sz="1200" b="1" smtClean="0">
                <a:solidFill>
                  <a:schemeClr val="tx1"/>
                </a:solidFill>
                <a:latin typeface="Arial" panose="020B0604020202020204" pitchFamily="34" charset="0"/>
                <a:ea typeface="HY울릉도B"/>
                <a:cs typeface="Arial" panose="020B0604020202020204" pitchFamily="34" charset="0"/>
              </a:rPr>
              <a:t>Reference - ESP</a:t>
            </a:r>
            <a:endParaRPr lang="en-US" altLang="ko-KR" sz="1200" b="1">
              <a:solidFill>
                <a:schemeClr val="tx1"/>
              </a:solidFill>
              <a:latin typeface="Arial" panose="020B0604020202020204" pitchFamily="34" charset="0"/>
              <a:ea typeface="HY울릉도B"/>
              <a:cs typeface="Arial" panose="020B0604020202020204" pitchFamily="34" charset="0"/>
            </a:endParaRPr>
          </a:p>
          <a:p>
            <a:r>
              <a:rPr lang="en-US" altLang="ko-KR" sz="1200" b="1">
                <a:solidFill>
                  <a:schemeClr val="tx1"/>
                </a:solidFill>
                <a:latin typeface="Arial" panose="020B0604020202020204" pitchFamily="34" charset="0"/>
                <a:ea typeface="HY울릉도B"/>
                <a:cs typeface="Arial" panose="020B0604020202020204" pitchFamily="34" charset="0"/>
              </a:rPr>
              <a:t> </a:t>
            </a:r>
            <a:r>
              <a:rPr lang="en-US" altLang="ko-KR" sz="1200" b="1" smtClean="0">
                <a:latin typeface="Arial" panose="020B0604020202020204" pitchFamily="34" charset="0"/>
              </a:rPr>
              <a:t>Vissai Cement ( 6 units): Overhaul Kiln/Cooler ESP</a:t>
            </a:r>
            <a:endParaRPr lang="en-US" altLang="ko-KR" sz="1200" b="1">
              <a:latin typeface="Arial" panose="020B0604020202020204" pitchFamily="34" charset="0"/>
            </a:endParaRPr>
          </a:p>
        </p:txBody>
      </p:sp>
      <p:pic>
        <p:nvPicPr>
          <p:cNvPr id="8" name="Picture 2"/>
          <p:cNvPicPr>
            <a:picLocks noChangeAspect="1" noChangeArrowheads="1"/>
          </p:cNvPicPr>
          <p:nvPr/>
        </p:nvPicPr>
        <p:blipFill>
          <a:blip r:embed="rId2" cstate="print"/>
          <a:srcRect/>
          <a:stretch>
            <a:fillRect/>
          </a:stretch>
        </p:blipFill>
        <p:spPr bwMode="auto">
          <a:xfrm>
            <a:off x="682171" y="1948770"/>
            <a:ext cx="2656115" cy="2057170"/>
          </a:xfrm>
          <a:prstGeom prst="rect">
            <a:avLst/>
          </a:prstGeom>
          <a:solidFill>
            <a:schemeClr val="bg1">
              <a:alpha val="1961"/>
            </a:schemeClr>
          </a:solidFill>
          <a:ln w="9525">
            <a:noFill/>
            <a:miter lim="800000"/>
            <a:headEnd/>
            <a:tailEnd/>
          </a:ln>
        </p:spPr>
      </p:pic>
      <p:pic>
        <p:nvPicPr>
          <p:cNvPr id="9" name="Picture 7"/>
          <p:cNvPicPr>
            <a:picLocks noChangeAspect="1"/>
          </p:cNvPicPr>
          <p:nvPr/>
        </p:nvPicPr>
        <p:blipFill>
          <a:blip r:embed="rId3"/>
          <a:srcRect/>
          <a:stretch>
            <a:fillRect/>
          </a:stretch>
        </p:blipFill>
        <p:spPr bwMode="auto">
          <a:xfrm>
            <a:off x="682170" y="6255657"/>
            <a:ext cx="2656115" cy="2249713"/>
          </a:xfrm>
          <a:prstGeom prst="rect">
            <a:avLst/>
          </a:prstGeom>
          <a:noFill/>
          <a:ln w="9525">
            <a:noFill/>
            <a:miter lim="800000"/>
            <a:headEnd/>
            <a:tailEnd/>
          </a:ln>
        </p:spPr>
      </p:pic>
      <p:pic>
        <p:nvPicPr>
          <p:cNvPr id="16" name="Picture 8"/>
          <p:cNvPicPr>
            <a:picLocks noChangeAspect="1"/>
          </p:cNvPicPr>
          <p:nvPr/>
        </p:nvPicPr>
        <p:blipFill>
          <a:blip r:embed="rId4"/>
          <a:srcRect/>
          <a:stretch>
            <a:fillRect/>
          </a:stretch>
        </p:blipFill>
        <p:spPr bwMode="auto">
          <a:xfrm>
            <a:off x="3446653" y="4160158"/>
            <a:ext cx="2678376" cy="1950356"/>
          </a:xfrm>
          <a:prstGeom prst="rect">
            <a:avLst/>
          </a:prstGeom>
          <a:noFill/>
          <a:ln w="9525">
            <a:noFill/>
            <a:miter lim="800000"/>
            <a:headEnd/>
            <a:tailEnd/>
          </a:ln>
        </p:spPr>
      </p:pic>
      <p:pic>
        <p:nvPicPr>
          <p:cNvPr id="17" name="Picture 7"/>
          <p:cNvPicPr>
            <a:picLocks noChangeAspect="1"/>
          </p:cNvPicPr>
          <p:nvPr/>
        </p:nvPicPr>
        <p:blipFill>
          <a:blip r:embed="rId5"/>
          <a:srcRect/>
          <a:stretch>
            <a:fillRect/>
          </a:stretch>
        </p:blipFill>
        <p:spPr bwMode="auto">
          <a:xfrm>
            <a:off x="3439886" y="1948541"/>
            <a:ext cx="2685143" cy="2057399"/>
          </a:xfrm>
          <a:prstGeom prst="rect">
            <a:avLst/>
          </a:prstGeom>
          <a:noFill/>
          <a:ln w="9525">
            <a:noFill/>
            <a:miter lim="800000"/>
            <a:headEnd/>
            <a:tailEnd/>
          </a:ln>
        </p:spPr>
      </p:pic>
      <p:pic>
        <p:nvPicPr>
          <p:cNvPr id="18" name="Picture 9"/>
          <p:cNvPicPr>
            <a:picLocks noChangeAspect="1"/>
          </p:cNvPicPr>
          <p:nvPr/>
        </p:nvPicPr>
        <p:blipFill>
          <a:blip r:embed="rId6"/>
          <a:srcRect/>
          <a:stretch>
            <a:fillRect/>
          </a:stretch>
        </p:blipFill>
        <p:spPr bwMode="auto">
          <a:xfrm>
            <a:off x="688295" y="4185557"/>
            <a:ext cx="2635476" cy="1924958"/>
          </a:xfrm>
          <a:prstGeom prst="rect">
            <a:avLst/>
          </a:prstGeom>
          <a:noFill/>
          <a:ln w="9525">
            <a:noFill/>
            <a:miter lim="800000"/>
            <a:headEnd/>
            <a:tailEnd/>
          </a:ln>
        </p:spPr>
      </p:pic>
      <p:pic>
        <p:nvPicPr>
          <p:cNvPr id="19" name="Picture 10"/>
          <p:cNvPicPr>
            <a:picLocks noChangeAspect="1"/>
          </p:cNvPicPr>
          <p:nvPr/>
        </p:nvPicPr>
        <p:blipFill>
          <a:blip r:embed="rId7"/>
          <a:srcRect/>
          <a:stretch>
            <a:fillRect/>
          </a:stretch>
        </p:blipFill>
        <p:spPr bwMode="auto">
          <a:xfrm>
            <a:off x="3435950" y="6246586"/>
            <a:ext cx="2689079" cy="2273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302514" y="1982051"/>
          <a:ext cx="3012186" cy="2372237"/>
        </p:xfrm>
        <a:graphic>
          <a:graphicData uri="http://schemas.openxmlformats.org/drawingml/2006/table">
            <a:tbl>
              <a:tblPr firstRow="1" bandRow="1">
                <a:tableStyleId>{5C22544A-7EE6-4342-B048-85BDC9FD1C3A}</a:tableStyleId>
              </a:tblPr>
              <a:tblGrid>
                <a:gridCol w="1615405">
                  <a:extLst>
                    <a:ext uri="{9D8B030D-6E8A-4147-A177-3AD203B41FA5}">
                      <a16:colId xmlns:a16="http://schemas.microsoft.com/office/drawing/2014/main" val="20000"/>
                    </a:ext>
                  </a:extLst>
                </a:gridCol>
                <a:gridCol w="1396781">
                  <a:extLst>
                    <a:ext uri="{9D8B030D-6E8A-4147-A177-3AD203B41FA5}">
                      <a16:colId xmlns:a16="http://schemas.microsoft.com/office/drawing/2014/main" val="20001"/>
                    </a:ext>
                  </a:extLst>
                </a:gridCol>
              </a:tblGrid>
              <a:tr h="338891">
                <a:tc>
                  <a:txBody>
                    <a:bodyPr/>
                    <a:lstStyle/>
                    <a:p>
                      <a:pPr algn="ctr"/>
                      <a:r>
                        <a:rPr lang="en-US" sz="1000" smtClean="0">
                          <a:solidFill>
                            <a:schemeClr val="tx2"/>
                          </a:solidFill>
                          <a:latin typeface="Arial" panose="020B0604020202020204" pitchFamily="34" charset="0"/>
                          <a:cs typeface="Arial" panose="020B0604020202020204" pitchFamily="34" charset="0"/>
                        </a:rPr>
                        <a:t>Owner</a:t>
                      </a:r>
                      <a:endParaRPr lang="en-US" sz="1000">
                        <a:solidFill>
                          <a:schemeClr val="tx2"/>
                        </a:solidFill>
                        <a:latin typeface="Arial" panose="020B0604020202020204" pitchFamily="34" charset="0"/>
                        <a:cs typeface="Arial" panose="020B0604020202020204" pitchFamily="34" charset="0"/>
                      </a:endParaRPr>
                    </a:p>
                  </a:txBody>
                  <a:tcPr marL="68580" marR="68580" marT="60977" marB="60977"/>
                </a:tc>
                <a:tc>
                  <a:txBody>
                    <a:bodyPr/>
                    <a:lstStyle/>
                    <a:p>
                      <a:pPr algn="ctr"/>
                      <a:r>
                        <a:rPr lang="en-US" sz="1000" smtClean="0">
                          <a:solidFill>
                            <a:schemeClr val="tx2"/>
                          </a:solidFill>
                          <a:latin typeface="Arial" panose="020B0604020202020204" pitchFamily="34" charset="0"/>
                          <a:cs typeface="Arial" panose="020B0604020202020204" pitchFamily="34" charset="0"/>
                        </a:rPr>
                        <a:t>EVN</a:t>
                      </a:r>
                      <a:endParaRPr lang="en-US" sz="1000">
                        <a:solidFill>
                          <a:schemeClr val="tx2"/>
                        </a:solidFill>
                        <a:latin typeface="Arial" panose="020B0604020202020204" pitchFamily="34" charset="0"/>
                        <a:cs typeface="Arial" panose="020B0604020202020204" pitchFamily="34" charset="0"/>
                      </a:endParaRPr>
                    </a:p>
                  </a:txBody>
                  <a:tcPr marL="68580" marR="68580" marT="60977" marB="60977"/>
                </a:tc>
                <a:extLst>
                  <a:ext uri="{0D108BD9-81ED-4DB2-BD59-A6C34878D82A}">
                    <a16:rowId xmlns:a16="http://schemas.microsoft.com/office/drawing/2014/main" val="10000"/>
                  </a:ext>
                </a:extLst>
              </a:tr>
              <a:tr h="338891">
                <a:tc>
                  <a:txBody>
                    <a:bodyPr/>
                    <a:lstStyle/>
                    <a:p>
                      <a:r>
                        <a:rPr lang="en-US" sz="1000" b="0" smtClean="0">
                          <a:latin typeface="Arial" panose="020B0604020202020204" pitchFamily="34" charset="0"/>
                          <a:cs typeface="Arial" panose="020B0604020202020204" pitchFamily="34" charset="0"/>
                        </a:rPr>
                        <a:t>Client</a:t>
                      </a:r>
                      <a:endParaRPr lang="en-US" sz="1000" b="0">
                        <a:latin typeface="Arial" panose="020B0604020202020204" pitchFamily="34" charset="0"/>
                        <a:cs typeface="Arial" panose="020B0604020202020204" pitchFamily="34" charset="0"/>
                      </a:endParaRPr>
                    </a:p>
                  </a:txBody>
                  <a:tcPr marL="68580" marR="68580" marT="60977" marB="60977"/>
                </a:tc>
                <a:tc>
                  <a:txBody>
                    <a:bodyPr/>
                    <a:lstStyle/>
                    <a:p>
                      <a:pPr algn="ctr"/>
                      <a:r>
                        <a:rPr lang="en-US" sz="1000" b="0" smtClean="0">
                          <a:latin typeface="Arial" panose="020B0604020202020204" pitchFamily="34" charset="0"/>
                          <a:cs typeface="Arial" panose="020B0604020202020204" pitchFamily="34" charset="0"/>
                        </a:rPr>
                        <a:t>Marubeni</a:t>
                      </a:r>
                      <a:r>
                        <a:rPr lang="en-US" sz="1000" b="0" baseline="0" smtClean="0">
                          <a:latin typeface="Arial" panose="020B0604020202020204" pitchFamily="34" charset="0"/>
                          <a:cs typeface="Arial" panose="020B0604020202020204" pitchFamily="34" charset="0"/>
                        </a:rPr>
                        <a:t> Corp.</a:t>
                      </a:r>
                      <a:endParaRPr lang="en-US" sz="1000" b="0">
                        <a:latin typeface="Arial" panose="020B0604020202020204" pitchFamily="34" charset="0"/>
                        <a:cs typeface="Arial" panose="020B0604020202020204" pitchFamily="34" charset="0"/>
                      </a:endParaRPr>
                    </a:p>
                  </a:txBody>
                  <a:tcPr marL="68580" marR="68580" marT="60977" marB="60977"/>
                </a:tc>
                <a:extLst>
                  <a:ext uri="{0D108BD9-81ED-4DB2-BD59-A6C34878D82A}">
                    <a16:rowId xmlns:a16="http://schemas.microsoft.com/office/drawing/2014/main" val="10001"/>
                  </a:ext>
                </a:extLst>
              </a:tr>
              <a:tr h="338891">
                <a:tc>
                  <a:txBody>
                    <a:bodyPr/>
                    <a:lstStyle/>
                    <a:p>
                      <a:r>
                        <a:rPr lang="en-US" sz="1000" smtClean="0">
                          <a:latin typeface="Arial" panose="020B0604020202020204" pitchFamily="34" charset="0"/>
                          <a:cs typeface="Arial" panose="020B0604020202020204" pitchFamily="34" charset="0"/>
                        </a:rPr>
                        <a:t>Gas Volume(Nm3/min)</a:t>
                      </a:r>
                      <a:endParaRPr lang="en-US" sz="1000">
                        <a:latin typeface="Arial" panose="020B0604020202020204" pitchFamily="34" charset="0"/>
                        <a:cs typeface="Arial" panose="020B0604020202020204" pitchFamily="34" charset="0"/>
                      </a:endParaRPr>
                    </a:p>
                  </a:txBody>
                  <a:tcPr marL="68580" marR="68580" marT="60977" marB="60977"/>
                </a:tc>
                <a:tc>
                  <a:txBody>
                    <a:bodyPr/>
                    <a:lstStyle/>
                    <a:p>
                      <a:pPr algn="ctr"/>
                      <a:r>
                        <a:rPr lang="en-US" sz="1000" smtClean="0">
                          <a:latin typeface="Arial" panose="020B0604020202020204" pitchFamily="34" charset="0"/>
                          <a:cs typeface="Arial" panose="020B0604020202020204" pitchFamily="34" charset="0"/>
                        </a:rPr>
                        <a:t>1,574,379</a:t>
                      </a:r>
                      <a:endParaRPr lang="en-US" sz="1000">
                        <a:latin typeface="Arial" panose="020B0604020202020204" pitchFamily="34" charset="0"/>
                        <a:cs typeface="Arial" panose="020B0604020202020204" pitchFamily="34" charset="0"/>
                      </a:endParaRPr>
                    </a:p>
                  </a:txBody>
                  <a:tcPr marL="68580" marR="68580" marT="60977" marB="60977"/>
                </a:tc>
                <a:extLst>
                  <a:ext uri="{0D108BD9-81ED-4DB2-BD59-A6C34878D82A}">
                    <a16:rowId xmlns:a16="http://schemas.microsoft.com/office/drawing/2014/main" val="10002"/>
                  </a:ext>
                </a:extLst>
              </a:tr>
              <a:tr h="338891">
                <a:tc>
                  <a:txBody>
                    <a:bodyPr/>
                    <a:lstStyle/>
                    <a:p>
                      <a:r>
                        <a:rPr lang="en-US" sz="1000" smtClean="0">
                          <a:latin typeface="Arial" panose="020B0604020202020204" pitchFamily="34" charset="0"/>
                          <a:cs typeface="Arial" panose="020B0604020202020204" pitchFamily="34" charset="0"/>
                        </a:rPr>
                        <a:t>Inlet Dust (g/Nm3)</a:t>
                      </a:r>
                      <a:endParaRPr lang="en-US" sz="1000">
                        <a:latin typeface="Arial" panose="020B0604020202020204" pitchFamily="34" charset="0"/>
                        <a:cs typeface="Arial" panose="020B0604020202020204" pitchFamily="34" charset="0"/>
                      </a:endParaRPr>
                    </a:p>
                  </a:txBody>
                  <a:tcPr marL="68580" marR="68580" marT="60977" marB="60977"/>
                </a:tc>
                <a:tc>
                  <a:txBody>
                    <a:bodyPr/>
                    <a:lstStyle/>
                    <a:p>
                      <a:pPr algn="ctr"/>
                      <a:r>
                        <a:rPr lang="en-US" sz="1000" smtClean="0">
                          <a:latin typeface="Arial" panose="020B0604020202020204" pitchFamily="34" charset="0"/>
                          <a:cs typeface="Arial" panose="020B0604020202020204" pitchFamily="34" charset="0"/>
                        </a:rPr>
                        <a:t>46.437</a:t>
                      </a:r>
                      <a:endParaRPr lang="en-US" sz="1000">
                        <a:latin typeface="Arial" panose="020B0604020202020204" pitchFamily="34" charset="0"/>
                        <a:cs typeface="Arial" panose="020B0604020202020204" pitchFamily="34" charset="0"/>
                      </a:endParaRPr>
                    </a:p>
                  </a:txBody>
                  <a:tcPr marL="68580" marR="68580" marT="60977" marB="60977"/>
                </a:tc>
                <a:extLst>
                  <a:ext uri="{0D108BD9-81ED-4DB2-BD59-A6C34878D82A}">
                    <a16:rowId xmlns:a16="http://schemas.microsoft.com/office/drawing/2014/main" val="10003"/>
                  </a:ext>
                </a:extLst>
              </a:tr>
              <a:tr h="338891">
                <a:tc>
                  <a:txBody>
                    <a:bodyPr/>
                    <a:lstStyle/>
                    <a:p>
                      <a:r>
                        <a:rPr lang="en-US" sz="1000" smtClean="0">
                          <a:latin typeface="Arial" panose="020B0604020202020204" pitchFamily="34" charset="0"/>
                          <a:cs typeface="Arial" panose="020B0604020202020204" pitchFamily="34" charset="0"/>
                        </a:rPr>
                        <a:t>Outlet</a:t>
                      </a:r>
                      <a:r>
                        <a:rPr lang="en-US" sz="1000" baseline="0" smtClean="0">
                          <a:latin typeface="Arial" panose="020B0604020202020204" pitchFamily="34" charset="0"/>
                          <a:cs typeface="Arial" panose="020B0604020202020204" pitchFamily="34" charset="0"/>
                        </a:rPr>
                        <a:t> Dust(mg/Nm3)</a:t>
                      </a:r>
                      <a:endParaRPr lang="en-US" sz="1000">
                        <a:latin typeface="Arial" panose="020B0604020202020204" pitchFamily="34" charset="0"/>
                        <a:cs typeface="Arial" panose="020B0604020202020204" pitchFamily="34" charset="0"/>
                      </a:endParaRPr>
                    </a:p>
                  </a:txBody>
                  <a:tcPr marL="68580" marR="68580" marT="60977" marB="60977"/>
                </a:tc>
                <a:tc>
                  <a:txBody>
                    <a:bodyPr/>
                    <a:lstStyle/>
                    <a:p>
                      <a:pPr algn="ctr"/>
                      <a:r>
                        <a:rPr lang="en-US" sz="1000" smtClean="0">
                          <a:latin typeface="Arial" panose="020B0604020202020204" pitchFamily="34" charset="0"/>
                          <a:cs typeface="Arial" panose="020B0604020202020204" pitchFamily="34" charset="0"/>
                        </a:rPr>
                        <a:t>98.9</a:t>
                      </a:r>
                      <a:endParaRPr lang="en-US" sz="1000">
                        <a:latin typeface="Arial" panose="020B0604020202020204" pitchFamily="34" charset="0"/>
                        <a:cs typeface="Arial" panose="020B0604020202020204" pitchFamily="34" charset="0"/>
                      </a:endParaRPr>
                    </a:p>
                  </a:txBody>
                  <a:tcPr marL="68580" marR="68580" marT="60977" marB="60977"/>
                </a:tc>
                <a:extLst>
                  <a:ext uri="{0D108BD9-81ED-4DB2-BD59-A6C34878D82A}">
                    <a16:rowId xmlns:a16="http://schemas.microsoft.com/office/drawing/2014/main" val="10004"/>
                  </a:ext>
                </a:extLst>
              </a:tr>
              <a:tr h="338891">
                <a:tc>
                  <a:txBody>
                    <a:bodyPr/>
                    <a:lstStyle/>
                    <a:p>
                      <a:r>
                        <a:rPr lang="en-US" sz="1000" smtClean="0">
                          <a:latin typeface="Arial" panose="020B0604020202020204" pitchFamily="34" charset="0"/>
                          <a:cs typeface="Arial" panose="020B0604020202020204" pitchFamily="34" charset="0"/>
                        </a:rPr>
                        <a:t>Efficiency (%)</a:t>
                      </a:r>
                      <a:endParaRPr lang="en-US" sz="1000">
                        <a:latin typeface="Arial" panose="020B0604020202020204" pitchFamily="34" charset="0"/>
                        <a:cs typeface="Arial" panose="020B0604020202020204" pitchFamily="34" charset="0"/>
                      </a:endParaRPr>
                    </a:p>
                  </a:txBody>
                  <a:tcPr marL="68580" marR="68580" marT="60977" marB="60977"/>
                </a:tc>
                <a:tc>
                  <a:txBody>
                    <a:bodyPr/>
                    <a:lstStyle/>
                    <a:p>
                      <a:pPr algn="ctr"/>
                      <a:r>
                        <a:rPr lang="en-US" sz="1000" smtClean="0">
                          <a:latin typeface="Arial" panose="020B0604020202020204" pitchFamily="34" charset="0"/>
                          <a:cs typeface="Arial" panose="020B0604020202020204" pitchFamily="34" charset="0"/>
                        </a:rPr>
                        <a:t>99.79</a:t>
                      </a:r>
                      <a:endParaRPr lang="en-US" sz="1000">
                        <a:latin typeface="Arial" panose="020B0604020202020204" pitchFamily="34" charset="0"/>
                        <a:cs typeface="Arial" panose="020B0604020202020204" pitchFamily="34" charset="0"/>
                      </a:endParaRPr>
                    </a:p>
                  </a:txBody>
                  <a:tcPr marL="68580" marR="68580" marT="60977" marB="60977"/>
                </a:tc>
                <a:extLst>
                  <a:ext uri="{0D108BD9-81ED-4DB2-BD59-A6C34878D82A}">
                    <a16:rowId xmlns:a16="http://schemas.microsoft.com/office/drawing/2014/main" val="10005"/>
                  </a:ext>
                </a:extLst>
              </a:tr>
              <a:tr h="338891">
                <a:tc gridSpan="2">
                  <a:txBody>
                    <a:bodyPr/>
                    <a:lstStyle/>
                    <a:p>
                      <a:r>
                        <a:rPr lang="en-US" sz="1000" smtClean="0">
                          <a:latin typeface="Arial" panose="020B0604020202020204" pitchFamily="34" charset="0"/>
                          <a:cs typeface="Arial" panose="020B0604020202020204" pitchFamily="34" charset="0"/>
                        </a:rPr>
                        <a:t>Location: </a:t>
                      </a:r>
                      <a:r>
                        <a:rPr lang="en-US" sz="1000" baseline="0" smtClean="0">
                          <a:latin typeface="Arial" panose="020B0604020202020204" pitchFamily="34" charset="0"/>
                          <a:cs typeface="Arial" panose="020B0604020202020204" pitchFamily="34" charset="0"/>
                        </a:rPr>
                        <a:t>Thanh </a:t>
                      </a:r>
                      <a:r>
                        <a:rPr lang="en-US" sz="1000" baseline="0" err="1" smtClean="0">
                          <a:latin typeface="Arial" panose="020B0604020202020204" pitchFamily="34" charset="0"/>
                          <a:cs typeface="Arial" panose="020B0604020202020204" pitchFamily="34" charset="0"/>
                        </a:rPr>
                        <a:t>Hoa</a:t>
                      </a:r>
                      <a:r>
                        <a:rPr lang="en-US" sz="1000" baseline="0" smtClean="0">
                          <a:latin typeface="Arial" panose="020B0604020202020204" pitchFamily="34" charset="0"/>
                          <a:cs typeface="Arial" panose="020B0604020202020204" pitchFamily="34" charset="0"/>
                        </a:rPr>
                        <a:t> Province, Vietnam</a:t>
                      </a:r>
                      <a:endParaRPr lang="en-US" sz="1000">
                        <a:latin typeface="Arial" panose="020B0604020202020204" pitchFamily="34" charset="0"/>
                        <a:cs typeface="Arial" panose="020B0604020202020204" pitchFamily="34" charset="0"/>
                      </a:endParaRPr>
                    </a:p>
                  </a:txBody>
                  <a:tcPr marL="68580" marR="68580" marT="60977" marB="60977"/>
                </a:tc>
                <a:tc hMerge="1">
                  <a:txBody>
                    <a:bodyPr/>
                    <a:lstStyle/>
                    <a:p>
                      <a:endParaRPr lang="vi-VN"/>
                    </a:p>
                  </a:txBody>
                  <a:tcPr/>
                </a:tc>
                <a:extLst>
                  <a:ext uri="{0D108BD9-81ED-4DB2-BD59-A6C34878D82A}">
                    <a16:rowId xmlns:a16="http://schemas.microsoft.com/office/drawing/2014/main" val="10006"/>
                  </a:ext>
                </a:extLst>
              </a:tr>
            </a:tbl>
          </a:graphicData>
        </a:graphic>
      </p:graphicFrame>
      <p:pic>
        <p:nvPicPr>
          <p:cNvPr id="7" name="Picture 6" descr="dscf7075.jpg"/>
          <p:cNvPicPr>
            <a:picLocks noChangeAspect="1"/>
          </p:cNvPicPr>
          <p:nvPr/>
        </p:nvPicPr>
        <p:blipFill>
          <a:blip r:embed="rId2"/>
          <a:srcRect/>
          <a:stretch>
            <a:fillRect/>
          </a:stretch>
        </p:blipFill>
        <p:spPr bwMode="auto">
          <a:xfrm>
            <a:off x="333829" y="4775200"/>
            <a:ext cx="3004456" cy="2400302"/>
          </a:xfrm>
          <a:prstGeom prst="rect">
            <a:avLst/>
          </a:prstGeom>
          <a:noFill/>
          <a:ln w="9525">
            <a:noFill/>
            <a:miter lim="800000"/>
            <a:headEnd/>
            <a:tailEnd/>
          </a:ln>
        </p:spPr>
      </p:pic>
      <p:pic>
        <p:nvPicPr>
          <p:cNvPr id="8" name="Picture 7" descr="sam_3763.jpg"/>
          <p:cNvPicPr>
            <a:picLocks noChangeAspect="1"/>
          </p:cNvPicPr>
          <p:nvPr/>
        </p:nvPicPr>
        <p:blipFill>
          <a:blip r:embed="rId3"/>
          <a:srcRect/>
          <a:stretch>
            <a:fillRect/>
          </a:stretch>
        </p:blipFill>
        <p:spPr bwMode="auto">
          <a:xfrm>
            <a:off x="3611669" y="4788584"/>
            <a:ext cx="2905245" cy="2395987"/>
          </a:xfrm>
          <a:prstGeom prst="rect">
            <a:avLst/>
          </a:prstGeom>
          <a:noFill/>
          <a:ln w="9525">
            <a:noFill/>
            <a:miter lim="800000"/>
            <a:headEnd/>
            <a:tailEnd/>
          </a:ln>
        </p:spPr>
      </p:pic>
      <p:pic>
        <p:nvPicPr>
          <p:cNvPr id="9" name="Picture 6" descr="ESP of Nghi Son 1 TPP .jpg"/>
          <p:cNvPicPr>
            <a:picLocks noChangeAspect="1"/>
          </p:cNvPicPr>
          <p:nvPr/>
        </p:nvPicPr>
        <p:blipFill>
          <a:blip r:embed="rId4" cstate="print"/>
          <a:srcRect l="968" t="1100"/>
          <a:stretch>
            <a:fillRect/>
          </a:stretch>
        </p:blipFill>
        <p:spPr bwMode="auto">
          <a:xfrm>
            <a:off x="3571422" y="2001611"/>
            <a:ext cx="2988310" cy="2439761"/>
          </a:xfrm>
          <a:prstGeom prst="rect">
            <a:avLst/>
          </a:prstGeom>
          <a:noFill/>
          <a:ln w="9525">
            <a:noFill/>
            <a:miter lim="800000"/>
            <a:headEnd/>
            <a:tailEnd/>
          </a:ln>
        </p:spPr>
      </p:pic>
      <p:sp>
        <p:nvSpPr>
          <p:cNvPr id="10" name="Text Box 274"/>
          <p:cNvSpPr txBox="1">
            <a:spLocks noChangeArrowheads="1"/>
          </p:cNvSpPr>
          <p:nvPr/>
        </p:nvSpPr>
        <p:spPr bwMode="auto">
          <a:xfrm>
            <a:off x="2001441" y="704851"/>
            <a:ext cx="2600392" cy="553998"/>
          </a:xfrm>
          <a:prstGeom prst="rect">
            <a:avLst/>
          </a:prstGeom>
          <a:noFill/>
          <a:ln w="9525">
            <a:noFill/>
            <a:miter lim="800000"/>
          </a:ln>
        </p:spPr>
        <p:txBody>
          <a:bodyPr wrap="none">
            <a:spAutoFit/>
          </a:bodyPr>
          <a:lstStyle/>
          <a:p>
            <a:pPr latinLnBrk="1"/>
            <a:r>
              <a:rPr lang="en-US" altLang="ko-KR" sz="1200" b="1" smtClean="0">
                <a:solidFill>
                  <a:schemeClr val="tx1"/>
                </a:solidFill>
                <a:latin typeface="Arial" panose="020B0604020202020204" pitchFamily="34" charset="0"/>
                <a:ea typeface="HY울릉도B"/>
                <a:cs typeface="Arial" panose="020B0604020202020204" pitchFamily="34" charset="0"/>
              </a:rPr>
              <a:t>Reference – ESP (2 units)</a:t>
            </a:r>
            <a:endParaRPr lang="en-US" altLang="ko-KR" sz="1200" b="1">
              <a:solidFill>
                <a:schemeClr val="tx1"/>
              </a:solidFill>
              <a:latin typeface="Arial" panose="020B0604020202020204" pitchFamily="34" charset="0"/>
              <a:ea typeface="HY울릉도B"/>
              <a:cs typeface="Arial" panose="020B0604020202020204" pitchFamily="34" charset="0"/>
            </a:endParaRPr>
          </a:p>
          <a:p>
            <a:pPr latinLnBrk="1"/>
            <a:r>
              <a:rPr lang="en-US" altLang="ko-KR" sz="1200" b="1">
                <a:solidFill>
                  <a:schemeClr val="tx1"/>
                </a:solidFill>
                <a:latin typeface="Arial" panose="020B0604020202020204" pitchFamily="34" charset="0"/>
                <a:ea typeface="HY울릉도B"/>
                <a:cs typeface="Arial" panose="020B0604020202020204" pitchFamily="34" charset="0"/>
              </a:rPr>
              <a:t> </a:t>
            </a:r>
            <a:r>
              <a:rPr lang="en-US" altLang="ko-KR" sz="1200" b="1" err="1" smtClean="0">
                <a:solidFill>
                  <a:schemeClr val="tx1"/>
                </a:solidFill>
                <a:latin typeface="Arial" panose="020B0604020202020204" pitchFamily="34" charset="0"/>
                <a:ea typeface="HY울릉도B"/>
                <a:cs typeface="Arial" panose="020B0604020202020204" pitchFamily="34" charset="0"/>
              </a:rPr>
              <a:t>Nghi</a:t>
            </a:r>
            <a:r>
              <a:rPr lang="en-US" altLang="ko-KR" sz="1200" b="1" smtClean="0">
                <a:solidFill>
                  <a:schemeClr val="tx1"/>
                </a:solidFill>
                <a:latin typeface="Arial" panose="020B0604020202020204" pitchFamily="34" charset="0"/>
                <a:ea typeface="HY울릉도B"/>
                <a:cs typeface="Arial" panose="020B0604020202020204" pitchFamily="34" charset="0"/>
              </a:rPr>
              <a:t> Son 1 Thermal Power Plant</a:t>
            </a:r>
            <a:endParaRPr lang="en-US" altLang="ko-KR" sz="1200" b="1">
              <a:solidFill>
                <a:schemeClr val="tx1"/>
              </a:solidFill>
              <a:latin typeface="Arial" panose="020B0604020202020204" pitchFamily="34" charset="0"/>
              <a:ea typeface="HY울릉도B"/>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1" descr="D:\Project Status\23-Mong Duong 2\Site photo\06112013\06112013\DSC00188.JPG"/>
          <p:cNvPicPr>
            <a:picLocks noChangeAspect="1" noChangeArrowheads="1"/>
          </p:cNvPicPr>
          <p:nvPr/>
        </p:nvPicPr>
        <p:blipFill>
          <a:blip r:embed="rId2"/>
          <a:srcRect/>
          <a:stretch>
            <a:fillRect/>
          </a:stretch>
        </p:blipFill>
        <p:spPr bwMode="auto">
          <a:xfrm>
            <a:off x="391890" y="1834243"/>
            <a:ext cx="3047999" cy="2911927"/>
          </a:xfrm>
          <a:prstGeom prst="rect">
            <a:avLst/>
          </a:prstGeom>
          <a:noFill/>
          <a:ln w="9525">
            <a:noFill/>
            <a:miter lim="800000"/>
            <a:headEnd/>
            <a:tailEnd/>
          </a:ln>
        </p:spPr>
      </p:pic>
      <p:pic>
        <p:nvPicPr>
          <p:cNvPr id="6" name="Picture 8" descr="Mongduong3.jpg"/>
          <p:cNvPicPr>
            <a:picLocks noChangeAspect="1"/>
          </p:cNvPicPr>
          <p:nvPr/>
        </p:nvPicPr>
        <p:blipFill>
          <a:blip r:embed="rId3" cstate="print"/>
          <a:srcRect t="19864"/>
          <a:stretch>
            <a:fillRect/>
          </a:stretch>
        </p:blipFill>
        <p:spPr bwMode="auto">
          <a:xfrm>
            <a:off x="3512457" y="5110699"/>
            <a:ext cx="3018971" cy="2959244"/>
          </a:xfrm>
          <a:prstGeom prst="rect">
            <a:avLst/>
          </a:prstGeom>
          <a:noFill/>
          <a:ln w="9525">
            <a:noFill/>
            <a:miter lim="800000"/>
            <a:headEnd/>
            <a:tailEnd/>
          </a:ln>
        </p:spPr>
      </p:pic>
      <p:graphicFrame>
        <p:nvGraphicFramePr>
          <p:cNvPr id="7" name="Table 6"/>
          <p:cNvGraphicFramePr>
            <a:graphicFrameLocks noGrp="1"/>
          </p:cNvGraphicFramePr>
          <p:nvPr/>
        </p:nvGraphicFramePr>
        <p:xfrm>
          <a:off x="3512456" y="1828558"/>
          <a:ext cx="3089728" cy="2932129"/>
        </p:xfrm>
        <a:graphic>
          <a:graphicData uri="http://schemas.openxmlformats.org/drawingml/2006/table">
            <a:tbl>
              <a:tblPr/>
              <a:tblGrid>
                <a:gridCol w="1617506">
                  <a:extLst>
                    <a:ext uri="{9D8B030D-6E8A-4147-A177-3AD203B41FA5}">
                      <a16:colId xmlns:a16="http://schemas.microsoft.com/office/drawing/2014/main" val="20000"/>
                    </a:ext>
                  </a:extLst>
                </a:gridCol>
                <a:gridCol w="1472222">
                  <a:extLst>
                    <a:ext uri="{9D8B030D-6E8A-4147-A177-3AD203B41FA5}">
                      <a16:colId xmlns:a16="http://schemas.microsoft.com/office/drawing/2014/main" val="20001"/>
                    </a:ext>
                  </a:extLst>
                </a:gridCol>
              </a:tblGrid>
              <a:tr h="47825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ko-KR" sz="1000" b="1" i="0" u="none" strike="noStrike" cap="none" normalizeH="0" baseline="0" smtClean="0">
                          <a:ln>
                            <a:noFill/>
                          </a:ln>
                          <a:solidFill>
                            <a:schemeClr val="tx2"/>
                          </a:solidFill>
                          <a:effectLst/>
                          <a:latin typeface="Arial" panose="020B0604020202020204" pitchFamily="34" charset="0"/>
                          <a:ea typeface="Gulim" panose="020B0600000101010101" pitchFamily="50" charset="-127"/>
                          <a:cs typeface="Arial" panose="020B0604020202020204" pitchFamily="34" charset="0"/>
                        </a:rPr>
                        <a:t>Owner</a:t>
                      </a:r>
                    </a:p>
                  </a:txBody>
                  <a:tcPr marL="68575" marR="68575"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ko-KR" sz="1000" b="1" i="0" u="none" strike="noStrike" cap="none" normalizeH="0" baseline="0" err="1" smtClean="0">
                          <a:ln>
                            <a:noFill/>
                          </a:ln>
                          <a:solidFill>
                            <a:schemeClr val="tx2"/>
                          </a:solidFill>
                          <a:effectLst/>
                          <a:latin typeface="Arial" panose="020B0604020202020204" pitchFamily="34" charset="0"/>
                          <a:ea typeface="Gulim" panose="020B0600000101010101" pitchFamily="50" charset="-127"/>
                          <a:cs typeface="Arial" panose="020B0604020202020204" pitchFamily="34" charset="0"/>
                        </a:rPr>
                        <a:t>AES+POSCO</a:t>
                      </a:r>
                      <a:r>
                        <a:rPr kumimoji="0" lang="en-US" altLang="ko-KR" sz="1000" b="1" i="0" u="none" strike="noStrike" cap="none" normalizeH="0" baseline="0" smtClean="0">
                          <a:ln>
                            <a:noFill/>
                          </a:ln>
                          <a:solidFill>
                            <a:schemeClr val="tx2"/>
                          </a:solidFill>
                          <a:effectLst/>
                          <a:latin typeface="Arial" panose="020B0604020202020204" pitchFamily="34" charset="0"/>
                          <a:ea typeface="Gulim" panose="020B0600000101010101" pitchFamily="50" charset="-127"/>
                          <a:cs typeface="Arial" panose="020B0604020202020204" pitchFamily="34" charset="0"/>
                        </a:rPr>
                        <a:t> Power + </a:t>
                      </a:r>
                      <a:r>
                        <a:rPr kumimoji="0" lang="en-US" altLang="ko-KR" sz="1000" b="1" i="0" u="none" strike="noStrike" cap="none" normalizeH="0" baseline="0" err="1" smtClean="0">
                          <a:ln>
                            <a:noFill/>
                          </a:ln>
                          <a:solidFill>
                            <a:schemeClr val="tx2"/>
                          </a:solidFill>
                          <a:effectLst/>
                          <a:latin typeface="Arial" panose="020B0604020202020204" pitchFamily="34" charset="0"/>
                          <a:ea typeface="Gulim" panose="020B0600000101010101" pitchFamily="50" charset="-127"/>
                          <a:cs typeface="Arial" panose="020B0604020202020204" pitchFamily="34" charset="0"/>
                        </a:rPr>
                        <a:t>CTCI</a:t>
                      </a:r>
                      <a:r>
                        <a:rPr kumimoji="0" lang="en-US" altLang="ko-KR" sz="1000" b="1" i="0" u="none" strike="noStrike" cap="none" normalizeH="0" baseline="0" smtClean="0">
                          <a:ln>
                            <a:noFill/>
                          </a:ln>
                          <a:solidFill>
                            <a:schemeClr val="tx2"/>
                          </a:solidFill>
                          <a:effectLst/>
                          <a:latin typeface="Arial" panose="020B0604020202020204" pitchFamily="34" charset="0"/>
                          <a:ea typeface="Gulim" panose="020B0600000101010101" pitchFamily="50" charset="-127"/>
                          <a:cs typeface="Arial" panose="020B0604020202020204" pitchFamily="34" charset="0"/>
                        </a:rPr>
                        <a:t>(Taiwan)</a:t>
                      </a:r>
                    </a:p>
                  </a:txBody>
                  <a:tcPr marL="68575" marR="68575"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12772">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ko-KR" sz="1000" b="0" i="0" u="none" strike="noStrike" cap="none" normalizeH="0" baseline="0" err="1" smtClean="0">
                          <a:ln>
                            <a:noFill/>
                          </a:ln>
                          <a:solidFill>
                            <a:srgbClr val="000000"/>
                          </a:solidFill>
                          <a:effectLst/>
                          <a:latin typeface="Arial" panose="020B0604020202020204" pitchFamily="34" charset="0"/>
                          <a:ea typeface="Gulim" panose="020B0600000101010101" pitchFamily="50" charset="-127"/>
                          <a:cs typeface="Arial" panose="020B0604020202020204" pitchFamily="34" charset="0"/>
                        </a:rPr>
                        <a:t>EPC</a:t>
                      </a:r>
                      <a:r>
                        <a:rPr kumimoji="0" lang="en-US" altLang="ko-KR" sz="1000" b="0" i="0" u="none" strike="noStrike" cap="none" normalizeH="0" baseline="0" smtClean="0">
                          <a:ln>
                            <a:noFill/>
                          </a:ln>
                          <a:solidFill>
                            <a:srgbClr val="000000"/>
                          </a:solidFill>
                          <a:effectLst/>
                          <a:latin typeface="Arial" panose="020B0604020202020204" pitchFamily="34" charset="0"/>
                          <a:ea typeface="Gulim" panose="020B0600000101010101" pitchFamily="50" charset="-127"/>
                          <a:cs typeface="Arial" panose="020B0604020202020204" pitchFamily="34" charset="0"/>
                        </a:rPr>
                        <a:t> Contractor</a:t>
                      </a:r>
                    </a:p>
                  </a:txBody>
                  <a:tcPr marL="68575" marR="68575"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ko-KR" sz="1000" b="0" i="0" u="none" strike="noStrike" cap="none" normalizeH="0" baseline="0" err="1" smtClean="0">
                          <a:ln>
                            <a:noFill/>
                          </a:ln>
                          <a:solidFill>
                            <a:srgbClr val="000000"/>
                          </a:solidFill>
                          <a:effectLst/>
                          <a:latin typeface="Arial" panose="020B0604020202020204" pitchFamily="34" charset="0"/>
                          <a:ea typeface="Gulim" panose="020B0600000101010101" pitchFamily="50" charset="-127"/>
                          <a:cs typeface="Arial" panose="020B0604020202020204" pitchFamily="34" charset="0"/>
                        </a:rPr>
                        <a:t>Doosan</a:t>
                      </a:r>
                      <a:r>
                        <a:rPr kumimoji="0" lang="en-US" altLang="ko-KR" sz="1000" b="0" i="0" u="none" strike="noStrike" cap="none" normalizeH="0" baseline="0" smtClean="0">
                          <a:ln>
                            <a:noFill/>
                          </a:ln>
                          <a:solidFill>
                            <a:srgbClr val="000000"/>
                          </a:solidFill>
                          <a:effectLst/>
                          <a:latin typeface="Arial" panose="020B0604020202020204" pitchFamily="34" charset="0"/>
                          <a:ea typeface="Gulim" panose="020B0600000101010101" pitchFamily="50" charset="-127"/>
                          <a:cs typeface="Arial" panose="020B0604020202020204" pitchFamily="34" charset="0"/>
                        </a:rPr>
                        <a:t> Heavy Industry</a:t>
                      </a:r>
                    </a:p>
                  </a:txBody>
                  <a:tcPr marL="68575" marR="68575"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412772">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ko-KR" sz="1000" b="0" i="0" u="none" strike="noStrike" cap="none" normalizeH="0" baseline="0" smtClean="0">
                          <a:ln>
                            <a:noFill/>
                          </a:ln>
                          <a:solidFill>
                            <a:srgbClr val="000000"/>
                          </a:solidFill>
                          <a:effectLst/>
                          <a:latin typeface="Arial" panose="020B0604020202020204" pitchFamily="34" charset="0"/>
                          <a:ea typeface="Gulim" panose="020B0600000101010101" pitchFamily="50" charset="-127"/>
                          <a:cs typeface="Arial" panose="020B0604020202020204" pitchFamily="34" charset="0"/>
                        </a:rPr>
                        <a:t>Gas Volume (</a:t>
                      </a:r>
                      <a:r>
                        <a:rPr kumimoji="0" lang="en-US" altLang="ko-KR" sz="1000" b="0" i="0" u="none" strike="noStrike" cap="none" normalizeH="0" baseline="0" err="1" smtClean="0">
                          <a:ln>
                            <a:noFill/>
                          </a:ln>
                          <a:solidFill>
                            <a:srgbClr val="000000"/>
                          </a:solidFill>
                          <a:effectLst/>
                          <a:latin typeface="Arial" panose="020B0604020202020204" pitchFamily="34" charset="0"/>
                          <a:ea typeface="Gulim" panose="020B0600000101010101" pitchFamily="50" charset="-127"/>
                          <a:cs typeface="Arial" panose="020B0604020202020204" pitchFamily="34" charset="0"/>
                        </a:rPr>
                        <a:t>Am3</a:t>
                      </a:r>
                      <a:r>
                        <a:rPr kumimoji="0" lang="en-US" altLang="ko-KR" sz="1000" b="0" i="0" u="none" strike="noStrike" cap="none" normalizeH="0" baseline="0" smtClean="0">
                          <a:ln>
                            <a:noFill/>
                          </a:ln>
                          <a:solidFill>
                            <a:srgbClr val="000000"/>
                          </a:solidFill>
                          <a:effectLst/>
                          <a:latin typeface="Arial" panose="020B0604020202020204" pitchFamily="34" charset="0"/>
                          <a:ea typeface="Gulim" panose="020B0600000101010101" pitchFamily="50" charset="-127"/>
                          <a:cs typeface="Arial" panose="020B0604020202020204" pitchFamily="34" charset="0"/>
                        </a:rPr>
                        <a:t>/Hr)</a:t>
                      </a:r>
                    </a:p>
                  </a:txBody>
                  <a:tcPr marL="68575" marR="68575"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ko-KR" sz="1000" b="0" i="0" u="none" strike="noStrike" cap="none" normalizeH="0" baseline="0" smtClean="0">
                          <a:ln>
                            <a:noFill/>
                          </a:ln>
                          <a:solidFill>
                            <a:srgbClr val="000000"/>
                          </a:solidFill>
                          <a:effectLst/>
                          <a:latin typeface="Arial" panose="020B0604020202020204" pitchFamily="34" charset="0"/>
                          <a:ea typeface="Malgun Gothic" panose="020B0503020000020004" pitchFamily="50" charset="-127"/>
                          <a:cs typeface="Arial" panose="020B0604020202020204" pitchFamily="34" charset="0"/>
                        </a:rPr>
                        <a:t>3,349,680</a:t>
                      </a:r>
                      <a:endParaRPr kumimoji="0" lang="en-US" altLang="ko-KR" sz="1000" b="0" i="0" u="none" strike="noStrike" cap="none" normalizeH="0" baseline="0" smtClean="0">
                        <a:ln>
                          <a:noFill/>
                        </a:ln>
                        <a:solidFill>
                          <a:srgbClr val="000000"/>
                        </a:solidFill>
                        <a:effectLst/>
                        <a:latin typeface="Arial" panose="020B0604020202020204" pitchFamily="34" charset="0"/>
                        <a:ea typeface="Gulim" panose="020B0600000101010101" pitchFamily="50" charset="-127"/>
                        <a:cs typeface="Arial" panose="020B0604020202020204" pitchFamily="34" charset="0"/>
                      </a:endParaRPr>
                    </a:p>
                  </a:txBody>
                  <a:tcPr marL="68575" marR="68575"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412772">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ko-KR" sz="1000" b="0" i="0" u="none" strike="noStrike" cap="none" normalizeH="0" baseline="0" smtClean="0">
                          <a:ln>
                            <a:noFill/>
                          </a:ln>
                          <a:solidFill>
                            <a:srgbClr val="000000"/>
                          </a:solidFill>
                          <a:effectLst/>
                          <a:latin typeface="Arial" panose="020B0604020202020204" pitchFamily="34" charset="0"/>
                          <a:ea typeface="Gulim" panose="020B0600000101010101" pitchFamily="50" charset="-127"/>
                          <a:cs typeface="Arial" panose="020B0604020202020204" pitchFamily="34" charset="0"/>
                        </a:rPr>
                        <a:t>Inlet Dust (g/Nm3)</a:t>
                      </a:r>
                    </a:p>
                  </a:txBody>
                  <a:tcPr marL="68575" marR="68575"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ko-KR" sz="1000" b="0" i="0" u="none" strike="noStrike" cap="none" normalizeH="0" baseline="0" smtClean="0">
                          <a:ln>
                            <a:noFill/>
                          </a:ln>
                          <a:solidFill>
                            <a:srgbClr val="000000"/>
                          </a:solidFill>
                          <a:effectLst/>
                          <a:latin typeface="Arial" panose="020B0604020202020204" pitchFamily="34" charset="0"/>
                          <a:ea typeface="Gulim" panose="020B0600000101010101" pitchFamily="50" charset="-127"/>
                          <a:cs typeface="Arial" panose="020B0604020202020204" pitchFamily="34" charset="0"/>
                        </a:rPr>
                        <a:t>55.5</a:t>
                      </a:r>
                    </a:p>
                  </a:txBody>
                  <a:tcPr marL="68575" marR="68575"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412772">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ko-KR" sz="1000" b="0" i="0" u="none" strike="noStrike" cap="none" normalizeH="0" baseline="0" smtClean="0">
                          <a:ln>
                            <a:noFill/>
                          </a:ln>
                          <a:solidFill>
                            <a:srgbClr val="000000"/>
                          </a:solidFill>
                          <a:effectLst/>
                          <a:latin typeface="Arial" panose="020B0604020202020204" pitchFamily="34" charset="0"/>
                          <a:ea typeface="Gulim" panose="020B0600000101010101" pitchFamily="50" charset="-127"/>
                          <a:cs typeface="Arial" panose="020B0604020202020204" pitchFamily="34" charset="0"/>
                        </a:rPr>
                        <a:t>Outlet Dust (mg/</a:t>
                      </a:r>
                      <a:r>
                        <a:rPr kumimoji="0" lang="en-US" altLang="ko-KR" sz="1000" b="0" i="0" u="none" strike="noStrike" cap="none" normalizeH="0" baseline="0" err="1" smtClean="0">
                          <a:ln>
                            <a:noFill/>
                          </a:ln>
                          <a:solidFill>
                            <a:srgbClr val="000000"/>
                          </a:solidFill>
                          <a:effectLst/>
                          <a:latin typeface="Arial" panose="020B0604020202020204" pitchFamily="34" charset="0"/>
                          <a:ea typeface="Gulim" panose="020B0600000101010101" pitchFamily="50" charset="-127"/>
                          <a:cs typeface="Arial" panose="020B0604020202020204" pitchFamily="34" charset="0"/>
                        </a:rPr>
                        <a:t>Nm3</a:t>
                      </a:r>
                      <a:r>
                        <a:rPr kumimoji="0" lang="en-US" altLang="ko-KR" sz="1000" b="0" i="0" u="none" strike="noStrike" cap="none" normalizeH="0" baseline="0" smtClean="0">
                          <a:ln>
                            <a:noFill/>
                          </a:ln>
                          <a:solidFill>
                            <a:srgbClr val="000000"/>
                          </a:solidFill>
                          <a:effectLst/>
                          <a:latin typeface="Arial" panose="020B0604020202020204" pitchFamily="34" charset="0"/>
                          <a:ea typeface="Gulim" panose="020B0600000101010101" pitchFamily="50" charset="-127"/>
                          <a:cs typeface="Arial" panose="020B0604020202020204" pitchFamily="34" charset="0"/>
                        </a:rPr>
                        <a:t>)</a:t>
                      </a:r>
                    </a:p>
                  </a:txBody>
                  <a:tcPr marL="68575" marR="68575"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ko-KR" sz="1000" b="0" i="0" u="none" strike="noStrike" cap="none" normalizeH="0" baseline="0" smtClean="0">
                          <a:ln>
                            <a:noFill/>
                          </a:ln>
                          <a:solidFill>
                            <a:srgbClr val="000000"/>
                          </a:solidFill>
                          <a:effectLst/>
                          <a:latin typeface="Arial" panose="020B0604020202020204" pitchFamily="34" charset="0"/>
                          <a:ea typeface="Gulim" panose="020B0600000101010101" pitchFamily="50" charset="-127"/>
                          <a:cs typeface="Arial" panose="020B0604020202020204" pitchFamily="34" charset="0"/>
                        </a:rPr>
                        <a:t>Less than 50</a:t>
                      </a:r>
                    </a:p>
                  </a:txBody>
                  <a:tcPr marL="68575" marR="68575"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24531">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ko-KR" sz="1000" b="0" i="0" u="none" strike="noStrike" cap="none" normalizeH="0" baseline="0" smtClean="0">
                          <a:ln>
                            <a:noFill/>
                          </a:ln>
                          <a:solidFill>
                            <a:srgbClr val="000000"/>
                          </a:solidFill>
                          <a:effectLst/>
                          <a:latin typeface="Arial" panose="020B0604020202020204" pitchFamily="34" charset="0"/>
                          <a:ea typeface="Gulim" panose="020B0600000101010101" pitchFamily="50" charset="-127"/>
                          <a:cs typeface="Arial" panose="020B0604020202020204" pitchFamily="34" charset="0"/>
                        </a:rPr>
                        <a:t>Efficiency (%)</a:t>
                      </a:r>
                    </a:p>
                  </a:txBody>
                  <a:tcPr marL="68575" marR="68575"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ko-KR" sz="1000" b="0" i="0" u="none" strike="noStrike" cap="none" normalizeH="0" baseline="0" smtClean="0">
                          <a:ln>
                            <a:noFill/>
                          </a:ln>
                          <a:solidFill>
                            <a:srgbClr val="000000"/>
                          </a:solidFill>
                          <a:effectLst/>
                          <a:latin typeface="Arial" panose="020B0604020202020204" pitchFamily="34" charset="0"/>
                          <a:ea typeface="Gulim" panose="020B0600000101010101" pitchFamily="50" charset="-127"/>
                          <a:cs typeface="Arial" panose="020B0604020202020204" pitchFamily="34" charset="0"/>
                        </a:rPr>
                        <a:t>99. 91</a:t>
                      </a:r>
                    </a:p>
                  </a:txBody>
                  <a:tcPr marL="68575" marR="68575"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478255">
                <a:tc gridSpan="2">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ko-KR" sz="1000" b="0" i="0" u="none" strike="noStrike" cap="none" normalizeH="0" baseline="0" smtClean="0">
                          <a:ln>
                            <a:noFill/>
                          </a:ln>
                          <a:solidFill>
                            <a:srgbClr val="000000"/>
                          </a:solidFill>
                          <a:effectLst/>
                          <a:latin typeface="Arial" panose="020B0604020202020204" pitchFamily="34" charset="0"/>
                          <a:ea typeface="Gulim" panose="020B0600000101010101" pitchFamily="50" charset="-127"/>
                          <a:cs typeface="Arial" panose="020B0604020202020204" pitchFamily="34" charset="0"/>
                        </a:rPr>
                        <a:t>Location: </a:t>
                      </a:r>
                      <a:r>
                        <a:rPr kumimoji="0" lang="en-US" altLang="ko-KR" sz="1000" b="0" i="0" u="none" strike="noStrike" cap="none" normalizeH="0" baseline="0" err="1" smtClean="0">
                          <a:ln>
                            <a:noFill/>
                          </a:ln>
                          <a:solidFill>
                            <a:srgbClr val="000000"/>
                          </a:solidFill>
                          <a:effectLst/>
                          <a:latin typeface="Arial" panose="020B0604020202020204" pitchFamily="34" charset="0"/>
                          <a:ea typeface="Gulim" panose="020B0600000101010101" pitchFamily="50" charset="-127"/>
                          <a:cs typeface="Arial" panose="020B0604020202020204" pitchFamily="34" charset="0"/>
                        </a:rPr>
                        <a:t>Mong</a:t>
                      </a:r>
                      <a:r>
                        <a:rPr kumimoji="0" lang="en-US" altLang="ko-KR" sz="1000" b="0" i="0" u="none" strike="noStrike" cap="none" normalizeH="0" baseline="0" smtClean="0">
                          <a:ln>
                            <a:noFill/>
                          </a:ln>
                          <a:solidFill>
                            <a:srgbClr val="000000"/>
                          </a:solidFill>
                          <a:effectLst/>
                          <a:latin typeface="Arial" panose="020B0604020202020204" pitchFamily="34" charset="0"/>
                          <a:ea typeface="Gulim" panose="020B0600000101010101" pitchFamily="50" charset="-127"/>
                          <a:cs typeface="Arial" panose="020B0604020202020204" pitchFamily="34" charset="0"/>
                        </a:rPr>
                        <a:t> Duong Town, Cam </a:t>
                      </a:r>
                      <a:r>
                        <a:rPr kumimoji="0" lang="en-US" altLang="ko-KR" sz="1000" b="0" i="0" u="none" strike="noStrike" cap="none" normalizeH="0" baseline="0" err="1" smtClean="0">
                          <a:ln>
                            <a:noFill/>
                          </a:ln>
                          <a:solidFill>
                            <a:srgbClr val="000000"/>
                          </a:solidFill>
                          <a:effectLst/>
                          <a:latin typeface="Arial" panose="020B0604020202020204" pitchFamily="34" charset="0"/>
                          <a:ea typeface="Gulim" panose="020B0600000101010101" pitchFamily="50" charset="-127"/>
                          <a:cs typeface="Arial" panose="020B0604020202020204" pitchFamily="34" charset="0"/>
                        </a:rPr>
                        <a:t>Pha</a:t>
                      </a:r>
                      <a:r>
                        <a:rPr kumimoji="0" lang="en-US" altLang="ko-KR" sz="1000" b="0" i="0" u="none" strike="noStrike" cap="none" normalizeH="0" baseline="0" smtClean="0">
                          <a:ln>
                            <a:noFill/>
                          </a:ln>
                          <a:solidFill>
                            <a:srgbClr val="000000"/>
                          </a:solidFill>
                          <a:effectLst/>
                          <a:latin typeface="Arial" panose="020B0604020202020204" pitchFamily="34" charset="0"/>
                          <a:ea typeface="Gulim" panose="020B0600000101010101" pitchFamily="50" charset="-127"/>
                          <a:cs typeface="Arial" panose="020B0604020202020204" pitchFamily="34" charset="0"/>
                        </a:rPr>
                        <a:t> Districts, </a:t>
                      </a:r>
                      <a:r>
                        <a:rPr kumimoji="0" lang="en-US" altLang="ko-KR" sz="1000" b="0" i="0" u="none" strike="noStrike" cap="none" normalizeH="0" baseline="0" err="1" smtClean="0">
                          <a:ln>
                            <a:noFill/>
                          </a:ln>
                          <a:solidFill>
                            <a:srgbClr val="000000"/>
                          </a:solidFill>
                          <a:effectLst/>
                          <a:latin typeface="Arial" panose="020B0604020202020204" pitchFamily="34" charset="0"/>
                          <a:ea typeface="Gulim" panose="020B0600000101010101" pitchFamily="50" charset="-127"/>
                          <a:cs typeface="Arial" panose="020B0604020202020204" pitchFamily="34" charset="0"/>
                        </a:rPr>
                        <a:t>Quang</a:t>
                      </a:r>
                      <a:r>
                        <a:rPr kumimoji="0" lang="en-US" altLang="ko-KR" sz="1000" b="0" i="0" u="none" strike="noStrike" cap="none" normalizeH="0" baseline="0" smtClean="0">
                          <a:ln>
                            <a:noFill/>
                          </a:ln>
                          <a:solidFill>
                            <a:srgbClr val="000000"/>
                          </a:solidFill>
                          <a:effectLst/>
                          <a:latin typeface="Arial" panose="020B0604020202020204" pitchFamily="34" charset="0"/>
                          <a:ea typeface="Gulim" panose="020B0600000101010101" pitchFamily="50" charset="-127"/>
                          <a:cs typeface="Arial" panose="020B0604020202020204" pitchFamily="34" charset="0"/>
                        </a:rPr>
                        <a:t> </a:t>
                      </a:r>
                      <a:r>
                        <a:rPr kumimoji="0" lang="en-US" altLang="ko-KR" sz="1000" b="0" i="0" u="none" strike="noStrike" cap="none" normalizeH="0" baseline="0" err="1" smtClean="0">
                          <a:ln>
                            <a:noFill/>
                          </a:ln>
                          <a:solidFill>
                            <a:srgbClr val="000000"/>
                          </a:solidFill>
                          <a:effectLst/>
                          <a:latin typeface="Arial" panose="020B0604020202020204" pitchFamily="34" charset="0"/>
                          <a:ea typeface="Gulim" panose="020B0600000101010101" pitchFamily="50" charset="-127"/>
                          <a:cs typeface="Arial" panose="020B0604020202020204" pitchFamily="34" charset="0"/>
                        </a:rPr>
                        <a:t>Ninh</a:t>
                      </a:r>
                      <a:r>
                        <a:rPr kumimoji="0" lang="en-US" altLang="ko-KR" sz="1000" b="0" i="0" u="none" strike="noStrike" cap="none" normalizeH="0" baseline="0" smtClean="0">
                          <a:ln>
                            <a:noFill/>
                          </a:ln>
                          <a:solidFill>
                            <a:srgbClr val="000000"/>
                          </a:solidFill>
                          <a:effectLst/>
                          <a:latin typeface="Arial" panose="020B0604020202020204" pitchFamily="34" charset="0"/>
                          <a:ea typeface="Gulim" panose="020B0600000101010101" pitchFamily="50" charset="-127"/>
                          <a:cs typeface="Arial" panose="020B0604020202020204" pitchFamily="34" charset="0"/>
                        </a:rPr>
                        <a:t> Province</a:t>
                      </a:r>
                    </a:p>
                  </a:txBody>
                  <a:tcPr marL="68575" marR="68575"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hMerge="1">
                  <a:txBody>
                    <a:bodyPr/>
                    <a:lstStyle/>
                    <a:p>
                      <a:endParaRPr lang="vi-VN"/>
                    </a:p>
                  </a:txBody>
                  <a:tcPr/>
                </a:tc>
                <a:extLst>
                  <a:ext uri="{0D108BD9-81ED-4DB2-BD59-A6C34878D82A}">
                    <a16:rowId xmlns:a16="http://schemas.microsoft.com/office/drawing/2014/main" val="10006"/>
                  </a:ext>
                </a:extLst>
              </a:tr>
            </a:tbl>
          </a:graphicData>
        </a:graphic>
      </p:graphicFrame>
      <p:sp>
        <p:nvSpPr>
          <p:cNvPr id="9" name="Text Box 274"/>
          <p:cNvSpPr txBox="1">
            <a:spLocks noChangeArrowheads="1"/>
          </p:cNvSpPr>
          <p:nvPr/>
        </p:nvSpPr>
        <p:spPr bwMode="auto">
          <a:xfrm>
            <a:off x="2001442" y="704851"/>
            <a:ext cx="3395930" cy="553998"/>
          </a:xfrm>
          <a:prstGeom prst="rect">
            <a:avLst/>
          </a:prstGeom>
          <a:noFill/>
          <a:ln w="9525">
            <a:noFill/>
            <a:miter lim="800000"/>
          </a:ln>
        </p:spPr>
        <p:txBody>
          <a:bodyPr wrap="none">
            <a:spAutoFit/>
          </a:bodyPr>
          <a:lstStyle/>
          <a:p>
            <a:pPr latinLnBrk="1"/>
            <a:r>
              <a:rPr lang="en-US" altLang="ko-KR" sz="1200" b="1" smtClean="0">
                <a:solidFill>
                  <a:schemeClr val="tx1"/>
                </a:solidFill>
                <a:latin typeface="Arial" panose="020B0604020202020204" pitchFamily="34" charset="0"/>
                <a:ea typeface="HY울릉도B"/>
                <a:cs typeface="Arial" panose="020B0604020202020204" pitchFamily="34" charset="0"/>
              </a:rPr>
              <a:t>Reference - ESP </a:t>
            </a:r>
            <a:r>
              <a:rPr lang="en-US" altLang="ko-KR" sz="1200" b="1">
                <a:solidFill>
                  <a:schemeClr val="tx1"/>
                </a:solidFill>
                <a:latin typeface="Arial" panose="020B0604020202020204" pitchFamily="34" charset="0"/>
                <a:ea typeface="HY울릉도B"/>
                <a:cs typeface="Arial" panose="020B0604020202020204" pitchFamily="34" charset="0"/>
              </a:rPr>
              <a:t>and </a:t>
            </a:r>
            <a:r>
              <a:rPr lang="en-US" altLang="ko-KR" sz="1200" b="1" err="1" smtClean="0">
                <a:solidFill>
                  <a:schemeClr val="tx1"/>
                </a:solidFill>
                <a:latin typeface="Arial" panose="020B0604020202020204" pitchFamily="34" charset="0"/>
                <a:ea typeface="HY울릉도B"/>
                <a:cs typeface="Arial" panose="020B0604020202020204" pitchFamily="34" charset="0"/>
              </a:rPr>
              <a:t>SCR</a:t>
            </a:r>
            <a:r>
              <a:rPr lang="en-US" altLang="ko-KR" sz="1200" b="1" smtClean="0">
                <a:solidFill>
                  <a:schemeClr val="tx1"/>
                </a:solidFill>
                <a:latin typeface="Arial" panose="020B0604020202020204" pitchFamily="34" charset="0"/>
                <a:ea typeface="HY울릉도B"/>
                <a:cs typeface="Arial" panose="020B0604020202020204" pitchFamily="34" charset="0"/>
              </a:rPr>
              <a:t> (2 units x </a:t>
            </a:r>
            <a:r>
              <a:rPr lang="en-US" altLang="ko-KR" sz="1200" b="1" err="1" smtClean="0">
                <a:solidFill>
                  <a:schemeClr val="tx1"/>
                </a:solidFill>
                <a:latin typeface="Arial" panose="020B0604020202020204" pitchFamily="34" charset="0"/>
                <a:ea typeface="HY울릉도B"/>
                <a:cs typeface="Arial" panose="020B0604020202020204" pitchFamily="34" charset="0"/>
              </a:rPr>
              <a:t>600MW</a:t>
            </a:r>
            <a:r>
              <a:rPr lang="en-US" altLang="ko-KR" sz="1200" b="1" smtClean="0">
                <a:solidFill>
                  <a:schemeClr val="tx1"/>
                </a:solidFill>
                <a:latin typeface="Arial" panose="020B0604020202020204" pitchFamily="34" charset="0"/>
                <a:ea typeface="HY울릉도B"/>
                <a:cs typeface="Arial" panose="020B0604020202020204" pitchFamily="34" charset="0"/>
              </a:rPr>
              <a:t>)</a:t>
            </a:r>
            <a:endParaRPr lang="en-US" altLang="ko-KR" sz="1200" b="1">
              <a:solidFill>
                <a:schemeClr val="tx1"/>
              </a:solidFill>
              <a:latin typeface="Arial" panose="020B0604020202020204" pitchFamily="34" charset="0"/>
              <a:ea typeface="HY울릉도B"/>
              <a:cs typeface="Arial" panose="020B0604020202020204" pitchFamily="34" charset="0"/>
            </a:endParaRPr>
          </a:p>
          <a:p>
            <a:pPr latinLnBrk="1"/>
            <a:r>
              <a:rPr lang="en-US" altLang="ko-KR" sz="1200" b="1">
                <a:solidFill>
                  <a:schemeClr val="tx1"/>
                </a:solidFill>
                <a:latin typeface="Arial" panose="020B0604020202020204" pitchFamily="34" charset="0"/>
                <a:ea typeface="HY울릉도B"/>
                <a:cs typeface="Arial" panose="020B0604020202020204" pitchFamily="34" charset="0"/>
              </a:rPr>
              <a:t> </a:t>
            </a:r>
            <a:r>
              <a:rPr lang="en-US" altLang="ko-KR" sz="1200" b="1" err="1" smtClean="0">
                <a:solidFill>
                  <a:schemeClr val="tx1"/>
                </a:solidFill>
                <a:latin typeface="Arial" panose="020B0604020202020204" pitchFamily="34" charset="0"/>
                <a:ea typeface="HY울릉도B"/>
                <a:cs typeface="Arial" panose="020B0604020202020204" pitchFamily="34" charset="0"/>
              </a:rPr>
              <a:t>Mong</a:t>
            </a:r>
            <a:r>
              <a:rPr lang="en-US" altLang="ko-KR" sz="1200" b="1" smtClean="0">
                <a:solidFill>
                  <a:schemeClr val="tx1"/>
                </a:solidFill>
                <a:latin typeface="Arial" panose="020B0604020202020204" pitchFamily="34" charset="0"/>
                <a:ea typeface="HY울릉도B"/>
                <a:cs typeface="Arial" panose="020B0604020202020204" pitchFamily="34" charset="0"/>
              </a:rPr>
              <a:t> Duong 2 Thermal Power Plant</a:t>
            </a:r>
            <a:endParaRPr lang="en-US" altLang="ko-KR" sz="1200" b="1">
              <a:solidFill>
                <a:schemeClr val="tx1"/>
              </a:solidFill>
              <a:latin typeface="Arial" panose="020B0604020202020204" pitchFamily="34" charset="0"/>
              <a:ea typeface="HY울릉도B"/>
              <a:cs typeface="Arial" panose="020B0604020202020204" pitchFamily="34" charset="0"/>
            </a:endParaRPr>
          </a:p>
        </p:txBody>
      </p:sp>
      <p:pic>
        <p:nvPicPr>
          <p:cNvPr id="8" name="Picture 32" descr="C:\Users\SamSung\Desktop\DSC01331.JPG"/>
          <p:cNvPicPr>
            <a:picLocks noChangeAspect="1" noChangeArrowheads="1"/>
          </p:cNvPicPr>
          <p:nvPr/>
        </p:nvPicPr>
        <p:blipFill>
          <a:blip r:embed="rId4"/>
          <a:srcRect/>
          <a:stretch>
            <a:fillRect/>
          </a:stretch>
        </p:blipFill>
        <p:spPr bwMode="auto">
          <a:xfrm>
            <a:off x="398915" y="5134655"/>
            <a:ext cx="3011942" cy="292077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798286" y="1640115"/>
          <a:ext cx="5716814" cy="2627085"/>
        </p:xfrm>
        <a:graphic>
          <a:graphicData uri="http://schemas.openxmlformats.org/drawingml/2006/table">
            <a:tbl>
              <a:tblPr firstRow="1" bandRow="1">
                <a:tableStyleId>{5C22544A-7EE6-4342-B048-85BDC9FD1C3A}</a:tableStyleId>
              </a:tblPr>
              <a:tblGrid>
                <a:gridCol w="2343623">
                  <a:extLst>
                    <a:ext uri="{9D8B030D-6E8A-4147-A177-3AD203B41FA5}">
                      <a16:colId xmlns:a16="http://schemas.microsoft.com/office/drawing/2014/main" val="20000"/>
                    </a:ext>
                  </a:extLst>
                </a:gridCol>
                <a:gridCol w="3373191">
                  <a:extLst>
                    <a:ext uri="{9D8B030D-6E8A-4147-A177-3AD203B41FA5}">
                      <a16:colId xmlns:a16="http://schemas.microsoft.com/office/drawing/2014/main" val="20001"/>
                    </a:ext>
                  </a:extLst>
                </a:gridCol>
              </a:tblGrid>
              <a:tr h="311973">
                <a:tc>
                  <a:txBody>
                    <a:bodyPr/>
                    <a:lstStyle/>
                    <a:p>
                      <a:pPr algn="ctr"/>
                      <a:r>
                        <a:rPr lang="en-US" sz="1000" smtClean="0">
                          <a:solidFill>
                            <a:schemeClr val="tx2"/>
                          </a:solidFill>
                          <a:latin typeface="Arial" panose="020B0604020202020204" pitchFamily="34" charset="0"/>
                          <a:cs typeface="Arial" panose="020B0604020202020204" pitchFamily="34" charset="0"/>
                        </a:rPr>
                        <a:t>Client</a:t>
                      </a:r>
                      <a:endParaRPr lang="en-US" sz="1000">
                        <a:solidFill>
                          <a:schemeClr val="tx2"/>
                        </a:solidFill>
                        <a:latin typeface="Arial" panose="020B0604020202020204" pitchFamily="34" charset="0"/>
                        <a:cs typeface="Arial" panose="020B0604020202020204" pitchFamily="34" charset="0"/>
                      </a:endParaRPr>
                    </a:p>
                  </a:txBody>
                  <a:tcPr marL="68579" marR="68579" marT="60977" marB="60977"/>
                </a:tc>
                <a:tc>
                  <a:txBody>
                    <a:bodyPr/>
                    <a:lstStyle/>
                    <a:p>
                      <a:pPr algn="ctr"/>
                      <a:r>
                        <a:rPr lang="en-US" sz="1000" smtClean="0">
                          <a:solidFill>
                            <a:schemeClr val="tx2"/>
                          </a:solidFill>
                          <a:latin typeface="Arial" panose="020B0604020202020204" pitchFamily="34" charset="0"/>
                          <a:cs typeface="Arial" panose="020B0604020202020204" pitchFamily="34" charset="0"/>
                        </a:rPr>
                        <a:t>Formosa Plastic Group</a:t>
                      </a:r>
                      <a:endParaRPr lang="en-US" sz="1000">
                        <a:solidFill>
                          <a:schemeClr val="tx2"/>
                        </a:solidFill>
                        <a:latin typeface="Arial" panose="020B0604020202020204" pitchFamily="34" charset="0"/>
                        <a:cs typeface="Arial" panose="020B0604020202020204" pitchFamily="34" charset="0"/>
                      </a:endParaRPr>
                    </a:p>
                  </a:txBody>
                  <a:tcPr marL="68579" marR="68579" marT="60977" marB="60977"/>
                </a:tc>
                <a:extLst>
                  <a:ext uri="{0D108BD9-81ED-4DB2-BD59-A6C34878D82A}">
                    <a16:rowId xmlns:a16="http://schemas.microsoft.com/office/drawing/2014/main" val="10000"/>
                  </a:ext>
                </a:extLst>
              </a:tr>
              <a:tr h="311973">
                <a:tc>
                  <a:txBody>
                    <a:bodyPr/>
                    <a:lstStyle/>
                    <a:p>
                      <a:r>
                        <a:rPr lang="en-US" sz="1000" smtClean="0">
                          <a:latin typeface="Arial" panose="020B0604020202020204" pitchFamily="34" charset="0"/>
                          <a:cs typeface="Arial" panose="020B0604020202020204" pitchFamily="34" charset="0"/>
                        </a:rPr>
                        <a:t>EPC Contractor</a:t>
                      </a:r>
                      <a:endParaRPr lang="en-US" sz="1000">
                        <a:latin typeface="Arial" panose="020B0604020202020204" pitchFamily="34" charset="0"/>
                        <a:cs typeface="Arial" panose="020B0604020202020204" pitchFamily="34" charset="0"/>
                      </a:endParaRPr>
                    </a:p>
                  </a:txBody>
                  <a:tcPr marL="68579" marR="68579" marT="60977" marB="60977"/>
                </a:tc>
                <a:tc>
                  <a:txBody>
                    <a:bodyPr/>
                    <a:lstStyle/>
                    <a:p>
                      <a:pPr algn="ctr"/>
                      <a:r>
                        <a:rPr lang="en-US" sz="1000" smtClean="0">
                          <a:latin typeface="Arial" panose="020B0604020202020204" pitchFamily="34" charset="0"/>
                          <a:cs typeface="Arial" panose="020B0604020202020204" pitchFamily="34" charset="0"/>
                        </a:rPr>
                        <a:t>KC Cottrell Vietnam</a:t>
                      </a:r>
                      <a:endParaRPr lang="en-US" sz="1000">
                        <a:latin typeface="Arial" panose="020B0604020202020204" pitchFamily="34" charset="0"/>
                        <a:cs typeface="Arial" panose="020B0604020202020204" pitchFamily="34" charset="0"/>
                      </a:endParaRPr>
                    </a:p>
                  </a:txBody>
                  <a:tcPr marL="68579" marR="68579" marT="60977" marB="60977"/>
                </a:tc>
                <a:extLst>
                  <a:ext uri="{0D108BD9-81ED-4DB2-BD59-A6C34878D82A}">
                    <a16:rowId xmlns:a16="http://schemas.microsoft.com/office/drawing/2014/main" val="10001"/>
                  </a:ext>
                </a:extLst>
              </a:tr>
              <a:tr h="459731">
                <a:tc>
                  <a:txBody>
                    <a:bodyPr/>
                    <a:lstStyle/>
                    <a:p>
                      <a:r>
                        <a:rPr lang="en-US" sz="1000" smtClean="0">
                          <a:latin typeface="Arial" panose="020B0604020202020204" pitchFamily="34" charset="0"/>
                          <a:cs typeface="Arial" panose="020B0604020202020204" pitchFamily="34" charset="0"/>
                        </a:rPr>
                        <a:t>Gas Volume(Nm3/hr)</a:t>
                      </a:r>
                      <a:endParaRPr lang="en-US" sz="1000">
                        <a:latin typeface="Arial" panose="020B0604020202020204" pitchFamily="34" charset="0"/>
                        <a:cs typeface="Arial" panose="020B0604020202020204" pitchFamily="34" charset="0"/>
                      </a:endParaRPr>
                    </a:p>
                  </a:txBody>
                  <a:tcPr marL="68579" marR="68579" marT="60977" marB="60977"/>
                </a:tc>
                <a:tc>
                  <a:txBody>
                    <a:bodyPr/>
                    <a:lstStyle/>
                    <a:p>
                      <a:pPr algn="ctr"/>
                      <a:r>
                        <a:rPr lang="en-US" sz="1000" smtClean="0">
                          <a:latin typeface="Arial" panose="020B0604020202020204" pitchFamily="34" charset="0"/>
                          <a:cs typeface="Arial" panose="020B0604020202020204" pitchFamily="34" charset="0"/>
                        </a:rPr>
                        <a:t>580,140</a:t>
                      </a:r>
                      <a:endParaRPr lang="en-US" sz="1000">
                        <a:latin typeface="Arial" panose="020B0604020202020204" pitchFamily="34" charset="0"/>
                        <a:cs typeface="Arial" panose="020B0604020202020204" pitchFamily="34" charset="0"/>
                      </a:endParaRPr>
                    </a:p>
                  </a:txBody>
                  <a:tcPr marL="68579" marR="68579" marT="60977" marB="60977"/>
                </a:tc>
                <a:extLst>
                  <a:ext uri="{0D108BD9-81ED-4DB2-BD59-A6C34878D82A}">
                    <a16:rowId xmlns:a16="http://schemas.microsoft.com/office/drawing/2014/main" val="10002"/>
                  </a:ext>
                </a:extLst>
              </a:tr>
              <a:tr h="311973">
                <a:tc>
                  <a:txBody>
                    <a:bodyPr/>
                    <a:lstStyle/>
                    <a:p>
                      <a:r>
                        <a:rPr lang="en-US" sz="1000" smtClean="0">
                          <a:latin typeface="Arial" panose="020B0604020202020204" pitchFamily="34" charset="0"/>
                          <a:cs typeface="Arial" panose="020B0604020202020204" pitchFamily="34" charset="0"/>
                        </a:rPr>
                        <a:t>Inlet Dust(g/Nm3)</a:t>
                      </a:r>
                      <a:endParaRPr lang="en-US" sz="1000">
                        <a:latin typeface="Arial" panose="020B0604020202020204" pitchFamily="34" charset="0"/>
                        <a:cs typeface="Arial" panose="020B0604020202020204" pitchFamily="34" charset="0"/>
                      </a:endParaRPr>
                    </a:p>
                  </a:txBody>
                  <a:tcPr marL="68579" marR="68579" marT="60977" marB="60977"/>
                </a:tc>
                <a:tc>
                  <a:txBody>
                    <a:bodyPr/>
                    <a:lstStyle/>
                    <a:p>
                      <a:pPr algn="ctr"/>
                      <a:r>
                        <a:rPr lang="en-US" sz="1000" smtClean="0">
                          <a:latin typeface="Arial" panose="020B0604020202020204" pitchFamily="34" charset="0"/>
                          <a:cs typeface="Arial" panose="020B0604020202020204" pitchFamily="34" charset="0"/>
                        </a:rPr>
                        <a:t>19</a:t>
                      </a:r>
                      <a:endParaRPr lang="en-US" sz="1000">
                        <a:latin typeface="Arial" panose="020B0604020202020204" pitchFamily="34" charset="0"/>
                        <a:cs typeface="Arial" panose="020B0604020202020204" pitchFamily="34" charset="0"/>
                      </a:endParaRPr>
                    </a:p>
                  </a:txBody>
                  <a:tcPr marL="68579" marR="68579" marT="60977" marB="60977"/>
                </a:tc>
                <a:extLst>
                  <a:ext uri="{0D108BD9-81ED-4DB2-BD59-A6C34878D82A}">
                    <a16:rowId xmlns:a16="http://schemas.microsoft.com/office/drawing/2014/main" val="10003"/>
                  </a:ext>
                </a:extLst>
              </a:tr>
              <a:tr h="459731">
                <a:tc>
                  <a:txBody>
                    <a:bodyPr/>
                    <a:lstStyle/>
                    <a:p>
                      <a:r>
                        <a:rPr lang="en-US" sz="1000" smtClean="0">
                          <a:latin typeface="Arial" panose="020B0604020202020204" pitchFamily="34" charset="0"/>
                          <a:cs typeface="Arial" panose="020B0604020202020204" pitchFamily="34" charset="0"/>
                        </a:rPr>
                        <a:t>Outlet</a:t>
                      </a:r>
                      <a:r>
                        <a:rPr lang="en-US" sz="1000" baseline="0" smtClean="0">
                          <a:latin typeface="Arial" panose="020B0604020202020204" pitchFamily="34" charset="0"/>
                          <a:cs typeface="Arial" panose="020B0604020202020204" pitchFamily="34" charset="0"/>
                        </a:rPr>
                        <a:t> Dust(mg/Nm3)</a:t>
                      </a:r>
                      <a:endParaRPr lang="en-US" sz="1000">
                        <a:latin typeface="Arial" panose="020B0604020202020204" pitchFamily="34" charset="0"/>
                        <a:cs typeface="Arial" panose="020B0604020202020204" pitchFamily="34" charset="0"/>
                      </a:endParaRPr>
                    </a:p>
                  </a:txBody>
                  <a:tcPr marL="68579" marR="68579" marT="60977" marB="60977"/>
                </a:tc>
                <a:tc>
                  <a:txBody>
                    <a:bodyPr/>
                    <a:lstStyle/>
                    <a:p>
                      <a:pPr algn="ctr"/>
                      <a:r>
                        <a:rPr lang="en-US" sz="1000" smtClean="0">
                          <a:latin typeface="Arial" panose="020B0604020202020204" pitchFamily="34" charset="0"/>
                          <a:cs typeface="Arial" panose="020B0604020202020204" pitchFamily="34" charset="0"/>
                        </a:rPr>
                        <a:t>22.9</a:t>
                      </a:r>
                      <a:endParaRPr lang="en-US" sz="1000">
                        <a:latin typeface="Arial" panose="020B0604020202020204" pitchFamily="34" charset="0"/>
                        <a:cs typeface="Arial" panose="020B0604020202020204" pitchFamily="34" charset="0"/>
                      </a:endParaRPr>
                    </a:p>
                  </a:txBody>
                  <a:tcPr marL="68579" marR="68579" marT="60977" marB="60977"/>
                </a:tc>
                <a:extLst>
                  <a:ext uri="{0D108BD9-81ED-4DB2-BD59-A6C34878D82A}">
                    <a16:rowId xmlns:a16="http://schemas.microsoft.com/office/drawing/2014/main" val="10004"/>
                  </a:ext>
                </a:extLst>
              </a:tr>
              <a:tr h="311973">
                <a:tc>
                  <a:txBody>
                    <a:bodyPr/>
                    <a:lstStyle/>
                    <a:p>
                      <a:r>
                        <a:rPr lang="en-US" sz="1000" smtClean="0">
                          <a:latin typeface="Arial" panose="020B0604020202020204" pitchFamily="34" charset="0"/>
                          <a:cs typeface="Arial" panose="020B0604020202020204" pitchFamily="34" charset="0"/>
                        </a:rPr>
                        <a:t>Efficiency (%)</a:t>
                      </a:r>
                      <a:endParaRPr lang="en-US" sz="1000">
                        <a:latin typeface="Arial" panose="020B0604020202020204" pitchFamily="34" charset="0"/>
                        <a:cs typeface="Arial" panose="020B0604020202020204" pitchFamily="34" charset="0"/>
                      </a:endParaRPr>
                    </a:p>
                  </a:txBody>
                  <a:tcPr marL="68579" marR="68579" marT="60977" marB="60977"/>
                </a:tc>
                <a:tc>
                  <a:txBody>
                    <a:bodyPr/>
                    <a:lstStyle/>
                    <a:p>
                      <a:pPr algn="ctr"/>
                      <a:r>
                        <a:rPr lang="en-US" sz="1000" smtClean="0">
                          <a:latin typeface="Arial" panose="020B0604020202020204" pitchFamily="34" charset="0"/>
                          <a:cs typeface="Arial" panose="020B0604020202020204" pitchFamily="34" charset="0"/>
                        </a:rPr>
                        <a:t>99.88</a:t>
                      </a:r>
                      <a:endParaRPr lang="en-US" sz="1000">
                        <a:latin typeface="Arial" panose="020B0604020202020204" pitchFamily="34" charset="0"/>
                        <a:cs typeface="Arial" panose="020B0604020202020204" pitchFamily="34" charset="0"/>
                      </a:endParaRPr>
                    </a:p>
                  </a:txBody>
                  <a:tcPr marL="68579" marR="68579" marT="60977" marB="60977"/>
                </a:tc>
                <a:extLst>
                  <a:ext uri="{0D108BD9-81ED-4DB2-BD59-A6C34878D82A}">
                    <a16:rowId xmlns:a16="http://schemas.microsoft.com/office/drawing/2014/main" val="10005"/>
                  </a:ext>
                </a:extLst>
              </a:tr>
              <a:tr h="459731">
                <a:tc gridSpan="2">
                  <a:txBody>
                    <a:bodyPr/>
                    <a:lstStyle/>
                    <a:p>
                      <a:r>
                        <a:rPr lang="en-US" sz="1000" smtClean="0">
                          <a:latin typeface="Arial" panose="020B0604020202020204" pitchFamily="34" charset="0"/>
                          <a:cs typeface="Arial" panose="020B0604020202020204" pitchFamily="34" charset="0"/>
                        </a:rPr>
                        <a:t>Location:</a:t>
                      </a:r>
                      <a:r>
                        <a:rPr lang="en-US" sz="1000" baseline="0" smtClean="0">
                          <a:latin typeface="Arial" panose="020B0604020202020204" pitchFamily="34" charset="0"/>
                          <a:cs typeface="Arial" panose="020B0604020202020204" pitchFamily="34" charset="0"/>
                        </a:rPr>
                        <a:t> </a:t>
                      </a:r>
                      <a:r>
                        <a:rPr lang="en-US" sz="1000" baseline="0" err="1" smtClean="0">
                          <a:latin typeface="Arial" panose="020B0604020202020204" pitchFamily="34" charset="0"/>
                          <a:cs typeface="Arial" panose="020B0604020202020204" pitchFamily="34" charset="0"/>
                        </a:rPr>
                        <a:t>Nhon</a:t>
                      </a:r>
                      <a:r>
                        <a:rPr lang="en-US" sz="1000" baseline="0" smtClean="0">
                          <a:latin typeface="Arial" panose="020B0604020202020204" pitchFamily="34" charset="0"/>
                          <a:cs typeface="Arial" panose="020B0604020202020204" pitchFamily="34" charset="0"/>
                        </a:rPr>
                        <a:t> </a:t>
                      </a:r>
                      <a:r>
                        <a:rPr lang="en-US" sz="1000" baseline="0" err="1" smtClean="0">
                          <a:latin typeface="Arial" panose="020B0604020202020204" pitchFamily="34" charset="0"/>
                          <a:cs typeface="Arial" panose="020B0604020202020204" pitchFamily="34" charset="0"/>
                        </a:rPr>
                        <a:t>Trach</a:t>
                      </a:r>
                      <a:r>
                        <a:rPr lang="en-US" sz="1000" baseline="0" smtClean="0">
                          <a:latin typeface="Arial" panose="020B0604020202020204" pitchFamily="34" charset="0"/>
                          <a:cs typeface="Arial" panose="020B0604020202020204" pitchFamily="34" charset="0"/>
                        </a:rPr>
                        <a:t> 3 Industrial Zone, Dong </a:t>
                      </a:r>
                      <a:r>
                        <a:rPr lang="en-US" sz="1000" baseline="0" err="1" smtClean="0">
                          <a:latin typeface="Arial" panose="020B0604020202020204" pitchFamily="34" charset="0"/>
                          <a:cs typeface="Arial" panose="020B0604020202020204" pitchFamily="34" charset="0"/>
                        </a:rPr>
                        <a:t>Nai</a:t>
                      </a:r>
                      <a:r>
                        <a:rPr lang="en-US" sz="1000" baseline="0" smtClean="0">
                          <a:latin typeface="Arial" panose="020B0604020202020204" pitchFamily="34" charset="0"/>
                          <a:cs typeface="Arial" panose="020B0604020202020204" pitchFamily="34" charset="0"/>
                        </a:rPr>
                        <a:t> Province, Vietnam</a:t>
                      </a:r>
                      <a:endParaRPr lang="en-US" sz="1000">
                        <a:latin typeface="Arial" panose="020B0604020202020204" pitchFamily="34" charset="0"/>
                        <a:cs typeface="Arial" panose="020B0604020202020204" pitchFamily="34" charset="0"/>
                      </a:endParaRPr>
                    </a:p>
                  </a:txBody>
                  <a:tcPr marL="68579" marR="68579" marT="60977" marB="60977"/>
                </a:tc>
                <a:tc hMerge="1">
                  <a:txBody>
                    <a:bodyPr/>
                    <a:lstStyle/>
                    <a:p>
                      <a:endParaRPr lang="vi-VN"/>
                    </a:p>
                  </a:txBody>
                  <a:tcPr/>
                </a:tc>
                <a:extLst>
                  <a:ext uri="{0D108BD9-81ED-4DB2-BD59-A6C34878D82A}">
                    <a16:rowId xmlns:a16="http://schemas.microsoft.com/office/drawing/2014/main" val="10006"/>
                  </a:ext>
                </a:extLst>
              </a:tr>
            </a:tbl>
          </a:graphicData>
        </a:graphic>
      </p:graphicFrame>
      <p:sp>
        <p:nvSpPr>
          <p:cNvPr id="9" name="Text Box 274"/>
          <p:cNvSpPr txBox="1">
            <a:spLocks noChangeArrowheads="1"/>
          </p:cNvSpPr>
          <p:nvPr/>
        </p:nvSpPr>
        <p:spPr bwMode="auto">
          <a:xfrm>
            <a:off x="2001443" y="704851"/>
            <a:ext cx="2811988" cy="553998"/>
          </a:xfrm>
          <a:prstGeom prst="rect">
            <a:avLst/>
          </a:prstGeom>
          <a:noFill/>
          <a:ln w="9525">
            <a:noFill/>
            <a:miter lim="800000"/>
          </a:ln>
        </p:spPr>
        <p:txBody>
          <a:bodyPr wrap="none">
            <a:spAutoFit/>
          </a:bodyPr>
          <a:lstStyle/>
          <a:p>
            <a:pPr latinLnBrk="1"/>
            <a:r>
              <a:rPr lang="en-US" altLang="ko-KR" sz="1200" b="1" smtClean="0">
                <a:solidFill>
                  <a:schemeClr val="tx1"/>
                </a:solidFill>
                <a:latin typeface="Arial" panose="020B0604020202020204" pitchFamily="34" charset="0"/>
                <a:ea typeface="HY울릉도B"/>
                <a:cs typeface="Arial" panose="020B0604020202020204" pitchFamily="34" charset="0"/>
              </a:rPr>
              <a:t>Reference - ESP</a:t>
            </a:r>
            <a:endParaRPr lang="en-US" altLang="ko-KR" sz="1200" b="1">
              <a:solidFill>
                <a:schemeClr val="tx1"/>
              </a:solidFill>
              <a:latin typeface="Arial" panose="020B0604020202020204" pitchFamily="34" charset="0"/>
              <a:ea typeface="HY울릉도B"/>
              <a:cs typeface="Arial" panose="020B0604020202020204" pitchFamily="34" charset="0"/>
            </a:endParaRPr>
          </a:p>
          <a:p>
            <a:pPr latinLnBrk="1"/>
            <a:r>
              <a:rPr lang="en-US" altLang="ko-KR" sz="1200" b="1">
                <a:solidFill>
                  <a:schemeClr val="tx1"/>
                </a:solidFill>
                <a:latin typeface="Arial" panose="020B0604020202020204" pitchFamily="34" charset="0"/>
                <a:ea typeface="HY울릉도B"/>
                <a:cs typeface="Arial" panose="020B0604020202020204" pitchFamily="34" charset="0"/>
              </a:rPr>
              <a:t> </a:t>
            </a:r>
            <a:r>
              <a:rPr lang="en-US" altLang="ko-KR" sz="1200" b="1" smtClean="0">
                <a:solidFill>
                  <a:schemeClr val="tx1"/>
                </a:solidFill>
                <a:latin typeface="Arial" panose="020B0604020202020204" pitchFamily="34" charset="0"/>
                <a:ea typeface="HY울릉도B"/>
                <a:cs typeface="Arial" panose="020B0604020202020204" pitchFamily="34" charset="0"/>
              </a:rPr>
              <a:t>Dong </a:t>
            </a:r>
            <a:r>
              <a:rPr lang="en-US" altLang="ko-KR" sz="1200" b="1" err="1" smtClean="0">
                <a:solidFill>
                  <a:schemeClr val="tx1"/>
                </a:solidFill>
                <a:latin typeface="Arial" panose="020B0604020202020204" pitchFamily="34" charset="0"/>
                <a:ea typeface="HY울릉도B"/>
                <a:cs typeface="Arial" panose="020B0604020202020204" pitchFamily="34" charset="0"/>
              </a:rPr>
              <a:t>Nai</a:t>
            </a:r>
            <a:r>
              <a:rPr lang="en-US" altLang="ko-KR" sz="1200" b="1" smtClean="0">
                <a:solidFill>
                  <a:schemeClr val="tx1"/>
                </a:solidFill>
                <a:latin typeface="Arial" panose="020B0604020202020204" pitchFamily="34" charset="0"/>
                <a:ea typeface="HY울릉도B"/>
                <a:cs typeface="Arial" panose="020B0604020202020204" pitchFamily="34" charset="0"/>
              </a:rPr>
              <a:t> </a:t>
            </a:r>
            <a:r>
              <a:rPr lang="en-US" altLang="ko-KR" sz="1200" b="1" err="1" smtClean="0">
                <a:solidFill>
                  <a:schemeClr val="tx1"/>
                </a:solidFill>
                <a:latin typeface="Arial" panose="020B0604020202020204" pitchFamily="34" charset="0"/>
                <a:ea typeface="HY울릉도B"/>
                <a:cs typeface="Arial" panose="020B0604020202020204" pitchFamily="34" charset="0"/>
              </a:rPr>
              <a:t>VN3</a:t>
            </a:r>
            <a:r>
              <a:rPr lang="en-US" altLang="ko-KR" sz="1200" b="1" smtClean="0">
                <a:solidFill>
                  <a:schemeClr val="tx1"/>
                </a:solidFill>
                <a:latin typeface="Arial" panose="020B0604020202020204" pitchFamily="34" charset="0"/>
                <a:ea typeface="HY울릉도B"/>
                <a:cs typeface="Arial" panose="020B0604020202020204" pitchFamily="34" charset="0"/>
              </a:rPr>
              <a:t> Thermal Power Plant</a:t>
            </a:r>
            <a:endParaRPr lang="en-US" altLang="ko-KR" sz="1200" b="1">
              <a:solidFill>
                <a:schemeClr val="tx1"/>
              </a:solidFill>
              <a:latin typeface="Arial" panose="020B0604020202020204" pitchFamily="34" charset="0"/>
              <a:ea typeface="HY울릉도B"/>
              <a:cs typeface="Arial" panose="020B0604020202020204" pitchFamily="34" charset="0"/>
            </a:endParaRPr>
          </a:p>
        </p:txBody>
      </p:sp>
      <p:pic>
        <p:nvPicPr>
          <p:cNvPr id="12" name="Picture 8"/>
          <p:cNvPicPr>
            <a:picLocks noChangeAspect="1"/>
          </p:cNvPicPr>
          <p:nvPr/>
        </p:nvPicPr>
        <p:blipFill>
          <a:blip r:embed="rId2"/>
          <a:srcRect/>
          <a:stretch>
            <a:fillRect/>
          </a:stretch>
        </p:blipFill>
        <p:spPr bwMode="auto">
          <a:xfrm>
            <a:off x="812800" y="4499430"/>
            <a:ext cx="5689599" cy="388982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altLang="ko-KR" smtClean="0"/>
              <a:t>- </a:t>
            </a:r>
            <a:fld id="{247C15DC-A8E1-42E7-918A-8BFC412D6E9A}" type="slidenum">
              <a:rPr lang="ko-KR" altLang="en-US" smtClean="0"/>
              <a:t>27</a:t>
            </a:fld>
            <a:r>
              <a:rPr lang="ko-KR" altLang="en-US" smtClean="0"/>
              <a:t> </a:t>
            </a:r>
            <a:r>
              <a:rPr lang="en-US" altLang="ko-KR" smtClean="0"/>
              <a:t>-</a:t>
            </a:r>
            <a:endParaRPr lang="ko-KR" alt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300" y="393700"/>
            <a:ext cx="3073400" cy="2540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9036" y="393700"/>
            <a:ext cx="2866064" cy="2540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600" y="3276743"/>
            <a:ext cx="3086100" cy="261605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9036" y="3276742"/>
            <a:ext cx="2866064" cy="261605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49036" y="6235841"/>
            <a:ext cx="2866064" cy="2463659"/>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5600" y="6235843"/>
            <a:ext cx="3086100" cy="2463657"/>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3524250" y="1686563"/>
          <a:ext cx="3105150" cy="2289749"/>
        </p:xfrm>
        <a:graphic>
          <a:graphicData uri="http://schemas.openxmlformats.org/drawingml/2006/table">
            <a:tbl>
              <a:tblPr firstRow="1" bandRow="1">
                <a:tableStyleId>{5C22544A-7EE6-4342-B048-85BDC9FD1C3A}</a:tableStyleId>
              </a:tblPr>
              <a:tblGrid>
                <a:gridCol w="1533525">
                  <a:extLst>
                    <a:ext uri="{9D8B030D-6E8A-4147-A177-3AD203B41FA5}">
                      <a16:colId xmlns:a16="http://schemas.microsoft.com/office/drawing/2014/main" val="20000"/>
                    </a:ext>
                  </a:extLst>
                </a:gridCol>
                <a:gridCol w="1571625">
                  <a:extLst>
                    <a:ext uri="{9D8B030D-6E8A-4147-A177-3AD203B41FA5}">
                      <a16:colId xmlns:a16="http://schemas.microsoft.com/office/drawing/2014/main" val="20001"/>
                    </a:ext>
                  </a:extLst>
                </a:gridCol>
              </a:tblGrid>
              <a:tr h="457075">
                <a:tc>
                  <a:txBody>
                    <a:bodyPr/>
                    <a:lstStyle/>
                    <a:p>
                      <a:pPr algn="ctr"/>
                      <a:r>
                        <a:rPr lang="en-US" sz="1000" smtClean="0">
                          <a:solidFill>
                            <a:schemeClr val="tx2"/>
                          </a:solidFill>
                          <a:latin typeface="Arial" panose="020B0604020202020204" pitchFamily="34" charset="0"/>
                          <a:cs typeface="Arial" panose="020B0604020202020204" pitchFamily="34" charset="0"/>
                        </a:rPr>
                        <a:t>Client</a:t>
                      </a:r>
                      <a:endParaRPr lang="en-US" sz="1000">
                        <a:solidFill>
                          <a:schemeClr val="tx2"/>
                        </a:solidFill>
                        <a:latin typeface="Arial" panose="020B0604020202020204" pitchFamily="34" charset="0"/>
                        <a:cs typeface="Arial" panose="020B0604020202020204" pitchFamily="34" charset="0"/>
                      </a:endParaRPr>
                    </a:p>
                  </a:txBody>
                  <a:tcPr marL="68588" marR="68588" marT="60971" marB="60971"/>
                </a:tc>
                <a:tc>
                  <a:txBody>
                    <a:bodyPr/>
                    <a:lstStyle/>
                    <a:p>
                      <a:pPr algn="ctr"/>
                      <a:r>
                        <a:rPr lang="en-US" sz="1000" smtClean="0">
                          <a:solidFill>
                            <a:schemeClr val="tx2"/>
                          </a:solidFill>
                          <a:latin typeface="Arial" panose="020B0604020202020204" pitchFamily="34" charset="0"/>
                          <a:cs typeface="Arial" panose="020B0604020202020204" pitchFamily="34" charset="0"/>
                        </a:rPr>
                        <a:t>Formosa Plastic </a:t>
                      </a:r>
                    </a:p>
                    <a:p>
                      <a:pPr algn="ctr"/>
                      <a:r>
                        <a:rPr lang="en-US" sz="1000" smtClean="0">
                          <a:solidFill>
                            <a:schemeClr val="tx2"/>
                          </a:solidFill>
                          <a:latin typeface="Arial" panose="020B0604020202020204" pitchFamily="34" charset="0"/>
                          <a:cs typeface="Arial" panose="020B0604020202020204" pitchFamily="34" charset="0"/>
                        </a:rPr>
                        <a:t>Group</a:t>
                      </a:r>
                      <a:endParaRPr lang="en-US" sz="1000">
                        <a:solidFill>
                          <a:schemeClr val="tx2"/>
                        </a:solidFill>
                        <a:latin typeface="Arial" panose="020B0604020202020204" pitchFamily="34" charset="0"/>
                        <a:cs typeface="Arial" panose="020B0604020202020204" pitchFamily="34" charset="0"/>
                      </a:endParaRPr>
                    </a:p>
                  </a:txBody>
                  <a:tcPr marL="68588" marR="68588" marT="60971" marB="60971"/>
                </a:tc>
                <a:extLst>
                  <a:ext uri="{0D108BD9-81ED-4DB2-BD59-A6C34878D82A}">
                    <a16:rowId xmlns:a16="http://schemas.microsoft.com/office/drawing/2014/main" val="10000"/>
                  </a:ext>
                </a:extLst>
              </a:tr>
              <a:tr h="325795">
                <a:tc>
                  <a:txBody>
                    <a:bodyPr/>
                    <a:lstStyle/>
                    <a:p>
                      <a:r>
                        <a:rPr lang="en-US" sz="1000" smtClean="0">
                          <a:latin typeface="Arial" panose="020B0604020202020204" pitchFamily="34" charset="0"/>
                          <a:cs typeface="Arial" panose="020B0604020202020204" pitchFamily="34" charset="0"/>
                        </a:rPr>
                        <a:t>Gas Volume(Nm3/hr)</a:t>
                      </a:r>
                      <a:endParaRPr lang="en-US" sz="1000">
                        <a:latin typeface="Arial" panose="020B0604020202020204" pitchFamily="34" charset="0"/>
                        <a:cs typeface="Arial" panose="020B0604020202020204" pitchFamily="34" charset="0"/>
                      </a:endParaRPr>
                    </a:p>
                  </a:txBody>
                  <a:tcPr marL="68588" marR="68588" marT="60971" marB="60971"/>
                </a:tc>
                <a:tc>
                  <a:txBody>
                    <a:bodyPr/>
                    <a:lstStyle/>
                    <a:p>
                      <a:pPr algn="ctr"/>
                      <a:r>
                        <a:rPr lang="en-US" sz="1000" smtClean="0">
                          <a:latin typeface="Arial" panose="020B0604020202020204" pitchFamily="34" charset="0"/>
                          <a:cs typeface="Arial" panose="020B0604020202020204" pitchFamily="34" charset="0"/>
                        </a:rPr>
                        <a:t>580,140</a:t>
                      </a:r>
                      <a:endParaRPr lang="en-US" sz="1000">
                        <a:latin typeface="Arial" panose="020B0604020202020204" pitchFamily="34" charset="0"/>
                        <a:cs typeface="Arial" panose="020B0604020202020204" pitchFamily="34" charset="0"/>
                      </a:endParaRPr>
                    </a:p>
                  </a:txBody>
                  <a:tcPr marL="68588" marR="68588" marT="60971" marB="60971"/>
                </a:tc>
                <a:extLst>
                  <a:ext uri="{0D108BD9-81ED-4DB2-BD59-A6C34878D82A}">
                    <a16:rowId xmlns:a16="http://schemas.microsoft.com/office/drawing/2014/main" val="10001"/>
                  </a:ext>
                </a:extLst>
              </a:tr>
              <a:tr h="260435">
                <a:tc>
                  <a:txBody>
                    <a:bodyPr/>
                    <a:lstStyle/>
                    <a:p>
                      <a:r>
                        <a:rPr lang="en-US" sz="1000" smtClean="0">
                          <a:latin typeface="Arial" panose="020B0604020202020204" pitchFamily="34" charset="0"/>
                          <a:cs typeface="Arial" panose="020B0604020202020204" pitchFamily="34" charset="0"/>
                        </a:rPr>
                        <a:t>Inlet Dust(g/Nm3)</a:t>
                      </a:r>
                      <a:endParaRPr lang="en-US" sz="1000">
                        <a:latin typeface="Arial" panose="020B0604020202020204" pitchFamily="34" charset="0"/>
                        <a:cs typeface="Arial" panose="020B0604020202020204" pitchFamily="34" charset="0"/>
                      </a:endParaRPr>
                    </a:p>
                  </a:txBody>
                  <a:tcPr marL="68588" marR="68588" marT="60971" marB="60971"/>
                </a:tc>
                <a:tc>
                  <a:txBody>
                    <a:bodyPr/>
                    <a:lstStyle/>
                    <a:p>
                      <a:pPr algn="ctr"/>
                      <a:r>
                        <a:rPr lang="en-US" sz="1000" smtClean="0">
                          <a:latin typeface="Arial" panose="020B0604020202020204" pitchFamily="34" charset="0"/>
                          <a:cs typeface="Arial" panose="020B0604020202020204" pitchFamily="34" charset="0"/>
                        </a:rPr>
                        <a:t>19</a:t>
                      </a:r>
                      <a:endParaRPr lang="en-US" sz="1000">
                        <a:latin typeface="Arial" panose="020B0604020202020204" pitchFamily="34" charset="0"/>
                        <a:cs typeface="Arial" panose="020B0604020202020204" pitchFamily="34" charset="0"/>
                      </a:endParaRPr>
                    </a:p>
                  </a:txBody>
                  <a:tcPr marL="68588" marR="68588" marT="60971" marB="60971"/>
                </a:tc>
                <a:extLst>
                  <a:ext uri="{0D108BD9-81ED-4DB2-BD59-A6C34878D82A}">
                    <a16:rowId xmlns:a16="http://schemas.microsoft.com/office/drawing/2014/main" val="10002"/>
                  </a:ext>
                </a:extLst>
              </a:tr>
              <a:tr h="325795">
                <a:tc>
                  <a:txBody>
                    <a:bodyPr/>
                    <a:lstStyle/>
                    <a:p>
                      <a:r>
                        <a:rPr lang="en-US" sz="1000" smtClean="0">
                          <a:latin typeface="Arial" panose="020B0604020202020204" pitchFamily="34" charset="0"/>
                          <a:cs typeface="Arial" panose="020B0604020202020204" pitchFamily="34" charset="0"/>
                        </a:rPr>
                        <a:t>Outlet</a:t>
                      </a:r>
                      <a:r>
                        <a:rPr lang="en-US" sz="1000" baseline="0" smtClean="0">
                          <a:latin typeface="Arial" panose="020B0604020202020204" pitchFamily="34" charset="0"/>
                          <a:cs typeface="Arial" panose="020B0604020202020204" pitchFamily="34" charset="0"/>
                        </a:rPr>
                        <a:t> Dust(mg/Nm3)</a:t>
                      </a:r>
                      <a:endParaRPr lang="en-US" sz="1000">
                        <a:latin typeface="Arial" panose="020B0604020202020204" pitchFamily="34" charset="0"/>
                        <a:cs typeface="Arial" panose="020B0604020202020204" pitchFamily="34" charset="0"/>
                      </a:endParaRPr>
                    </a:p>
                  </a:txBody>
                  <a:tcPr marL="68588" marR="68588" marT="60971" marB="60971"/>
                </a:tc>
                <a:tc>
                  <a:txBody>
                    <a:bodyPr/>
                    <a:lstStyle/>
                    <a:p>
                      <a:pPr algn="ctr"/>
                      <a:r>
                        <a:rPr lang="en-US" sz="1000" smtClean="0">
                          <a:latin typeface="Arial" panose="020B0604020202020204" pitchFamily="34" charset="0"/>
                          <a:cs typeface="Arial" panose="020B0604020202020204" pitchFamily="34" charset="0"/>
                        </a:rPr>
                        <a:t>22.9</a:t>
                      </a:r>
                      <a:endParaRPr lang="en-US" sz="1000">
                        <a:latin typeface="Arial" panose="020B0604020202020204" pitchFamily="34" charset="0"/>
                        <a:cs typeface="Arial" panose="020B0604020202020204" pitchFamily="34" charset="0"/>
                      </a:endParaRPr>
                    </a:p>
                  </a:txBody>
                  <a:tcPr marL="68588" marR="68588" marT="60971" marB="60971"/>
                </a:tc>
                <a:extLst>
                  <a:ext uri="{0D108BD9-81ED-4DB2-BD59-A6C34878D82A}">
                    <a16:rowId xmlns:a16="http://schemas.microsoft.com/office/drawing/2014/main" val="10003"/>
                  </a:ext>
                </a:extLst>
              </a:tr>
              <a:tr h="325795">
                <a:tc>
                  <a:txBody>
                    <a:bodyPr/>
                    <a:lstStyle/>
                    <a:p>
                      <a:r>
                        <a:rPr lang="en-US" sz="1000" smtClean="0">
                          <a:latin typeface="Arial" panose="020B0604020202020204" pitchFamily="34" charset="0"/>
                          <a:cs typeface="Arial" panose="020B0604020202020204" pitchFamily="34" charset="0"/>
                        </a:rPr>
                        <a:t>Efficiency (%)</a:t>
                      </a:r>
                      <a:endParaRPr lang="en-US" sz="1000">
                        <a:latin typeface="Arial" panose="020B0604020202020204" pitchFamily="34" charset="0"/>
                        <a:cs typeface="Arial" panose="020B0604020202020204" pitchFamily="34" charset="0"/>
                      </a:endParaRPr>
                    </a:p>
                  </a:txBody>
                  <a:tcPr marL="68588" marR="68588" marT="60971" marB="60971"/>
                </a:tc>
                <a:tc>
                  <a:txBody>
                    <a:bodyPr/>
                    <a:lstStyle/>
                    <a:p>
                      <a:pPr algn="ctr"/>
                      <a:r>
                        <a:rPr lang="en-US" sz="1000" smtClean="0">
                          <a:latin typeface="Arial" panose="020B0604020202020204" pitchFamily="34" charset="0"/>
                          <a:cs typeface="Arial" panose="020B0604020202020204" pitchFamily="34" charset="0"/>
                        </a:rPr>
                        <a:t>99.88</a:t>
                      </a:r>
                      <a:endParaRPr lang="en-US" sz="1000">
                        <a:latin typeface="Arial" panose="020B0604020202020204" pitchFamily="34" charset="0"/>
                        <a:cs typeface="Arial" panose="020B0604020202020204" pitchFamily="34" charset="0"/>
                      </a:endParaRPr>
                    </a:p>
                  </a:txBody>
                  <a:tcPr marL="68588" marR="68588" marT="60971" marB="60971"/>
                </a:tc>
                <a:extLst>
                  <a:ext uri="{0D108BD9-81ED-4DB2-BD59-A6C34878D82A}">
                    <a16:rowId xmlns:a16="http://schemas.microsoft.com/office/drawing/2014/main" val="10004"/>
                  </a:ext>
                </a:extLst>
              </a:tr>
              <a:tr h="580947">
                <a:tc gridSpan="2">
                  <a:txBody>
                    <a:bodyPr/>
                    <a:lstStyle/>
                    <a:p>
                      <a:r>
                        <a:rPr lang="en-US" sz="1000" smtClean="0">
                          <a:latin typeface="Arial" panose="020B0604020202020204" pitchFamily="34" charset="0"/>
                          <a:cs typeface="Arial" panose="020B0604020202020204" pitchFamily="34" charset="0"/>
                        </a:rPr>
                        <a:t>Location:</a:t>
                      </a:r>
                      <a:r>
                        <a:rPr lang="en-US" sz="1000" baseline="0" smtClean="0">
                          <a:latin typeface="Arial" panose="020B0604020202020204" pitchFamily="34" charset="0"/>
                          <a:cs typeface="Arial" panose="020B0604020202020204" pitchFamily="34" charset="0"/>
                        </a:rPr>
                        <a:t> </a:t>
                      </a:r>
                      <a:r>
                        <a:rPr lang="en-US" sz="1000" baseline="0" err="1" smtClean="0">
                          <a:latin typeface="Arial" panose="020B0604020202020204" pitchFamily="34" charset="0"/>
                          <a:cs typeface="Arial" panose="020B0604020202020204" pitchFamily="34" charset="0"/>
                        </a:rPr>
                        <a:t>Nhon</a:t>
                      </a:r>
                      <a:r>
                        <a:rPr lang="en-US" sz="1000" baseline="0" smtClean="0">
                          <a:latin typeface="Arial" panose="020B0604020202020204" pitchFamily="34" charset="0"/>
                          <a:cs typeface="Arial" panose="020B0604020202020204" pitchFamily="34" charset="0"/>
                        </a:rPr>
                        <a:t> </a:t>
                      </a:r>
                      <a:r>
                        <a:rPr lang="en-US" sz="1000" baseline="0" err="1" smtClean="0">
                          <a:latin typeface="Arial" panose="020B0604020202020204" pitchFamily="34" charset="0"/>
                          <a:cs typeface="Arial" panose="020B0604020202020204" pitchFamily="34" charset="0"/>
                        </a:rPr>
                        <a:t>Trach</a:t>
                      </a:r>
                      <a:r>
                        <a:rPr lang="en-US" sz="1000" baseline="0" smtClean="0">
                          <a:latin typeface="Arial" panose="020B0604020202020204" pitchFamily="34" charset="0"/>
                          <a:cs typeface="Arial" panose="020B0604020202020204" pitchFamily="34" charset="0"/>
                        </a:rPr>
                        <a:t> 3 Industrial Zone, </a:t>
                      </a:r>
                    </a:p>
                    <a:p>
                      <a:r>
                        <a:rPr lang="en-US" sz="1000" baseline="0" smtClean="0">
                          <a:latin typeface="Arial" panose="020B0604020202020204" pitchFamily="34" charset="0"/>
                          <a:cs typeface="Arial" panose="020B0604020202020204" pitchFamily="34" charset="0"/>
                        </a:rPr>
                        <a:t>Dong </a:t>
                      </a:r>
                      <a:r>
                        <a:rPr lang="en-US" sz="1000" baseline="0" err="1" smtClean="0">
                          <a:latin typeface="Arial" panose="020B0604020202020204" pitchFamily="34" charset="0"/>
                          <a:cs typeface="Arial" panose="020B0604020202020204" pitchFamily="34" charset="0"/>
                        </a:rPr>
                        <a:t>Nai</a:t>
                      </a:r>
                      <a:r>
                        <a:rPr lang="en-US" sz="1000" baseline="0" smtClean="0">
                          <a:latin typeface="Arial" panose="020B0604020202020204" pitchFamily="34" charset="0"/>
                          <a:cs typeface="Arial" panose="020B0604020202020204" pitchFamily="34" charset="0"/>
                        </a:rPr>
                        <a:t>  Province, Vietnam</a:t>
                      </a:r>
                      <a:endParaRPr lang="en-US" sz="1000">
                        <a:latin typeface="Arial" panose="020B0604020202020204" pitchFamily="34" charset="0"/>
                        <a:cs typeface="Arial" panose="020B0604020202020204" pitchFamily="34" charset="0"/>
                      </a:endParaRPr>
                    </a:p>
                  </a:txBody>
                  <a:tcPr marL="68588" marR="68588" marT="60971" marB="60971"/>
                </a:tc>
                <a:tc hMerge="1">
                  <a:txBody>
                    <a:bodyPr/>
                    <a:lstStyle/>
                    <a:p>
                      <a:endParaRPr lang="vi-VN"/>
                    </a:p>
                  </a:txBody>
                  <a:tcPr/>
                </a:tc>
                <a:extLst>
                  <a:ext uri="{0D108BD9-81ED-4DB2-BD59-A6C34878D82A}">
                    <a16:rowId xmlns:a16="http://schemas.microsoft.com/office/drawing/2014/main" val="10005"/>
                  </a:ext>
                </a:extLst>
              </a:tr>
            </a:tbl>
          </a:graphicData>
        </a:graphic>
      </p:graphicFrame>
      <p:sp>
        <p:nvSpPr>
          <p:cNvPr id="10" name="Text Box 274"/>
          <p:cNvSpPr txBox="1">
            <a:spLocks noChangeArrowheads="1"/>
          </p:cNvSpPr>
          <p:nvPr/>
        </p:nvSpPr>
        <p:spPr bwMode="auto">
          <a:xfrm>
            <a:off x="2001443" y="704851"/>
            <a:ext cx="2811988" cy="553998"/>
          </a:xfrm>
          <a:prstGeom prst="rect">
            <a:avLst/>
          </a:prstGeom>
          <a:noFill/>
          <a:ln w="9525">
            <a:noFill/>
            <a:miter lim="800000"/>
          </a:ln>
        </p:spPr>
        <p:txBody>
          <a:bodyPr wrap="none">
            <a:spAutoFit/>
          </a:bodyPr>
          <a:lstStyle/>
          <a:p>
            <a:pPr latinLnBrk="1"/>
            <a:r>
              <a:rPr lang="en-US" altLang="ko-KR" sz="1200" b="1" smtClean="0">
                <a:solidFill>
                  <a:schemeClr val="tx1"/>
                </a:solidFill>
                <a:latin typeface="Arial" panose="020B0604020202020204" pitchFamily="34" charset="0"/>
                <a:ea typeface="HY울릉도B"/>
                <a:cs typeface="Arial" panose="020B0604020202020204" pitchFamily="34" charset="0"/>
              </a:rPr>
              <a:t>Reference – ESP - Maintenance</a:t>
            </a:r>
            <a:endParaRPr lang="en-US" altLang="ko-KR" sz="1200" b="1">
              <a:solidFill>
                <a:schemeClr val="tx1"/>
              </a:solidFill>
              <a:latin typeface="Arial" panose="020B0604020202020204" pitchFamily="34" charset="0"/>
              <a:ea typeface="HY울릉도B"/>
              <a:cs typeface="Arial" panose="020B0604020202020204" pitchFamily="34" charset="0"/>
            </a:endParaRPr>
          </a:p>
          <a:p>
            <a:pPr latinLnBrk="1"/>
            <a:r>
              <a:rPr lang="en-US" altLang="ko-KR" sz="1200" b="1">
                <a:solidFill>
                  <a:schemeClr val="tx1"/>
                </a:solidFill>
                <a:latin typeface="Arial" panose="020B0604020202020204" pitchFamily="34" charset="0"/>
                <a:ea typeface="HY울릉도B"/>
                <a:cs typeface="Arial" panose="020B0604020202020204" pitchFamily="34" charset="0"/>
              </a:rPr>
              <a:t> </a:t>
            </a:r>
            <a:r>
              <a:rPr lang="en-US" altLang="ko-KR" sz="1200" b="1" smtClean="0">
                <a:solidFill>
                  <a:schemeClr val="tx1"/>
                </a:solidFill>
                <a:latin typeface="Arial" panose="020B0604020202020204" pitchFamily="34" charset="0"/>
                <a:ea typeface="HY울릉도B"/>
                <a:cs typeface="Arial" panose="020B0604020202020204" pitchFamily="34" charset="0"/>
              </a:rPr>
              <a:t>Dong </a:t>
            </a:r>
            <a:r>
              <a:rPr lang="en-US" altLang="ko-KR" sz="1200" b="1" err="1" smtClean="0">
                <a:solidFill>
                  <a:schemeClr val="tx1"/>
                </a:solidFill>
                <a:latin typeface="Arial" panose="020B0604020202020204" pitchFamily="34" charset="0"/>
                <a:ea typeface="HY울릉도B"/>
                <a:cs typeface="Arial" panose="020B0604020202020204" pitchFamily="34" charset="0"/>
              </a:rPr>
              <a:t>Nai</a:t>
            </a:r>
            <a:r>
              <a:rPr lang="en-US" altLang="ko-KR" sz="1200" b="1" smtClean="0">
                <a:solidFill>
                  <a:schemeClr val="tx1"/>
                </a:solidFill>
                <a:latin typeface="Arial" panose="020B0604020202020204" pitchFamily="34" charset="0"/>
                <a:ea typeface="HY울릉도B"/>
                <a:cs typeface="Arial" panose="020B0604020202020204" pitchFamily="34" charset="0"/>
              </a:rPr>
              <a:t> </a:t>
            </a:r>
            <a:r>
              <a:rPr lang="en-US" altLang="ko-KR" sz="1200" b="1" err="1" smtClean="0">
                <a:solidFill>
                  <a:schemeClr val="tx1"/>
                </a:solidFill>
                <a:latin typeface="Arial" panose="020B0604020202020204" pitchFamily="34" charset="0"/>
                <a:ea typeface="HY울릉도B"/>
                <a:cs typeface="Arial" panose="020B0604020202020204" pitchFamily="34" charset="0"/>
              </a:rPr>
              <a:t>VN2</a:t>
            </a:r>
            <a:r>
              <a:rPr lang="en-US" altLang="ko-KR" sz="1200" b="1" smtClean="0">
                <a:solidFill>
                  <a:schemeClr val="tx1"/>
                </a:solidFill>
                <a:latin typeface="Arial" panose="020B0604020202020204" pitchFamily="34" charset="0"/>
                <a:ea typeface="HY울릉도B"/>
                <a:cs typeface="Arial" panose="020B0604020202020204" pitchFamily="34" charset="0"/>
              </a:rPr>
              <a:t> Thermal Power Plant</a:t>
            </a:r>
            <a:endParaRPr lang="en-US" altLang="ko-KR" sz="1200" b="1">
              <a:solidFill>
                <a:schemeClr val="tx1"/>
              </a:solidFill>
              <a:latin typeface="Arial" panose="020B0604020202020204" pitchFamily="34" charset="0"/>
              <a:ea typeface="HY울릉도B"/>
              <a:cs typeface="Arial" panose="020B0604020202020204" pitchFamily="34" charset="0"/>
            </a:endParaRPr>
          </a:p>
        </p:txBody>
      </p:sp>
      <p:pic>
        <p:nvPicPr>
          <p:cNvPr id="11" name="Picture 10" descr="D:\Project\1.0 TS\1. VN2\SITE\Photo\DSC08096 (FILEminimizer).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019" y="4058560"/>
            <a:ext cx="2843895" cy="2443842"/>
          </a:xfrm>
          <a:prstGeom prst="rect">
            <a:avLst/>
          </a:prstGeom>
          <a:noFill/>
          <a:ln>
            <a:noFill/>
          </a:ln>
        </p:spPr>
      </p:pic>
      <p:pic>
        <p:nvPicPr>
          <p:cNvPr id="12" name="Picture 11" descr="D:\Project\1.0 TS\1. VN2\SITE\Photo\DSC08177 (FILEminimiz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0104" y="4078062"/>
            <a:ext cx="3068410" cy="2424340"/>
          </a:xfrm>
          <a:prstGeom prst="rect">
            <a:avLst/>
          </a:prstGeom>
          <a:noFill/>
          <a:ln>
            <a:noFill/>
          </a:ln>
        </p:spPr>
      </p:pic>
      <p:pic>
        <p:nvPicPr>
          <p:cNvPr id="14" name="Picture 13" descr="D:\Project\1.0 TS\1. VN2\SITE\Photo\DSC08183 (FILEminimizer).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4230" y="6575935"/>
            <a:ext cx="3069770" cy="2379383"/>
          </a:xfrm>
          <a:prstGeom prst="rect">
            <a:avLst/>
          </a:prstGeom>
          <a:noFill/>
          <a:ln>
            <a:noFill/>
          </a:ln>
        </p:spPr>
      </p:pic>
      <p:pic>
        <p:nvPicPr>
          <p:cNvPr id="15" name="Picture 14" descr="D:\Project\1.0 TS\1. VN2\SITE\Photo\DSC08189 (FILEminimizer).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810" y="6573161"/>
            <a:ext cx="2811076" cy="2382157"/>
          </a:xfrm>
          <a:prstGeom prst="rect">
            <a:avLst/>
          </a:prstGeom>
          <a:noFill/>
          <a:ln>
            <a:noFill/>
          </a:ln>
        </p:spPr>
      </p:pic>
      <p:pic>
        <p:nvPicPr>
          <p:cNvPr id="16" name="Picture 5" descr="SAM_1277.JPG"/>
          <p:cNvPicPr>
            <a:picLocks noChangeAspect="1"/>
          </p:cNvPicPr>
          <p:nvPr/>
        </p:nvPicPr>
        <p:blipFill>
          <a:blip r:embed="rId6" cstate="print"/>
          <a:srcRect/>
          <a:stretch>
            <a:fillRect/>
          </a:stretch>
        </p:blipFill>
        <p:spPr bwMode="auto">
          <a:xfrm>
            <a:off x="624116" y="1697272"/>
            <a:ext cx="2850020" cy="227964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3499246" y="1859280"/>
          <a:ext cx="3142854" cy="2255520"/>
        </p:xfrm>
        <a:graphic>
          <a:graphicData uri="http://schemas.openxmlformats.org/drawingml/2006/table">
            <a:tbl>
              <a:tblPr firstRow="1" bandRow="1">
                <a:tableStyleId>{5C22544A-7EE6-4342-B048-85BDC9FD1C3A}</a:tableStyleId>
              </a:tblPr>
              <a:tblGrid>
                <a:gridCol w="817143">
                  <a:extLst>
                    <a:ext uri="{9D8B030D-6E8A-4147-A177-3AD203B41FA5}">
                      <a16:colId xmlns:a16="http://schemas.microsoft.com/office/drawing/2014/main" val="20000"/>
                    </a:ext>
                  </a:extLst>
                </a:gridCol>
                <a:gridCol w="2325711">
                  <a:extLst>
                    <a:ext uri="{9D8B030D-6E8A-4147-A177-3AD203B41FA5}">
                      <a16:colId xmlns:a16="http://schemas.microsoft.com/office/drawing/2014/main" val="20001"/>
                    </a:ext>
                  </a:extLst>
                </a:gridCol>
              </a:tblGrid>
              <a:tr h="896418">
                <a:tc>
                  <a:txBody>
                    <a:bodyPr/>
                    <a:lstStyle/>
                    <a:p>
                      <a:pPr algn="l"/>
                      <a:r>
                        <a:rPr lang="en-US" sz="1000" smtClean="0">
                          <a:solidFill>
                            <a:schemeClr val="tx2"/>
                          </a:solidFill>
                          <a:latin typeface="Arial" panose="020B0604020202020204" pitchFamily="34" charset="0"/>
                          <a:cs typeface="Arial" panose="020B0604020202020204" pitchFamily="34" charset="0"/>
                        </a:rPr>
                        <a:t>Equipment</a:t>
                      </a:r>
                      <a:endParaRPr lang="en-US" sz="1000">
                        <a:solidFill>
                          <a:schemeClr val="tx2"/>
                        </a:solidFill>
                        <a:latin typeface="Arial" panose="020B0604020202020204" pitchFamily="34" charset="0"/>
                        <a:cs typeface="Arial" panose="020B0604020202020204" pitchFamily="34" charset="0"/>
                      </a:endParaRPr>
                    </a:p>
                  </a:txBody>
                  <a:tcPr marL="68600" marR="68600" marT="60928" marB="60928"/>
                </a:tc>
                <a:tc>
                  <a:txBody>
                    <a:bodyPr/>
                    <a:lstStyle/>
                    <a:p>
                      <a:pPr algn="l"/>
                      <a:r>
                        <a:rPr lang="en-US" sz="1000" smtClean="0">
                          <a:solidFill>
                            <a:schemeClr val="tx2"/>
                          </a:solidFill>
                          <a:latin typeface="Arial" panose="020B0604020202020204" pitchFamily="34" charset="0"/>
                          <a:cs typeface="Arial" panose="020B0604020202020204" pitchFamily="34" charset="0"/>
                        </a:rPr>
                        <a:t>1</a:t>
                      </a:r>
                      <a:r>
                        <a:rPr lang="en-US" sz="1000" baseline="0" smtClean="0">
                          <a:solidFill>
                            <a:schemeClr val="tx2"/>
                          </a:solidFill>
                          <a:latin typeface="Arial" panose="020B0604020202020204" pitchFamily="34" charset="0"/>
                          <a:cs typeface="Arial" panose="020B0604020202020204" pitchFamily="34" charset="0"/>
                        </a:rPr>
                        <a:t> of </a:t>
                      </a:r>
                      <a:r>
                        <a:rPr lang="en-US" sz="1000" smtClean="0">
                          <a:solidFill>
                            <a:schemeClr val="tx2"/>
                          </a:solidFill>
                          <a:latin typeface="Arial" panose="020B0604020202020204" pitchFamily="34" charset="0"/>
                          <a:cs typeface="Arial" panose="020B0604020202020204" pitchFamily="34" charset="0"/>
                        </a:rPr>
                        <a:t>Wet-ESP (305,134</a:t>
                      </a:r>
                      <a:r>
                        <a:rPr lang="en-US" sz="1000" baseline="0" smtClean="0">
                          <a:solidFill>
                            <a:schemeClr val="tx2"/>
                          </a:solidFill>
                          <a:latin typeface="Arial" panose="020B0604020202020204" pitchFamily="34" charset="0"/>
                          <a:cs typeface="Arial" panose="020B0604020202020204" pitchFamily="34" charset="0"/>
                        </a:rPr>
                        <a:t> Nm3/hr)</a:t>
                      </a:r>
                      <a:r>
                        <a:rPr lang="en-US" sz="1000" smtClean="0">
                          <a:solidFill>
                            <a:schemeClr val="tx2"/>
                          </a:solidFill>
                          <a:latin typeface="Arial" panose="020B0604020202020204" pitchFamily="34" charset="0"/>
                          <a:cs typeface="Arial" panose="020B0604020202020204" pitchFamily="34" charset="0"/>
                        </a:rPr>
                        <a:t> </a:t>
                      </a:r>
                    </a:p>
                    <a:p>
                      <a:pPr algn="l"/>
                      <a:r>
                        <a:rPr lang="en-US" sz="1000" smtClean="0">
                          <a:solidFill>
                            <a:schemeClr val="tx2"/>
                          </a:solidFill>
                          <a:latin typeface="Arial" panose="020B0604020202020204" pitchFamily="34" charset="0"/>
                          <a:cs typeface="Arial" panose="020B0604020202020204" pitchFamily="34" charset="0"/>
                        </a:rPr>
                        <a:t>6 of Fabric Filters </a:t>
                      </a:r>
                    </a:p>
                    <a:p>
                      <a:pPr algn="l"/>
                      <a:r>
                        <a:rPr lang="en-US" sz="1000" smtClean="0">
                          <a:solidFill>
                            <a:schemeClr val="tx2"/>
                          </a:solidFill>
                          <a:latin typeface="Arial" panose="020B0604020202020204" pitchFamily="34" charset="0"/>
                          <a:cs typeface="Arial" panose="020B0604020202020204" pitchFamily="34" charset="0"/>
                        </a:rPr>
                        <a:t>(4</a:t>
                      </a:r>
                      <a:r>
                        <a:rPr lang="en-US" sz="1000" baseline="0" smtClean="0">
                          <a:solidFill>
                            <a:schemeClr val="tx2"/>
                          </a:solidFill>
                          <a:latin typeface="Arial" panose="020B0604020202020204" pitchFamily="34" charset="0"/>
                          <a:cs typeface="Arial" panose="020B0604020202020204" pitchFamily="34" charset="0"/>
                        </a:rPr>
                        <a:t> x</a:t>
                      </a:r>
                      <a:r>
                        <a:rPr lang="en-US" sz="1000" smtClean="0">
                          <a:solidFill>
                            <a:schemeClr val="tx2"/>
                          </a:solidFill>
                          <a:latin typeface="Arial" panose="020B0604020202020204" pitchFamily="34" charset="0"/>
                          <a:cs typeface="Arial" panose="020B0604020202020204" pitchFamily="34" charset="0"/>
                        </a:rPr>
                        <a:t> 230,000 Am3/min)</a:t>
                      </a:r>
                    </a:p>
                  </a:txBody>
                  <a:tcPr marL="68600" marR="68600" marT="60928" marB="60928"/>
                </a:tc>
                <a:extLst>
                  <a:ext uri="{0D108BD9-81ED-4DB2-BD59-A6C34878D82A}">
                    <a16:rowId xmlns:a16="http://schemas.microsoft.com/office/drawing/2014/main" val="10000"/>
                  </a:ext>
                </a:extLst>
              </a:tr>
              <a:tr h="327491">
                <a:tc>
                  <a:txBody>
                    <a:bodyPr/>
                    <a:lstStyle/>
                    <a:p>
                      <a:pPr algn="l"/>
                      <a:r>
                        <a:rPr lang="en-US" sz="1000" smtClean="0">
                          <a:latin typeface="Arial" panose="020B0604020202020204" pitchFamily="34" charset="0"/>
                          <a:cs typeface="Arial" panose="020B0604020202020204" pitchFamily="34" charset="0"/>
                        </a:rPr>
                        <a:t>Owner</a:t>
                      </a:r>
                      <a:endParaRPr lang="en-US" sz="1000">
                        <a:latin typeface="Arial" panose="020B0604020202020204" pitchFamily="34" charset="0"/>
                        <a:cs typeface="Arial" panose="020B0604020202020204" pitchFamily="34" charset="0"/>
                      </a:endParaRPr>
                    </a:p>
                  </a:txBody>
                  <a:tcPr marL="68600" marR="68600" marT="60928" marB="60928"/>
                </a:tc>
                <a:tc>
                  <a:txBody>
                    <a:bodyPr/>
                    <a:lstStyle/>
                    <a:p>
                      <a:pPr algn="l"/>
                      <a:r>
                        <a:rPr lang="en-US" sz="1000" smtClean="0">
                          <a:latin typeface="Arial" panose="020B0604020202020204" pitchFamily="34" charset="0"/>
                          <a:cs typeface="Arial" panose="020B0604020202020204" pitchFamily="34" charset="0"/>
                        </a:rPr>
                        <a:t>FORMOSA</a:t>
                      </a:r>
                      <a:r>
                        <a:rPr lang="en-US" sz="1000" baseline="0" smtClean="0">
                          <a:latin typeface="Arial" panose="020B0604020202020204" pitchFamily="34" charset="0"/>
                          <a:cs typeface="Arial" panose="020B0604020202020204" pitchFamily="34" charset="0"/>
                        </a:rPr>
                        <a:t> H.I</a:t>
                      </a:r>
                      <a:endParaRPr lang="en-US" sz="1000">
                        <a:latin typeface="Arial" panose="020B0604020202020204" pitchFamily="34" charset="0"/>
                        <a:cs typeface="Arial" panose="020B0604020202020204" pitchFamily="34" charset="0"/>
                      </a:endParaRPr>
                    </a:p>
                  </a:txBody>
                  <a:tcPr marL="68600" marR="68600" marT="60928" marB="60928"/>
                </a:tc>
                <a:extLst>
                  <a:ext uri="{0D108BD9-81ED-4DB2-BD59-A6C34878D82A}">
                    <a16:rowId xmlns:a16="http://schemas.microsoft.com/office/drawing/2014/main" val="10001"/>
                  </a:ext>
                </a:extLst>
              </a:tr>
              <a:tr h="327491">
                <a:tc>
                  <a:txBody>
                    <a:bodyPr/>
                    <a:lstStyle/>
                    <a:p>
                      <a:pPr algn="l"/>
                      <a:r>
                        <a:rPr lang="en-US" sz="1000" smtClean="0">
                          <a:latin typeface="Arial" panose="020B0604020202020204" pitchFamily="34" charset="0"/>
                          <a:cs typeface="Arial" panose="020B0604020202020204" pitchFamily="34" charset="0"/>
                        </a:rPr>
                        <a:t>Capacity</a:t>
                      </a:r>
                      <a:endParaRPr lang="en-US" sz="1000">
                        <a:latin typeface="Arial" panose="020B0604020202020204" pitchFamily="34" charset="0"/>
                        <a:cs typeface="Arial" panose="020B0604020202020204" pitchFamily="34" charset="0"/>
                      </a:endParaRPr>
                    </a:p>
                  </a:txBody>
                  <a:tcPr marL="68600" marR="68600" marT="60928" marB="60928"/>
                </a:tc>
                <a:tc>
                  <a:txBody>
                    <a:bodyPr/>
                    <a:lstStyle/>
                    <a:p>
                      <a:pPr algn="l"/>
                      <a:r>
                        <a:rPr lang="en-US" sz="1000" smtClean="0">
                          <a:latin typeface="Arial" panose="020B0604020202020204" pitchFamily="34" charset="0"/>
                          <a:cs typeface="Arial" panose="020B0604020202020204" pitchFamily="34" charset="0"/>
                        </a:rPr>
                        <a:t>15Million Ton/year</a:t>
                      </a:r>
                      <a:endParaRPr lang="en-US" sz="1000">
                        <a:latin typeface="Arial" panose="020B0604020202020204" pitchFamily="34" charset="0"/>
                        <a:cs typeface="Arial" panose="020B0604020202020204" pitchFamily="34" charset="0"/>
                      </a:endParaRPr>
                    </a:p>
                  </a:txBody>
                  <a:tcPr marL="68600" marR="68600" marT="60928" marB="60928"/>
                </a:tc>
                <a:extLst>
                  <a:ext uri="{0D108BD9-81ED-4DB2-BD59-A6C34878D82A}">
                    <a16:rowId xmlns:a16="http://schemas.microsoft.com/office/drawing/2014/main" val="10002"/>
                  </a:ext>
                </a:extLst>
              </a:tr>
              <a:tr h="704120">
                <a:tc gridSpan="2">
                  <a:txBody>
                    <a:bodyPr/>
                    <a:lstStyle/>
                    <a:p>
                      <a:pPr algn="l"/>
                      <a:r>
                        <a:rPr lang="en-US" sz="1000" smtClean="0">
                          <a:latin typeface="Arial" panose="020B0604020202020204" pitchFamily="34" charset="0"/>
                          <a:cs typeface="Arial" panose="020B0604020202020204" pitchFamily="34" charset="0"/>
                        </a:rPr>
                        <a:t>Location: </a:t>
                      </a:r>
                      <a:r>
                        <a:rPr lang="en-US" sz="1000" err="1" smtClean="0">
                          <a:latin typeface="Arial" panose="020B0604020202020204" pitchFamily="34" charset="0"/>
                          <a:cs typeface="Arial" panose="020B0604020202020204" pitchFamily="34" charset="0"/>
                        </a:rPr>
                        <a:t>Vung</a:t>
                      </a:r>
                      <a:r>
                        <a:rPr lang="en-US" sz="1000" smtClean="0">
                          <a:latin typeface="Arial" panose="020B0604020202020204" pitchFamily="34" charset="0"/>
                          <a:cs typeface="Arial" panose="020B0604020202020204" pitchFamily="34" charset="0"/>
                        </a:rPr>
                        <a:t> </a:t>
                      </a:r>
                      <a:r>
                        <a:rPr lang="en-US" sz="1000" err="1" smtClean="0">
                          <a:latin typeface="Arial" panose="020B0604020202020204" pitchFamily="34" charset="0"/>
                          <a:cs typeface="Arial" panose="020B0604020202020204" pitchFamily="34" charset="0"/>
                        </a:rPr>
                        <a:t>Ang</a:t>
                      </a:r>
                      <a:r>
                        <a:rPr lang="en-US" sz="1000" smtClean="0">
                          <a:latin typeface="Arial" panose="020B0604020202020204" pitchFamily="34" charset="0"/>
                          <a:cs typeface="Arial" panose="020B0604020202020204" pitchFamily="34" charset="0"/>
                        </a:rPr>
                        <a:t>, Ky Anh</a:t>
                      </a:r>
                      <a:r>
                        <a:rPr lang="en-US" sz="1000" baseline="0" smtClean="0">
                          <a:latin typeface="Arial" panose="020B0604020202020204" pitchFamily="34" charset="0"/>
                          <a:cs typeface="Arial" panose="020B0604020202020204" pitchFamily="34" charset="0"/>
                        </a:rPr>
                        <a:t> District, </a:t>
                      </a:r>
                    </a:p>
                    <a:p>
                      <a:pPr algn="l"/>
                      <a:r>
                        <a:rPr lang="en-US" sz="1000" baseline="0" smtClean="0">
                          <a:latin typeface="Arial" panose="020B0604020202020204" pitchFamily="34" charset="0"/>
                          <a:cs typeface="Arial" panose="020B0604020202020204" pitchFamily="34" charset="0"/>
                        </a:rPr>
                        <a:t>Ha </a:t>
                      </a:r>
                      <a:r>
                        <a:rPr lang="en-US" sz="1000" baseline="0" err="1" smtClean="0">
                          <a:latin typeface="Arial" panose="020B0604020202020204" pitchFamily="34" charset="0"/>
                          <a:cs typeface="Arial" panose="020B0604020202020204" pitchFamily="34" charset="0"/>
                        </a:rPr>
                        <a:t>Tinh</a:t>
                      </a:r>
                      <a:r>
                        <a:rPr lang="en-US" sz="1000" baseline="0" smtClean="0">
                          <a:latin typeface="Arial" panose="020B0604020202020204" pitchFamily="34" charset="0"/>
                          <a:cs typeface="Arial" panose="020B0604020202020204" pitchFamily="34" charset="0"/>
                        </a:rPr>
                        <a:t> province</a:t>
                      </a:r>
                      <a:endParaRPr lang="en-US" sz="1000">
                        <a:latin typeface="Arial" panose="020B0604020202020204" pitchFamily="34" charset="0"/>
                        <a:cs typeface="Arial" panose="020B0604020202020204" pitchFamily="34" charset="0"/>
                      </a:endParaRPr>
                    </a:p>
                  </a:txBody>
                  <a:tcPr marL="68600" marR="68600" marT="60928" marB="60928"/>
                </a:tc>
                <a:tc hMerge="1">
                  <a:txBody>
                    <a:bodyPr/>
                    <a:lstStyle/>
                    <a:p>
                      <a:endParaRPr lang="vi-VN"/>
                    </a:p>
                  </a:txBody>
                  <a:tcPr/>
                </a:tc>
                <a:extLst>
                  <a:ext uri="{0D108BD9-81ED-4DB2-BD59-A6C34878D82A}">
                    <a16:rowId xmlns:a16="http://schemas.microsoft.com/office/drawing/2014/main" val="10003"/>
                  </a:ext>
                </a:extLst>
              </a:tr>
            </a:tbl>
          </a:graphicData>
        </a:graphic>
      </p:graphicFrame>
      <p:pic>
        <p:nvPicPr>
          <p:cNvPr id="9" name="Picture 7" descr="Le thi cong xay dung nha may gang thep Formosa.jpg"/>
          <p:cNvPicPr>
            <a:picLocks noChangeAspect="1"/>
          </p:cNvPicPr>
          <p:nvPr/>
        </p:nvPicPr>
        <p:blipFill>
          <a:blip r:embed="rId2"/>
          <a:srcRect/>
          <a:stretch>
            <a:fillRect/>
          </a:stretch>
        </p:blipFill>
        <p:spPr bwMode="auto">
          <a:xfrm>
            <a:off x="304800" y="1854201"/>
            <a:ext cx="3112295" cy="2247899"/>
          </a:xfrm>
          <a:prstGeom prst="rect">
            <a:avLst/>
          </a:prstGeom>
          <a:noFill/>
          <a:ln w="9525">
            <a:noFill/>
            <a:miter lim="800000"/>
            <a:headEnd/>
            <a:tailEnd/>
          </a:ln>
        </p:spPr>
      </p:pic>
      <p:sp>
        <p:nvSpPr>
          <p:cNvPr id="10" name="Text Box 274"/>
          <p:cNvSpPr txBox="1">
            <a:spLocks noChangeArrowheads="1"/>
          </p:cNvSpPr>
          <p:nvPr/>
        </p:nvSpPr>
        <p:spPr bwMode="auto">
          <a:xfrm>
            <a:off x="2268126" y="692151"/>
            <a:ext cx="2389244" cy="553998"/>
          </a:xfrm>
          <a:prstGeom prst="rect">
            <a:avLst/>
          </a:prstGeom>
          <a:noFill/>
          <a:ln w="9525">
            <a:noFill/>
            <a:miter lim="800000"/>
          </a:ln>
        </p:spPr>
        <p:txBody>
          <a:bodyPr wrap="none">
            <a:spAutoFit/>
          </a:bodyPr>
          <a:lstStyle/>
          <a:p>
            <a:pPr latinLnBrk="1"/>
            <a:r>
              <a:rPr lang="en-US" altLang="ko-KR" sz="1200" b="1" smtClean="0">
                <a:solidFill>
                  <a:schemeClr val="tx1"/>
                </a:solidFill>
                <a:latin typeface="Arial" panose="020B0604020202020204" pitchFamily="34" charset="0"/>
                <a:ea typeface="HY울릉도B"/>
                <a:cs typeface="Arial" panose="020B0604020202020204" pitchFamily="34" charset="0"/>
              </a:rPr>
              <a:t>Reference – WET ESP (1 unit) </a:t>
            </a:r>
          </a:p>
          <a:p>
            <a:pPr latinLnBrk="1"/>
            <a:r>
              <a:rPr lang="en-US" altLang="ko-KR" sz="1200" b="1" smtClean="0">
                <a:solidFill>
                  <a:schemeClr val="tx1"/>
                </a:solidFill>
                <a:latin typeface="Arial" panose="020B0604020202020204" pitchFamily="34" charset="0"/>
                <a:ea typeface="HY울릉도B"/>
                <a:cs typeface="Arial" panose="020B0604020202020204" pitchFamily="34" charset="0"/>
              </a:rPr>
              <a:t> Ha </a:t>
            </a:r>
            <a:r>
              <a:rPr lang="en-US" altLang="ko-KR" sz="1200" b="1" err="1" smtClean="0">
                <a:solidFill>
                  <a:schemeClr val="tx1"/>
                </a:solidFill>
                <a:latin typeface="Arial" panose="020B0604020202020204" pitchFamily="34" charset="0"/>
                <a:ea typeface="HY울릉도B"/>
                <a:cs typeface="Arial" panose="020B0604020202020204" pitchFamily="34" charset="0"/>
              </a:rPr>
              <a:t>Tinh</a:t>
            </a:r>
            <a:r>
              <a:rPr lang="en-US" altLang="ko-KR" sz="1200" b="1" smtClean="0">
                <a:solidFill>
                  <a:schemeClr val="tx1"/>
                </a:solidFill>
                <a:latin typeface="Arial" panose="020B0604020202020204" pitchFamily="34" charset="0"/>
                <a:ea typeface="HY울릉도B"/>
                <a:cs typeface="Arial" panose="020B0604020202020204" pitchFamily="34" charset="0"/>
              </a:rPr>
              <a:t> Steel Mill Plant</a:t>
            </a:r>
            <a:endParaRPr lang="en-US" altLang="ko-KR" sz="1200" b="1">
              <a:solidFill>
                <a:schemeClr val="tx1"/>
              </a:solidFill>
              <a:latin typeface="Arial" panose="020B0604020202020204" pitchFamily="34" charset="0"/>
              <a:ea typeface="HY울릉도B"/>
              <a:cs typeface="Arial" panose="020B0604020202020204" pitchFamily="34" charset="0"/>
            </a:endParaRPr>
          </a:p>
        </p:txBody>
      </p:sp>
      <p:pic>
        <p:nvPicPr>
          <p:cNvPr id="7" name="Picture 6"/>
          <p:cNvPicPr>
            <a:picLocks noChangeAspect="1"/>
          </p:cNvPicPr>
          <p:nvPr/>
        </p:nvPicPr>
        <p:blipFill>
          <a:blip r:embed="rId3"/>
          <a:srcRect/>
          <a:stretch>
            <a:fillRect/>
          </a:stretch>
        </p:blipFill>
        <p:spPr bwMode="auto">
          <a:xfrm>
            <a:off x="290287" y="4374480"/>
            <a:ext cx="6328228" cy="411847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 name="모서리가 둥근 직사각형 38"/>
          <p:cNvSpPr/>
          <p:nvPr/>
        </p:nvSpPr>
        <p:spPr bwMode="auto">
          <a:xfrm>
            <a:off x="248731" y="640080"/>
            <a:ext cx="6279541" cy="5449824"/>
          </a:xfrm>
          <a:prstGeom prst="roundRect">
            <a:avLst>
              <a:gd name="adj" fmla="val 2567"/>
            </a:avLst>
          </a:prstGeom>
          <a:solidFill>
            <a:srgbClr val="008080">
              <a:alpha val="36000"/>
            </a:srgbClr>
          </a:solidFill>
          <a:ln w="22225" algn="ctr">
            <a:solidFill>
              <a:schemeClr val="bg1"/>
            </a:solidFill>
            <a:round/>
          </a:ln>
        </p:spPr>
        <p:txBody>
          <a:bodyPr wrap="square" tIns="0" bIns="0" rtlCol="0" anchor="ctr">
            <a:noAutofit/>
          </a:bodyPr>
          <a:lstStyle/>
          <a:p>
            <a:endParaRPr lang="ko-KR" altLang="en-US"/>
          </a:p>
        </p:txBody>
      </p:sp>
      <p:sp>
        <p:nvSpPr>
          <p:cNvPr id="40" name="TextBox 39"/>
          <p:cNvSpPr txBox="1"/>
          <p:nvPr/>
        </p:nvSpPr>
        <p:spPr bwMode="gray">
          <a:xfrm>
            <a:off x="358392" y="754743"/>
            <a:ext cx="6085297" cy="2321831"/>
          </a:xfrm>
          <a:prstGeom prst="rect">
            <a:avLst/>
          </a:prstGeom>
          <a:solidFill>
            <a:srgbClr val="FF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chor="ctr">
            <a:noAutofit/>
          </a:bodyPr>
          <a:lstStyle/>
          <a:p>
            <a:pPr algn="just">
              <a:spcAft>
                <a:spcPts val="600"/>
              </a:spcAft>
            </a:pP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KC Cottrell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Việt</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Nam là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công</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ty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đứng</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đầu</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Việt</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Nam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vê</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xử lý ô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nhiễm</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môi</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trường</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được</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thành</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lập</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năm</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2008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tại</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Hà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Nội</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từ 100%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vốn</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đầu</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tư</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của</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tập</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toàn</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KC Green Holdings. Theo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định</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hướng</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toàn</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cầu</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hóa</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tập</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đoàn</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KC Green Holdings đã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thành</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lập</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hơn</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36 chi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nhánh</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và công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ty</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con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tại</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nhiều</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quốc</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gia</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như</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Anh</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Mỹ,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Đài</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Loan,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Trung</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Quốc</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Ấn</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Đô</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trong</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có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Việt</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Nam.</a:t>
            </a:r>
          </a:p>
          <a:p>
            <a:pPr algn="just">
              <a:spcAft>
                <a:spcPts val="600"/>
              </a:spcAft>
            </a:pP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KC Cottrell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Việt</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Nam đã được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chuyển</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giao</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công</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nghê</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và kinh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nghiệm</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của</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KC Cottrell (từ 1973) và Lodge Cottrell (từ 1913) và mở rộng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hoạt</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động</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tại</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thị trường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Việt</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Nam và khu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vực</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Đông</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Nam Á. </a:t>
            </a:r>
          </a:p>
          <a:p>
            <a:pPr algn="just">
              <a:spcAft>
                <a:spcPts val="600"/>
              </a:spcAft>
            </a:pP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Cho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đến</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nay, KC Cottrell và Lodge Cottrell đã lắp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đặt</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hơn</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8.000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hê</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thống</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xử lý ô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nhiễm</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môi</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trường</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trên</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thê</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giới</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trong</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khi</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KC Cottrell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Việt</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Nam đã cung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cấp</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thành</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công</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gần</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20 hệ thống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cho</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thị trường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Việt</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Nam.</a:t>
            </a:r>
          </a:p>
          <a:p>
            <a:pPr algn="just">
              <a:spcAft>
                <a:spcPts val="600"/>
              </a:spcAft>
            </a:pP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Công</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ty</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chúng</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tôi</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thực</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hiện</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dư</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án</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EPC</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Thiết</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kê</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Mua</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hàng</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Xây</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lắp</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cho</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các</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dư</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án</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hê</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thống</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môi</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trường</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cung</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cấp</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dịch</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vụ kỹ thuật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sau</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bán</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hàng</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và giải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pháp</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toàn</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bộ tổng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thê</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vê</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môi</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trường</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nhằm</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mang</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đến</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sư</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hài</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lòng</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cho</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khách</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hàng</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a:t>
            </a:r>
          </a:p>
        </p:txBody>
      </p:sp>
      <p:sp>
        <p:nvSpPr>
          <p:cNvPr id="17" name="TextBox 16"/>
          <p:cNvSpPr txBox="1"/>
          <p:nvPr/>
        </p:nvSpPr>
        <p:spPr>
          <a:xfrm>
            <a:off x="1260634" y="8554453"/>
            <a:ext cx="1241822" cy="246221"/>
          </a:xfrm>
          <a:prstGeom prst="rect">
            <a:avLst/>
          </a:prstGeom>
          <a:noFill/>
        </p:spPr>
        <p:txBody>
          <a:bodyPr wrap="square" rtlCol="0">
            <a:spAutoFit/>
          </a:bodyPr>
          <a:lstStyle/>
          <a:p>
            <a:r>
              <a:rPr lang="en-US" altLang="ko-KR" sz="1000" smtClean="0">
                <a:latin typeface="Arial" panose="020B0604020202020204" pitchFamily="34" charset="0"/>
                <a:ea typeface="휴먼모음T" pitchFamily="18" charset="-127"/>
                <a:cs typeface="Arial" panose="020B0604020202020204" pitchFamily="34" charset="0"/>
              </a:rPr>
              <a:t>Head office</a:t>
            </a:r>
            <a:endParaRPr lang="ko-KR" altLang="en-US" sz="1000">
              <a:latin typeface="Arial" panose="020B0604020202020204" pitchFamily="34" charset="0"/>
              <a:ea typeface="휴먼모음T" pitchFamily="18" charset="-127"/>
              <a:cs typeface="Arial" panose="020B0604020202020204" pitchFamily="34" charset="0"/>
            </a:endParaRPr>
          </a:p>
        </p:txBody>
      </p:sp>
      <p:sp>
        <p:nvSpPr>
          <p:cNvPr id="30" name="Text Box 274"/>
          <p:cNvSpPr txBox="1">
            <a:spLocks noChangeArrowheads="1"/>
          </p:cNvSpPr>
          <p:nvPr/>
        </p:nvSpPr>
        <p:spPr bwMode="auto">
          <a:xfrm>
            <a:off x="97353" y="307956"/>
            <a:ext cx="2392258" cy="276999"/>
          </a:xfrm>
          <a:prstGeom prst="rect">
            <a:avLst/>
          </a:prstGeom>
          <a:noFill/>
          <a:ln w="9525">
            <a:noFill/>
            <a:miter lim="800000"/>
          </a:ln>
        </p:spPr>
        <p:txBody>
          <a:bodyPr wrap="none">
            <a:spAutoFit/>
          </a:bodyPr>
          <a:lstStyle/>
          <a:p>
            <a:pPr algn="l"/>
            <a:r>
              <a:rPr lang="en-US" altLang="ko-KR" sz="1200" b="1" smtClean="0">
                <a:solidFill>
                  <a:schemeClr val="tx1"/>
                </a:solidFill>
                <a:latin typeface="Arial" panose="020B0604020202020204" pitchFamily="34" charset="0"/>
                <a:ea typeface="HY울릉도B" charset="-127"/>
                <a:cs typeface="Arial" panose="020B0604020202020204" pitchFamily="34" charset="0"/>
              </a:rPr>
              <a:t>1. COMPANY INTRODUCTION</a:t>
            </a:r>
            <a:endParaRPr lang="en-US" altLang="ko-KR" sz="1200" b="1">
              <a:solidFill>
                <a:schemeClr val="tx1"/>
              </a:solidFill>
              <a:latin typeface="Arial" panose="020B0604020202020204" pitchFamily="34" charset="0"/>
              <a:ea typeface="HY울릉도B" charset="-127"/>
              <a:cs typeface="Arial" panose="020B0604020202020204" pitchFamily="34" charset="0"/>
            </a:endParaRPr>
          </a:p>
        </p:txBody>
      </p:sp>
      <p:pic>
        <p:nvPicPr>
          <p:cNvPr id="1026" name="Picture 2" descr="C:\Users\Admin\Desktop\DSC07005(FILEminimizer).JPG"/>
          <p:cNvPicPr>
            <a:picLocks noChangeAspect="1" noChangeArrowheads="1"/>
          </p:cNvPicPr>
          <p:nvPr/>
        </p:nvPicPr>
        <p:blipFill>
          <a:blip r:embed="rId2" cstate="print"/>
          <a:srcRect/>
          <a:stretch>
            <a:fillRect/>
          </a:stretch>
        </p:blipFill>
        <p:spPr bwMode="auto">
          <a:xfrm>
            <a:off x="3563072" y="6204476"/>
            <a:ext cx="2843500" cy="2286000"/>
          </a:xfrm>
          <a:prstGeom prst="rect">
            <a:avLst/>
          </a:prstGeom>
          <a:noFill/>
        </p:spPr>
      </p:pic>
      <p:sp>
        <p:nvSpPr>
          <p:cNvPr id="35" name="TextBox 34"/>
          <p:cNvSpPr txBox="1"/>
          <p:nvPr/>
        </p:nvSpPr>
        <p:spPr>
          <a:xfrm>
            <a:off x="3924853" y="8554453"/>
            <a:ext cx="2119937" cy="246221"/>
          </a:xfrm>
          <a:prstGeom prst="rect">
            <a:avLst/>
          </a:prstGeom>
          <a:noFill/>
        </p:spPr>
        <p:txBody>
          <a:bodyPr wrap="square" rtlCol="0">
            <a:spAutoFit/>
          </a:bodyPr>
          <a:lstStyle/>
          <a:p>
            <a:r>
              <a:rPr lang="en-US" altLang="ko-KR" sz="1000" smtClean="0">
                <a:latin typeface="Arial" panose="020B0604020202020204" pitchFamily="34" charset="0"/>
                <a:ea typeface="휴먼모음T" pitchFamily="18" charset="-127"/>
                <a:cs typeface="Arial" panose="020B0604020202020204" pitchFamily="34" charset="0"/>
              </a:rPr>
              <a:t>ESP of Dung </a:t>
            </a:r>
            <a:r>
              <a:rPr lang="en-US" altLang="ko-KR" sz="1000" err="1" smtClean="0">
                <a:latin typeface="Arial" panose="020B0604020202020204" pitchFamily="34" charset="0"/>
                <a:ea typeface="휴먼모음T" pitchFamily="18" charset="-127"/>
                <a:cs typeface="Arial" panose="020B0604020202020204" pitchFamily="34" charset="0"/>
              </a:rPr>
              <a:t>Quat</a:t>
            </a:r>
            <a:r>
              <a:rPr lang="en-US" altLang="ko-KR" sz="1000" smtClean="0">
                <a:latin typeface="Arial" panose="020B0604020202020204" pitchFamily="34" charset="0"/>
                <a:ea typeface="휴먼모음T" pitchFamily="18" charset="-127"/>
                <a:cs typeface="Arial" panose="020B0604020202020204" pitchFamily="34" charset="0"/>
              </a:rPr>
              <a:t> Oil Refinery</a:t>
            </a:r>
            <a:endParaRPr lang="ko-KR" altLang="en-US" sz="1000">
              <a:latin typeface="Arial" panose="020B0604020202020204" pitchFamily="34" charset="0"/>
              <a:ea typeface="휴먼모음T" pitchFamily="18" charset="-127"/>
              <a:cs typeface="Arial" panose="020B0604020202020204" pitchFamily="34" charset="0"/>
            </a:endParaRPr>
          </a:p>
        </p:txBody>
      </p:sp>
      <p:sp>
        <p:nvSpPr>
          <p:cNvPr id="13" name="TextBox 12"/>
          <p:cNvSpPr txBox="1"/>
          <p:nvPr/>
        </p:nvSpPr>
        <p:spPr bwMode="gray">
          <a:xfrm>
            <a:off x="362639" y="3182112"/>
            <a:ext cx="6085297" cy="2803000"/>
          </a:xfrm>
          <a:prstGeom prst="rect">
            <a:avLst/>
          </a:prstGeom>
          <a:solidFill>
            <a:srgbClr val="FF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chor="ctr">
            <a:noAutofit/>
          </a:bodyPr>
          <a:lstStyle/>
          <a:p>
            <a:pPr algn="just">
              <a:spcAft>
                <a:spcPts val="600"/>
              </a:spcAft>
            </a:pP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KC Cottrell Vietnam Co., Ltd., 100% invested by KC Green Holdings, established in 2008 in Hanoi and has become the leading specialized Pollution Control company in Vietnam. On the direction of globalization, KC Green Holdings has established over 36 subsidiaries in many countries such as United Kingdom, USA, Taipei, China, India and Vietnam…</a:t>
            </a:r>
          </a:p>
          <a:p>
            <a:pPr algn="just">
              <a:spcAft>
                <a:spcPts val="600"/>
              </a:spcAft>
            </a:pP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KC Cottrell Vietnam has been transferred know-how and technology license from KC Cottrell in Korea (since 1973) and Lodge Cottrell in United Kingdom (since 1913) and covers Vietnamese and South East Asian market. </a:t>
            </a:r>
          </a:p>
          <a:p>
            <a:pPr algn="just">
              <a:spcAft>
                <a:spcPts val="600"/>
              </a:spcAft>
            </a:pP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Over the years, KC Cottrell and Lodge Cottrell have installed more than 8,000 effective environmental systems in the whole world while we has successfully supplied about 20 air pollution control systems in Vietnamese market. </a:t>
            </a:r>
          </a:p>
          <a:p>
            <a:pPr algn="just">
              <a:spcAft>
                <a:spcPts val="600"/>
              </a:spcAft>
            </a:pP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We executes </a:t>
            </a:r>
            <a:r>
              <a:rPr lang="en-US" altLang="ko-KR" sz="1000" err="1" smtClean="0">
                <a:solidFill>
                  <a:schemeClr val="tx1"/>
                </a:solidFill>
                <a:latin typeface="Arial" panose="020B0604020202020204" pitchFamily="34" charset="0"/>
                <a:ea typeface="휴먼모음T" pitchFamily="18" charset="-127"/>
                <a:cs typeface="Arial" panose="020B0604020202020204" pitchFamily="34" charset="0"/>
              </a:rPr>
              <a:t>EPC</a:t>
            </a: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 (Engineering - Procurement – Construction) Base Projects, and Provides after-market service for Pollution Control and related technical services, providing a total solution for environment related issues that fully meets customer’s satisfaction.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392" y="6195442"/>
            <a:ext cx="3046306" cy="2286000"/>
          </a:xfrm>
          <a:prstGeom prst="rect">
            <a:avLst/>
          </a:prstGeom>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altLang="ko-KR" smtClean="0"/>
              <a:t>- </a:t>
            </a:r>
            <a:fld id="{247C15DC-A8E1-42E7-918A-8BFC412D6E9A}" type="slidenum">
              <a:rPr lang="ko-KR" altLang="en-US" smtClean="0"/>
              <a:t>30</a:t>
            </a:fld>
            <a:r>
              <a:rPr lang="ko-KR" altLang="en-US" smtClean="0"/>
              <a:t> </a:t>
            </a:r>
            <a:r>
              <a:rPr lang="en-US" altLang="ko-KR" smtClean="0"/>
              <a:t>-</a:t>
            </a:r>
            <a:endParaRPr lang="ko-KR" alt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924" y="3706442"/>
            <a:ext cx="3169158" cy="247990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5153" y="826944"/>
            <a:ext cx="3081867" cy="2455720"/>
          </a:xfrm>
          <a:prstGeom prst="rect">
            <a:avLst/>
          </a:prstGeom>
        </p:spPr>
      </p:pic>
      <p:pic>
        <p:nvPicPr>
          <p:cNvPr id="10" name="Picture 2" descr="C:\Users\Admin\Desktop\Em Huyen\DSC03069.JPG"/>
          <p:cNvPicPr>
            <a:picLocks noChangeAspect="1" noChangeArrowheads="1"/>
          </p:cNvPicPr>
          <p:nvPr/>
        </p:nvPicPr>
        <p:blipFill>
          <a:blip r:embed="rId4" cstate="print"/>
          <a:srcRect/>
          <a:stretch>
            <a:fillRect/>
          </a:stretch>
        </p:blipFill>
        <p:spPr bwMode="auto">
          <a:xfrm>
            <a:off x="264924" y="784074"/>
            <a:ext cx="3169157" cy="2541460"/>
          </a:xfrm>
          <a:prstGeom prst="rect">
            <a:avLst/>
          </a:prstGeom>
          <a:noFill/>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3300" y="3706441"/>
            <a:ext cx="3093720" cy="2479909"/>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8540" y="6517910"/>
            <a:ext cx="3078480" cy="1957224"/>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24" y="6517910"/>
            <a:ext cx="3169157" cy="1957224"/>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altLang="ko-KR" smtClean="0"/>
              <a:t>- </a:t>
            </a:r>
            <a:fld id="{247C15DC-A8E1-42E7-918A-8BFC412D6E9A}" type="slidenum">
              <a:rPr lang="ko-KR" altLang="en-US" smtClean="0"/>
              <a:t>31</a:t>
            </a:fld>
            <a:r>
              <a:rPr lang="ko-KR" altLang="en-US" smtClean="0"/>
              <a:t> </a:t>
            </a:r>
            <a:r>
              <a:rPr lang="en-US" altLang="ko-KR" smtClean="0"/>
              <a:t>-</a:t>
            </a:r>
            <a:endParaRPr lang="ko-KR" altLang="en-US"/>
          </a:p>
        </p:txBody>
      </p:sp>
      <p:graphicFrame>
        <p:nvGraphicFramePr>
          <p:cNvPr id="16" name="Table 15"/>
          <p:cNvGraphicFramePr>
            <a:graphicFrameLocks noGrp="1"/>
          </p:cNvGraphicFramePr>
          <p:nvPr>
            <p:extLst>
              <p:ext uri="{D42A27DB-BD31-4B8C-83A1-F6EECF244321}">
                <p14:modId xmlns:p14="http://schemas.microsoft.com/office/powerpoint/2010/main" val="631219184"/>
              </p:ext>
            </p:extLst>
          </p:nvPr>
        </p:nvGraphicFramePr>
        <p:xfrm>
          <a:off x="3792309" y="1415142"/>
          <a:ext cx="2743200" cy="2651760"/>
        </p:xfrm>
        <a:graphic>
          <a:graphicData uri="http://schemas.openxmlformats.org/drawingml/2006/table">
            <a:tbl>
              <a:tblPr/>
              <a:tblGrid>
                <a:gridCol w="1649990">
                  <a:extLst>
                    <a:ext uri="{9D8B030D-6E8A-4147-A177-3AD203B41FA5}">
                      <a16:colId xmlns:a16="http://schemas.microsoft.com/office/drawing/2014/main" val="20000"/>
                    </a:ext>
                  </a:extLst>
                </a:gridCol>
                <a:gridCol w="1093210">
                  <a:extLst>
                    <a:ext uri="{9D8B030D-6E8A-4147-A177-3AD203B41FA5}">
                      <a16:colId xmlns:a16="http://schemas.microsoft.com/office/drawing/2014/main" val="20001"/>
                    </a:ext>
                  </a:extLst>
                </a:gridCol>
              </a:tblGrid>
              <a:tr h="61800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ko-KR" sz="1200" b="1" i="0" u="none" strike="noStrike" cap="none" normalizeH="0" baseline="0" smtClean="0">
                          <a:ln>
                            <a:noFill/>
                          </a:ln>
                          <a:solidFill>
                            <a:srgbClr val="FFFFFF"/>
                          </a:solidFill>
                          <a:effectLst/>
                          <a:latin typeface="Calibri" panose="020F0502020204030204" pitchFamily="34" charset="0"/>
                          <a:ea typeface="Gulim" panose="020B0600000101010101" pitchFamily="50" charset="-127"/>
                        </a:rPr>
                        <a:t>Owner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ko-KR" sz="1200" b="1" i="0" u="none" strike="noStrike" cap="none" normalizeH="0" baseline="0" smtClean="0">
                          <a:ln>
                            <a:noFill/>
                          </a:ln>
                          <a:solidFill>
                            <a:srgbClr val="FFFFFF"/>
                          </a:solidFill>
                          <a:effectLst/>
                          <a:latin typeface="Calibri" panose="020F0502020204030204" pitchFamily="34" charset="0"/>
                          <a:ea typeface="Gulim" panose="020B0600000101010101" pitchFamily="50" charset="-127"/>
                        </a:rPr>
                        <a:t>AES+POSCO Power + CTCI(Taiwan)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41434">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ko-KR" sz="1200" b="0" i="0" u="none" strike="noStrike" cap="none" normalizeH="0" baseline="0" smtClean="0">
                          <a:ln>
                            <a:noFill/>
                          </a:ln>
                          <a:solidFill>
                            <a:srgbClr val="000000"/>
                          </a:solidFill>
                          <a:effectLst/>
                          <a:latin typeface="Calibri" panose="020F0502020204030204" pitchFamily="34" charset="0"/>
                          <a:ea typeface="Gulim" panose="020B0600000101010101" pitchFamily="50" charset="-127"/>
                        </a:rPr>
                        <a:t>EPC Contractor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ko-KR" sz="1200" b="0" i="0" u="none" strike="noStrike" cap="none" normalizeH="0" baseline="0" smtClean="0">
                          <a:ln>
                            <a:noFill/>
                          </a:ln>
                          <a:solidFill>
                            <a:srgbClr val="000000"/>
                          </a:solidFill>
                          <a:effectLst/>
                          <a:latin typeface="Calibri" panose="020F0502020204030204" pitchFamily="34" charset="0"/>
                          <a:ea typeface="Gulim" panose="020B0600000101010101" pitchFamily="50" charset="-127"/>
                        </a:rPr>
                        <a:t>Doosan Heavy Industry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264861">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ko-KR" sz="1200" b="0" i="0" u="none" strike="noStrike" cap="none" normalizeH="0" baseline="0" smtClean="0">
                          <a:ln>
                            <a:noFill/>
                          </a:ln>
                          <a:solidFill>
                            <a:srgbClr val="000000"/>
                          </a:solidFill>
                          <a:effectLst/>
                          <a:latin typeface="Calibri" panose="020F0502020204030204" pitchFamily="34" charset="0"/>
                          <a:ea typeface="Gulim" panose="020B0600000101010101" pitchFamily="50" charset="-127"/>
                        </a:rPr>
                        <a:t>Gas Volume (Am3/Hr)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ko-KR" sz="1200" b="0" i="0" u="none" strike="noStrike" cap="none" normalizeH="0" baseline="0" smtClean="0">
                          <a:ln>
                            <a:noFill/>
                          </a:ln>
                          <a:solidFill>
                            <a:srgbClr val="000000"/>
                          </a:solidFill>
                          <a:effectLst/>
                          <a:latin typeface="Calibri" panose="020F0502020204030204" pitchFamily="34" charset="0"/>
                          <a:ea typeface="Malgun Gothic" panose="020B0503020000020004" pitchFamily="50" charset="-127"/>
                        </a:rPr>
                        <a:t>3,349,680</a:t>
                      </a:r>
                      <a:endParaRPr kumimoji="0" lang="en-US" altLang="ko-KR" sz="1200" b="0" i="0" u="none" strike="noStrike" cap="none" normalizeH="0" baseline="0" smtClean="0">
                        <a:ln>
                          <a:noFill/>
                        </a:ln>
                        <a:solidFill>
                          <a:srgbClr val="000000"/>
                        </a:solidFill>
                        <a:effectLst/>
                        <a:latin typeface="Calibri" panose="020F0502020204030204" pitchFamily="34" charset="0"/>
                        <a:ea typeface="Gulim" panose="020B0600000101010101" pitchFamily="50" charset="-127"/>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64861">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ko-KR" sz="1200" b="0" i="0" u="none" strike="noStrike" cap="none" normalizeH="0" baseline="0" smtClean="0">
                          <a:ln>
                            <a:noFill/>
                          </a:ln>
                          <a:solidFill>
                            <a:srgbClr val="000000"/>
                          </a:solidFill>
                          <a:effectLst/>
                          <a:latin typeface="Calibri" panose="020F0502020204030204" pitchFamily="34" charset="0"/>
                          <a:ea typeface="Gulim" panose="020B0600000101010101" pitchFamily="50" charset="-127"/>
                        </a:rPr>
                        <a:t>Inlet Dust (g/Nm3)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ko-KR" sz="1200" b="0" i="0" u="none" strike="noStrike" cap="none" normalizeH="0" baseline="0" smtClean="0">
                          <a:ln>
                            <a:noFill/>
                          </a:ln>
                          <a:solidFill>
                            <a:srgbClr val="000000"/>
                          </a:solidFill>
                          <a:effectLst/>
                          <a:latin typeface="Calibri" panose="020F0502020204030204" pitchFamily="34" charset="0"/>
                          <a:ea typeface="Gulim" panose="020B0600000101010101" pitchFamily="50" charset="-127"/>
                        </a:rPr>
                        <a:t>55.5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264861">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ko-KR" sz="1200" b="0" i="0" u="none" strike="noStrike" cap="none" normalizeH="0" baseline="0" smtClean="0">
                          <a:ln>
                            <a:noFill/>
                          </a:ln>
                          <a:solidFill>
                            <a:srgbClr val="000000"/>
                          </a:solidFill>
                          <a:effectLst/>
                          <a:latin typeface="Calibri" panose="020F0502020204030204" pitchFamily="34" charset="0"/>
                          <a:ea typeface="Gulim" panose="020B0600000101010101" pitchFamily="50" charset="-127"/>
                        </a:rPr>
                        <a:t>Outlet Dust (mg/Nm3)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ko-KR" sz="1200" b="0" i="0" u="none" strike="noStrike" cap="none" normalizeH="0" baseline="0" smtClean="0">
                          <a:ln>
                            <a:noFill/>
                          </a:ln>
                          <a:solidFill>
                            <a:srgbClr val="000000"/>
                          </a:solidFill>
                          <a:effectLst/>
                          <a:latin typeface="Calibri" panose="020F0502020204030204" pitchFamily="34" charset="0"/>
                          <a:ea typeface="Gulim" panose="020B0600000101010101" pitchFamily="50" charset="-127"/>
                        </a:rPr>
                        <a:t>Less than 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64861">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ko-KR" sz="1200" b="0" i="0" u="none" strike="noStrike" cap="none" normalizeH="0" baseline="0" smtClean="0">
                          <a:ln>
                            <a:noFill/>
                          </a:ln>
                          <a:solidFill>
                            <a:srgbClr val="000000"/>
                          </a:solidFill>
                          <a:effectLst/>
                          <a:latin typeface="Calibri" panose="020F0502020204030204" pitchFamily="34" charset="0"/>
                          <a:ea typeface="Gulim" panose="020B0600000101010101" pitchFamily="50" charset="-127"/>
                        </a:rPr>
                        <a:t>Efficiency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ko-KR" sz="1200" b="0" i="0" u="none" strike="noStrike" cap="none" normalizeH="0" baseline="0" smtClean="0">
                          <a:ln>
                            <a:noFill/>
                          </a:ln>
                          <a:solidFill>
                            <a:srgbClr val="000000"/>
                          </a:solidFill>
                          <a:effectLst/>
                          <a:latin typeface="Calibri" panose="020F0502020204030204" pitchFamily="34" charset="0"/>
                          <a:ea typeface="Gulim" panose="020B0600000101010101" pitchFamily="50" charset="-127"/>
                        </a:rPr>
                        <a:t>99. 91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441434">
                <a:tc gridSpan="2">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ko-KR" sz="1200" b="0" i="0" u="none" strike="noStrike" cap="none" normalizeH="0" baseline="0" smtClean="0">
                          <a:ln>
                            <a:noFill/>
                          </a:ln>
                          <a:solidFill>
                            <a:srgbClr val="000000"/>
                          </a:solidFill>
                          <a:effectLst/>
                          <a:latin typeface="Calibri" panose="020F0502020204030204" pitchFamily="34" charset="0"/>
                          <a:ea typeface="Gulim" panose="020B0600000101010101" pitchFamily="50" charset="-127"/>
                        </a:rPr>
                        <a:t>Location: Mong Duong Town, Cam Pha Districts, Quang Ninh Province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hMerge="1">
                  <a:txBody>
                    <a:bodyPr/>
                    <a:lstStyle/>
                    <a:p>
                      <a:endParaRPr lang="vi-VN"/>
                    </a:p>
                  </a:txBody>
                  <a:tcPr/>
                </a:tc>
                <a:extLst>
                  <a:ext uri="{0D108BD9-81ED-4DB2-BD59-A6C34878D82A}">
                    <a16:rowId xmlns:a16="http://schemas.microsoft.com/office/drawing/2014/main" val="10006"/>
                  </a:ext>
                </a:extLst>
              </a:tr>
            </a:tbl>
          </a:graphicData>
        </a:graphic>
      </p:graphicFrame>
      <p:pic>
        <p:nvPicPr>
          <p:cNvPr id="18" name="Picture 30"/>
          <p:cNvPicPr>
            <a:picLocks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51064" y="1423747"/>
            <a:ext cx="3413761" cy="2651760"/>
          </a:xfrm>
          <a:prstGeom prst="rect">
            <a:avLst/>
          </a:prstGeom>
          <a:noFill/>
          <a:ln w="9525">
            <a:noFill/>
            <a:miter lim="800000"/>
            <a:headEnd/>
            <a:tailEnd/>
          </a:ln>
        </p:spPr>
      </p:pic>
      <p:pic>
        <p:nvPicPr>
          <p:cNvPr id="19" name="Picture 31" descr="C:\Users\Admin\Desktop\New folder (4)\MD2\DSC00009.JPG"/>
          <p:cNvPicPr>
            <a:picLocks noChangeAspect="1" noChangeArrowheads="1"/>
          </p:cNvPicPr>
          <p:nvPr/>
        </p:nvPicPr>
        <p:blipFill>
          <a:blip r:embed="rId3" cstate="print"/>
          <a:srcRect/>
          <a:stretch>
            <a:fillRect/>
          </a:stretch>
        </p:blipFill>
        <p:spPr bwMode="auto">
          <a:xfrm>
            <a:off x="217714" y="4833255"/>
            <a:ext cx="2844800" cy="2489198"/>
          </a:xfrm>
          <a:prstGeom prst="rect">
            <a:avLst/>
          </a:prstGeom>
          <a:noFill/>
          <a:ln w="9525">
            <a:noFill/>
            <a:miter lim="800000"/>
            <a:headEnd/>
            <a:tailEnd/>
          </a:ln>
        </p:spPr>
      </p:pic>
      <p:pic>
        <p:nvPicPr>
          <p:cNvPr id="20" name="Picture 32" descr="C:\Users\Admin\Desktop\New folder (4)\MD2\DSC00025.JPG"/>
          <p:cNvPicPr>
            <a:picLocks noChangeAspect="1" noChangeArrowheads="1"/>
          </p:cNvPicPr>
          <p:nvPr/>
        </p:nvPicPr>
        <p:blipFill>
          <a:blip r:embed="rId4" cstate="print"/>
          <a:srcRect/>
          <a:stretch>
            <a:fillRect/>
          </a:stretch>
        </p:blipFill>
        <p:spPr bwMode="auto">
          <a:xfrm>
            <a:off x="3077028" y="4818742"/>
            <a:ext cx="3381829" cy="2522764"/>
          </a:xfrm>
          <a:prstGeom prst="rect">
            <a:avLst/>
          </a:prstGeom>
          <a:noFill/>
          <a:ln w="9525">
            <a:noFill/>
            <a:miter lim="800000"/>
            <a:headEnd/>
            <a:tailEnd/>
          </a:ln>
        </p:spPr>
      </p:pic>
      <p:sp>
        <p:nvSpPr>
          <p:cNvPr id="21" name="Text Box 274"/>
          <p:cNvSpPr txBox="1">
            <a:spLocks noChangeArrowheads="1"/>
          </p:cNvSpPr>
          <p:nvPr/>
        </p:nvSpPr>
        <p:spPr bwMode="auto">
          <a:xfrm>
            <a:off x="2378699" y="372837"/>
            <a:ext cx="2496196" cy="553998"/>
          </a:xfrm>
          <a:prstGeom prst="rect">
            <a:avLst/>
          </a:prstGeom>
          <a:noFill/>
          <a:ln w="9525">
            <a:noFill/>
            <a:miter lim="800000"/>
          </a:ln>
        </p:spPr>
        <p:txBody>
          <a:bodyPr wrap="none">
            <a:spAutoFit/>
          </a:bodyPr>
          <a:lstStyle/>
          <a:p>
            <a:pPr latinLnBrk="1"/>
            <a:r>
              <a:rPr lang="en-US" altLang="ko-KR" sz="1200" b="1" smtClean="0">
                <a:solidFill>
                  <a:schemeClr val="tx1"/>
                </a:solidFill>
                <a:latin typeface="Arial" panose="020B0604020202020204" pitchFamily="34" charset="0"/>
                <a:ea typeface="HY울릉도B"/>
                <a:cs typeface="Arial" panose="020B0604020202020204" pitchFamily="34" charset="0"/>
              </a:rPr>
              <a:t>Reference – AHS</a:t>
            </a:r>
          </a:p>
          <a:p>
            <a:r>
              <a:rPr lang="en-US" altLang="ko-KR" sz="1200" b="1" smtClean="0">
                <a:solidFill>
                  <a:schemeClr val="tx1"/>
                </a:solidFill>
                <a:latin typeface="Arial" panose="020B0604020202020204" pitchFamily="34" charset="0"/>
                <a:ea typeface="HY울릉도B"/>
                <a:cs typeface="Arial" panose="020B0604020202020204" pitchFamily="34" charset="0"/>
              </a:rPr>
              <a:t> Mong Duong 2 TPP(2x600MW):</a:t>
            </a:r>
            <a:endParaRPr lang="en-US" altLang="ko-KR" sz="1200" b="1">
              <a:solidFill>
                <a:schemeClr val="tx1"/>
              </a:solidFill>
              <a:latin typeface="Arial" panose="020B0604020202020204" pitchFamily="34" charset="0"/>
              <a:ea typeface="HY울릉도B"/>
              <a:cs typeface="Arial" panose="020B0604020202020204"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3499246" y="1859280"/>
          <a:ext cx="3142854" cy="2255520"/>
        </p:xfrm>
        <a:graphic>
          <a:graphicData uri="http://schemas.openxmlformats.org/drawingml/2006/table">
            <a:tbl>
              <a:tblPr firstRow="1" bandRow="1">
                <a:tableStyleId>{5C22544A-7EE6-4342-B048-85BDC9FD1C3A}</a:tableStyleId>
              </a:tblPr>
              <a:tblGrid>
                <a:gridCol w="817143">
                  <a:extLst>
                    <a:ext uri="{9D8B030D-6E8A-4147-A177-3AD203B41FA5}">
                      <a16:colId xmlns:a16="http://schemas.microsoft.com/office/drawing/2014/main" val="20000"/>
                    </a:ext>
                  </a:extLst>
                </a:gridCol>
                <a:gridCol w="2325711">
                  <a:extLst>
                    <a:ext uri="{9D8B030D-6E8A-4147-A177-3AD203B41FA5}">
                      <a16:colId xmlns:a16="http://schemas.microsoft.com/office/drawing/2014/main" val="20001"/>
                    </a:ext>
                  </a:extLst>
                </a:gridCol>
              </a:tblGrid>
              <a:tr h="896418">
                <a:tc>
                  <a:txBody>
                    <a:bodyPr/>
                    <a:lstStyle/>
                    <a:p>
                      <a:pPr algn="l"/>
                      <a:r>
                        <a:rPr lang="en-US" sz="1000" smtClean="0">
                          <a:solidFill>
                            <a:schemeClr val="tx2"/>
                          </a:solidFill>
                          <a:latin typeface="Arial" panose="020B0604020202020204" pitchFamily="34" charset="0"/>
                          <a:cs typeface="Arial" panose="020B0604020202020204" pitchFamily="34" charset="0"/>
                        </a:rPr>
                        <a:t>Equipment</a:t>
                      </a:r>
                      <a:endParaRPr lang="en-US" sz="1000">
                        <a:solidFill>
                          <a:schemeClr val="tx2"/>
                        </a:solidFill>
                        <a:latin typeface="Arial" panose="020B0604020202020204" pitchFamily="34" charset="0"/>
                        <a:cs typeface="Arial" panose="020B0604020202020204" pitchFamily="34" charset="0"/>
                      </a:endParaRPr>
                    </a:p>
                  </a:txBody>
                  <a:tcPr marL="68600" marR="68600" marT="60928" marB="60928"/>
                </a:tc>
                <a:tc>
                  <a:txBody>
                    <a:bodyPr/>
                    <a:lstStyle/>
                    <a:p>
                      <a:pPr algn="l"/>
                      <a:r>
                        <a:rPr lang="en-US" sz="1000" smtClean="0">
                          <a:solidFill>
                            <a:schemeClr val="tx2"/>
                          </a:solidFill>
                          <a:latin typeface="Arial" panose="020B0604020202020204" pitchFamily="34" charset="0"/>
                          <a:cs typeface="Arial" panose="020B0604020202020204" pitchFamily="34" charset="0"/>
                        </a:rPr>
                        <a:t>1</a:t>
                      </a:r>
                      <a:r>
                        <a:rPr lang="en-US" sz="1000" baseline="0" smtClean="0">
                          <a:solidFill>
                            <a:schemeClr val="tx2"/>
                          </a:solidFill>
                          <a:latin typeface="Arial" panose="020B0604020202020204" pitchFamily="34" charset="0"/>
                          <a:cs typeface="Arial" panose="020B0604020202020204" pitchFamily="34" charset="0"/>
                        </a:rPr>
                        <a:t> of </a:t>
                      </a:r>
                      <a:r>
                        <a:rPr lang="en-US" sz="1000" smtClean="0">
                          <a:solidFill>
                            <a:schemeClr val="tx2"/>
                          </a:solidFill>
                          <a:latin typeface="Arial" panose="020B0604020202020204" pitchFamily="34" charset="0"/>
                          <a:cs typeface="Arial" panose="020B0604020202020204" pitchFamily="34" charset="0"/>
                        </a:rPr>
                        <a:t>Wet-ESP (305,134</a:t>
                      </a:r>
                      <a:r>
                        <a:rPr lang="en-US" sz="1000" baseline="0" smtClean="0">
                          <a:solidFill>
                            <a:schemeClr val="tx2"/>
                          </a:solidFill>
                          <a:latin typeface="Arial" panose="020B0604020202020204" pitchFamily="34" charset="0"/>
                          <a:cs typeface="Arial" panose="020B0604020202020204" pitchFamily="34" charset="0"/>
                        </a:rPr>
                        <a:t> Nm3/hr)</a:t>
                      </a:r>
                      <a:r>
                        <a:rPr lang="en-US" sz="1000" smtClean="0">
                          <a:solidFill>
                            <a:schemeClr val="tx2"/>
                          </a:solidFill>
                          <a:latin typeface="Arial" panose="020B0604020202020204" pitchFamily="34" charset="0"/>
                          <a:cs typeface="Arial" panose="020B0604020202020204" pitchFamily="34" charset="0"/>
                        </a:rPr>
                        <a:t> </a:t>
                      </a:r>
                    </a:p>
                    <a:p>
                      <a:pPr algn="l"/>
                      <a:r>
                        <a:rPr lang="en-US" sz="1000" smtClean="0">
                          <a:solidFill>
                            <a:schemeClr val="tx2"/>
                          </a:solidFill>
                          <a:latin typeface="Arial" panose="020B0604020202020204" pitchFamily="34" charset="0"/>
                          <a:cs typeface="Arial" panose="020B0604020202020204" pitchFamily="34" charset="0"/>
                        </a:rPr>
                        <a:t>6 of Fabric Filters </a:t>
                      </a:r>
                    </a:p>
                    <a:p>
                      <a:pPr algn="l"/>
                      <a:r>
                        <a:rPr lang="en-US" sz="1000" smtClean="0">
                          <a:solidFill>
                            <a:schemeClr val="tx2"/>
                          </a:solidFill>
                          <a:latin typeface="Arial" panose="020B0604020202020204" pitchFamily="34" charset="0"/>
                          <a:cs typeface="Arial" panose="020B0604020202020204" pitchFamily="34" charset="0"/>
                        </a:rPr>
                        <a:t>(4</a:t>
                      </a:r>
                      <a:r>
                        <a:rPr lang="en-US" sz="1000" baseline="0" smtClean="0">
                          <a:solidFill>
                            <a:schemeClr val="tx2"/>
                          </a:solidFill>
                          <a:latin typeface="Arial" panose="020B0604020202020204" pitchFamily="34" charset="0"/>
                          <a:cs typeface="Arial" panose="020B0604020202020204" pitchFamily="34" charset="0"/>
                        </a:rPr>
                        <a:t> x</a:t>
                      </a:r>
                      <a:r>
                        <a:rPr lang="en-US" sz="1000" smtClean="0">
                          <a:solidFill>
                            <a:schemeClr val="tx2"/>
                          </a:solidFill>
                          <a:latin typeface="Arial" panose="020B0604020202020204" pitchFamily="34" charset="0"/>
                          <a:cs typeface="Arial" panose="020B0604020202020204" pitchFamily="34" charset="0"/>
                        </a:rPr>
                        <a:t> 23,000 Am3/min)</a:t>
                      </a:r>
                    </a:p>
                    <a:p>
                      <a:pPr algn="l"/>
                      <a:r>
                        <a:rPr lang="en-US" sz="1000" smtClean="0">
                          <a:solidFill>
                            <a:schemeClr val="tx2"/>
                          </a:solidFill>
                          <a:latin typeface="Arial" panose="020B0604020202020204" pitchFamily="34" charset="0"/>
                          <a:cs typeface="Arial" panose="020B0604020202020204" pitchFamily="34" charset="0"/>
                        </a:rPr>
                        <a:t>1x1000 Am3/min</a:t>
                      </a:r>
                    </a:p>
                    <a:p>
                      <a:pPr algn="l"/>
                      <a:r>
                        <a:rPr lang="en-US" sz="1000" smtClean="0">
                          <a:solidFill>
                            <a:schemeClr val="tx2"/>
                          </a:solidFill>
                          <a:latin typeface="Arial" panose="020B0604020202020204" pitchFamily="34" charset="0"/>
                          <a:cs typeface="Arial" panose="020B0604020202020204" pitchFamily="34" charset="0"/>
                        </a:rPr>
                        <a:t>1x1667 Am3/min</a:t>
                      </a:r>
                    </a:p>
                  </a:txBody>
                  <a:tcPr marL="68600" marR="68600" marT="60928" marB="60928"/>
                </a:tc>
                <a:extLst>
                  <a:ext uri="{0D108BD9-81ED-4DB2-BD59-A6C34878D82A}">
                    <a16:rowId xmlns:a16="http://schemas.microsoft.com/office/drawing/2014/main" val="10000"/>
                  </a:ext>
                </a:extLst>
              </a:tr>
              <a:tr h="327491">
                <a:tc>
                  <a:txBody>
                    <a:bodyPr/>
                    <a:lstStyle/>
                    <a:p>
                      <a:pPr algn="l"/>
                      <a:r>
                        <a:rPr lang="en-US" sz="1000" smtClean="0">
                          <a:latin typeface="Arial" panose="020B0604020202020204" pitchFamily="34" charset="0"/>
                          <a:cs typeface="Arial" panose="020B0604020202020204" pitchFamily="34" charset="0"/>
                        </a:rPr>
                        <a:t>Owner</a:t>
                      </a:r>
                      <a:endParaRPr lang="en-US" sz="1000">
                        <a:latin typeface="Arial" panose="020B0604020202020204" pitchFamily="34" charset="0"/>
                        <a:cs typeface="Arial" panose="020B0604020202020204" pitchFamily="34" charset="0"/>
                      </a:endParaRPr>
                    </a:p>
                  </a:txBody>
                  <a:tcPr marL="68600" marR="68600" marT="60928" marB="60928"/>
                </a:tc>
                <a:tc>
                  <a:txBody>
                    <a:bodyPr/>
                    <a:lstStyle/>
                    <a:p>
                      <a:pPr algn="l"/>
                      <a:r>
                        <a:rPr lang="en-US" sz="1000" smtClean="0">
                          <a:latin typeface="Arial" panose="020B0604020202020204" pitchFamily="34" charset="0"/>
                          <a:cs typeface="Arial" panose="020B0604020202020204" pitchFamily="34" charset="0"/>
                        </a:rPr>
                        <a:t>FORMOSA</a:t>
                      </a:r>
                      <a:r>
                        <a:rPr lang="en-US" sz="1000" baseline="0" smtClean="0">
                          <a:latin typeface="Arial" panose="020B0604020202020204" pitchFamily="34" charset="0"/>
                          <a:cs typeface="Arial" panose="020B0604020202020204" pitchFamily="34" charset="0"/>
                        </a:rPr>
                        <a:t> H.I</a:t>
                      </a:r>
                      <a:endParaRPr lang="en-US" sz="1000">
                        <a:latin typeface="Arial" panose="020B0604020202020204" pitchFamily="34" charset="0"/>
                        <a:cs typeface="Arial" panose="020B0604020202020204" pitchFamily="34" charset="0"/>
                      </a:endParaRPr>
                    </a:p>
                  </a:txBody>
                  <a:tcPr marL="68600" marR="68600" marT="60928" marB="60928"/>
                </a:tc>
                <a:extLst>
                  <a:ext uri="{0D108BD9-81ED-4DB2-BD59-A6C34878D82A}">
                    <a16:rowId xmlns:a16="http://schemas.microsoft.com/office/drawing/2014/main" val="10001"/>
                  </a:ext>
                </a:extLst>
              </a:tr>
              <a:tr h="327491">
                <a:tc>
                  <a:txBody>
                    <a:bodyPr/>
                    <a:lstStyle/>
                    <a:p>
                      <a:pPr algn="l"/>
                      <a:r>
                        <a:rPr lang="en-US" sz="1000" smtClean="0">
                          <a:latin typeface="Arial" panose="020B0604020202020204" pitchFamily="34" charset="0"/>
                          <a:cs typeface="Arial" panose="020B0604020202020204" pitchFamily="34" charset="0"/>
                        </a:rPr>
                        <a:t>Capacity</a:t>
                      </a:r>
                      <a:endParaRPr lang="en-US" sz="1000">
                        <a:latin typeface="Arial" panose="020B0604020202020204" pitchFamily="34" charset="0"/>
                        <a:cs typeface="Arial" panose="020B0604020202020204" pitchFamily="34" charset="0"/>
                      </a:endParaRPr>
                    </a:p>
                  </a:txBody>
                  <a:tcPr marL="68600" marR="68600" marT="60928" marB="60928"/>
                </a:tc>
                <a:tc>
                  <a:txBody>
                    <a:bodyPr/>
                    <a:lstStyle/>
                    <a:p>
                      <a:pPr algn="l"/>
                      <a:r>
                        <a:rPr lang="en-US" sz="1000" smtClean="0">
                          <a:latin typeface="Arial" panose="020B0604020202020204" pitchFamily="34" charset="0"/>
                          <a:cs typeface="Arial" panose="020B0604020202020204" pitchFamily="34" charset="0"/>
                        </a:rPr>
                        <a:t>15Million Ton/year</a:t>
                      </a:r>
                      <a:endParaRPr lang="en-US" sz="1000">
                        <a:latin typeface="Arial" panose="020B0604020202020204" pitchFamily="34" charset="0"/>
                        <a:cs typeface="Arial" panose="020B0604020202020204" pitchFamily="34" charset="0"/>
                      </a:endParaRPr>
                    </a:p>
                  </a:txBody>
                  <a:tcPr marL="68600" marR="68600" marT="60928" marB="60928"/>
                </a:tc>
                <a:extLst>
                  <a:ext uri="{0D108BD9-81ED-4DB2-BD59-A6C34878D82A}">
                    <a16:rowId xmlns:a16="http://schemas.microsoft.com/office/drawing/2014/main" val="10002"/>
                  </a:ext>
                </a:extLst>
              </a:tr>
              <a:tr h="704120">
                <a:tc gridSpan="2">
                  <a:txBody>
                    <a:bodyPr/>
                    <a:lstStyle/>
                    <a:p>
                      <a:pPr algn="l"/>
                      <a:r>
                        <a:rPr lang="en-US" sz="1000" smtClean="0">
                          <a:latin typeface="Arial" panose="020B0604020202020204" pitchFamily="34" charset="0"/>
                          <a:cs typeface="Arial" panose="020B0604020202020204" pitchFamily="34" charset="0"/>
                        </a:rPr>
                        <a:t>Location: </a:t>
                      </a:r>
                      <a:r>
                        <a:rPr lang="en-US" sz="1000" err="1" smtClean="0">
                          <a:latin typeface="Arial" panose="020B0604020202020204" pitchFamily="34" charset="0"/>
                          <a:cs typeface="Arial" panose="020B0604020202020204" pitchFamily="34" charset="0"/>
                        </a:rPr>
                        <a:t>Vung</a:t>
                      </a:r>
                      <a:r>
                        <a:rPr lang="en-US" sz="1000" smtClean="0">
                          <a:latin typeface="Arial" panose="020B0604020202020204" pitchFamily="34" charset="0"/>
                          <a:cs typeface="Arial" panose="020B0604020202020204" pitchFamily="34" charset="0"/>
                        </a:rPr>
                        <a:t> </a:t>
                      </a:r>
                      <a:r>
                        <a:rPr lang="en-US" sz="1000" err="1" smtClean="0">
                          <a:latin typeface="Arial" panose="020B0604020202020204" pitchFamily="34" charset="0"/>
                          <a:cs typeface="Arial" panose="020B0604020202020204" pitchFamily="34" charset="0"/>
                        </a:rPr>
                        <a:t>Ang</a:t>
                      </a:r>
                      <a:r>
                        <a:rPr lang="en-US" sz="1000" smtClean="0">
                          <a:latin typeface="Arial" panose="020B0604020202020204" pitchFamily="34" charset="0"/>
                          <a:cs typeface="Arial" panose="020B0604020202020204" pitchFamily="34" charset="0"/>
                        </a:rPr>
                        <a:t>, Ky Anh</a:t>
                      </a:r>
                      <a:r>
                        <a:rPr lang="en-US" sz="1000" baseline="0" smtClean="0">
                          <a:latin typeface="Arial" panose="020B0604020202020204" pitchFamily="34" charset="0"/>
                          <a:cs typeface="Arial" panose="020B0604020202020204" pitchFamily="34" charset="0"/>
                        </a:rPr>
                        <a:t> District, </a:t>
                      </a:r>
                    </a:p>
                    <a:p>
                      <a:pPr algn="l"/>
                      <a:r>
                        <a:rPr lang="en-US" sz="1000" baseline="0" smtClean="0">
                          <a:latin typeface="Arial" panose="020B0604020202020204" pitchFamily="34" charset="0"/>
                          <a:cs typeface="Arial" panose="020B0604020202020204" pitchFamily="34" charset="0"/>
                        </a:rPr>
                        <a:t>Ha </a:t>
                      </a:r>
                      <a:r>
                        <a:rPr lang="en-US" sz="1000" baseline="0" err="1" smtClean="0">
                          <a:latin typeface="Arial" panose="020B0604020202020204" pitchFamily="34" charset="0"/>
                          <a:cs typeface="Arial" panose="020B0604020202020204" pitchFamily="34" charset="0"/>
                        </a:rPr>
                        <a:t>Tinh</a:t>
                      </a:r>
                      <a:r>
                        <a:rPr lang="en-US" sz="1000" baseline="0" smtClean="0">
                          <a:latin typeface="Arial" panose="020B0604020202020204" pitchFamily="34" charset="0"/>
                          <a:cs typeface="Arial" panose="020B0604020202020204" pitchFamily="34" charset="0"/>
                        </a:rPr>
                        <a:t> province</a:t>
                      </a:r>
                      <a:endParaRPr lang="en-US" sz="1000">
                        <a:latin typeface="Arial" panose="020B0604020202020204" pitchFamily="34" charset="0"/>
                        <a:cs typeface="Arial" panose="020B0604020202020204" pitchFamily="34" charset="0"/>
                      </a:endParaRPr>
                    </a:p>
                  </a:txBody>
                  <a:tcPr marL="68600" marR="68600" marT="60928" marB="60928"/>
                </a:tc>
                <a:tc hMerge="1">
                  <a:txBody>
                    <a:bodyPr/>
                    <a:lstStyle/>
                    <a:p>
                      <a:endParaRPr lang="vi-VN"/>
                    </a:p>
                  </a:txBody>
                  <a:tcPr/>
                </a:tc>
                <a:extLst>
                  <a:ext uri="{0D108BD9-81ED-4DB2-BD59-A6C34878D82A}">
                    <a16:rowId xmlns:a16="http://schemas.microsoft.com/office/drawing/2014/main" val="10003"/>
                  </a:ext>
                </a:extLst>
              </a:tr>
            </a:tbl>
          </a:graphicData>
        </a:graphic>
      </p:graphicFrame>
      <p:pic>
        <p:nvPicPr>
          <p:cNvPr id="9" name="Picture 7" descr="Le thi cong xay dung nha may gang thep Formosa.jpg"/>
          <p:cNvPicPr>
            <a:picLocks noChangeAspect="1"/>
          </p:cNvPicPr>
          <p:nvPr/>
        </p:nvPicPr>
        <p:blipFill>
          <a:blip r:embed="rId2"/>
          <a:srcRect/>
          <a:stretch>
            <a:fillRect/>
          </a:stretch>
        </p:blipFill>
        <p:spPr bwMode="auto">
          <a:xfrm>
            <a:off x="304800" y="1854201"/>
            <a:ext cx="3112295" cy="2247899"/>
          </a:xfrm>
          <a:prstGeom prst="rect">
            <a:avLst/>
          </a:prstGeom>
          <a:noFill/>
          <a:ln w="9525">
            <a:noFill/>
            <a:miter lim="800000"/>
            <a:headEnd/>
            <a:tailEnd/>
          </a:ln>
        </p:spPr>
      </p:pic>
      <p:sp>
        <p:nvSpPr>
          <p:cNvPr id="10" name="Text Box 274"/>
          <p:cNvSpPr txBox="1">
            <a:spLocks noChangeArrowheads="1"/>
          </p:cNvSpPr>
          <p:nvPr/>
        </p:nvSpPr>
        <p:spPr bwMode="auto">
          <a:xfrm>
            <a:off x="2268126" y="692151"/>
            <a:ext cx="2492990" cy="553998"/>
          </a:xfrm>
          <a:prstGeom prst="rect">
            <a:avLst/>
          </a:prstGeom>
          <a:noFill/>
          <a:ln w="9525">
            <a:noFill/>
            <a:miter lim="800000"/>
          </a:ln>
        </p:spPr>
        <p:txBody>
          <a:bodyPr wrap="none">
            <a:spAutoFit/>
          </a:bodyPr>
          <a:lstStyle/>
          <a:p>
            <a:pPr latinLnBrk="1"/>
            <a:r>
              <a:rPr lang="en-US" altLang="ko-KR" sz="1200" b="1" smtClean="0">
                <a:solidFill>
                  <a:schemeClr val="tx1"/>
                </a:solidFill>
                <a:latin typeface="Arial" panose="020B0604020202020204" pitchFamily="34" charset="0"/>
                <a:ea typeface="HY울릉도B"/>
                <a:cs typeface="Arial" panose="020B0604020202020204" pitchFamily="34" charset="0"/>
              </a:rPr>
              <a:t>Reference – 6 Bag Filter(1 unit) </a:t>
            </a:r>
          </a:p>
          <a:p>
            <a:pPr latinLnBrk="1"/>
            <a:r>
              <a:rPr lang="en-US" altLang="ko-KR" sz="1200" b="1" smtClean="0">
                <a:solidFill>
                  <a:schemeClr val="tx1"/>
                </a:solidFill>
                <a:latin typeface="Arial" panose="020B0604020202020204" pitchFamily="34" charset="0"/>
                <a:ea typeface="HY울릉도B"/>
                <a:cs typeface="Arial" panose="020B0604020202020204" pitchFamily="34" charset="0"/>
              </a:rPr>
              <a:t> Ha </a:t>
            </a:r>
            <a:r>
              <a:rPr lang="en-US" altLang="ko-KR" sz="1200" b="1" err="1" smtClean="0">
                <a:solidFill>
                  <a:schemeClr val="tx1"/>
                </a:solidFill>
                <a:latin typeface="Arial" panose="020B0604020202020204" pitchFamily="34" charset="0"/>
                <a:ea typeface="HY울릉도B"/>
                <a:cs typeface="Arial" panose="020B0604020202020204" pitchFamily="34" charset="0"/>
              </a:rPr>
              <a:t>Tinh</a:t>
            </a:r>
            <a:r>
              <a:rPr lang="en-US" altLang="ko-KR" sz="1200" b="1" smtClean="0">
                <a:solidFill>
                  <a:schemeClr val="tx1"/>
                </a:solidFill>
                <a:latin typeface="Arial" panose="020B0604020202020204" pitchFamily="34" charset="0"/>
                <a:ea typeface="HY울릉도B"/>
                <a:cs typeface="Arial" panose="020B0604020202020204" pitchFamily="34" charset="0"/>
              </a:rPr>
              <a:t> Steel Mill Plant</a:t>
            </a:r>
            <a:endParaRPr lang="en-US" altLang="ko-KR" sz="1200" b="1">
              <a:solidFill>
                <a:schemeClr val="tx1"/>
              </a:solidFill>
              <a:latin typeface="Arial" panose="020B0604020202020204" pitchFamily="34" charset="0"/>
              <a:ea typeface="HY울릉도B"/>
              <a:cs typeface="Arial" panose="020B0604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314" y="4382604"/>
            <a:ext cx="6299199" cy="459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altLang="ko-KR" smtClean="0"/>
              <a:t>- </a:t>
            </a:r>
            <a:fld id="{247C15DC-A8E1-42E7-918A-8BFC412D6E9A}" type="slidenum">
              <a:rPr lang="ko-KR" altLang="en-US" smtClean="0"/>
              <a:t>33</a:t>
            </a:fld>
            <a:r>
              <a:rPr lang="ko-KR" altLang="en-US" smtClean="0"/>
              <a:t> </a:t>
            </a:r>
            <a:r>
              <a:rPr lang="en-US" altLang="ko-KR" smtClean="0"/>
              <a:t>-</a:t>
            </a:r>
            <a:endParaRPr lang="ko-KR"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00" y="2985822"/>
            <a:ext cx="2882900" cy="258312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4700" y="2985822"/>
            <a:ext cx="3302000" cy="2583128"/>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300" y="552550"/>
            <a:ext cx="2885342" cy="2176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4700" y="647801"/>
            <a:ext cx="3302000" cy="2080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02000" y="5826124"/>
            <a:ext cx="3213100" cy="2314575"/>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1300" y="5826125"/>
            <a:ext cx="2882900" cy="2314574"/>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altLang="ko-KR" smtClean="0"/>
              <a:t>- </a:t>
            </a:r>
            <a:fld id="{247C15DC-A8E1-42E7-918A-8BFC412D6E9A}" type="slidenum">
              <a:rPr lang="ko-KR" altLang="en-US" smtClean="0"/>
              <a:t>34</a:t>
            </a:fld>
            <a:r>
              <a:rPr lang="ko-KR" altLang="en-US" smtClean="0"/>
              <a:t> </a:t>
            </a:r>
            <a:r>
              <a:rPr lang="en-US" altLang="ko-KR" smtClean="0"/>
              <a:t>-</a:t>
            </a:r>
            <a:endParaRPr lang="ko-KR" altLang="en-US"/>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375" y="289191"/>
            <a:ext cx="3213099"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 y="2303448"/>
            <a:ext cx="3213099"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5711" y="6789161"/>
            <a:ext cx="3127189" cy="2073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2848" y="289191"/>
            <a:ext cx="3170051" cy="189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6374" y="6789162"/>
            <a:ext cx="3213099" cy="2073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65711" y="2303448"/>
            <a:ext cx="3127189"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6374" y="4546305"/>
            <a:ext cx="3213099" cy="216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65711" y="4598971"/>
            <a:ext cx="3127188" cy="209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343093105"/>
              </p:ext>
            </p:extLst>
          </p:nvPr>
        </p:nvGraphicFramePr>
        <p:xfrm>
          <a:off x="3499485" y="1859280"/>
          <a:ext cx="3017520" cy="2286001"/>
        </p:xfrm>
        <a:graphic>
          <a:graphicData uri="http://schemas.openxmlformats.org/drawingml/2006/table">
            <a:tbl>
              <a:tblPr firstRow="1" bandRow="1">
                <a:tableStyleId>{5C22544A-7EE6-4342-B048-85BDC9FD1C3A}</a:tableStyleId>
              </a:tblPr>
              <a:tblGrid>
                <a:gridCol w="880669">
                  <a:extLst>
                    <a:ext uri="{9D8B030D-6E8A-4147-A177-3AD203B41FA5}">
                      <a16:colId xmlns:a16="http://schemas.microsoft.com/office/drawing/2014/main" val="20000"/>
                    </a:ext>
                  </a:extLst>
                </a:gridCol>
                <a:gridCol w="2136851">
                  <a:extLst>
                    <a:ext uri="{9D8B030D-6E8A-4147-A177-3AD203B41FA5}">
                      <a16:colId xmlns:a16="http://schemas.microsoft.com/office/drawing/2014/main" val="20001"/>
                    </a:ext>
                  </a:extLst>
                </a:gridCol>
              </a:tblGrid>
              <a:tr h="405408">
                <a:tc>
                  <a:txBody>
                    <a:bodyPr/>
                    <a:lstStyle/>
                    <a:p>
                      <a:pPr algn="l"/>
                      <a:r>
                        <a:rPr lang="en-US" sz="1000" smtClean="0">
                          <a:solidFill>
                            <a:schemeClr val="bg1"/>
                          </a:solidFill>
                          <a:latin typeface="Arial" panose="020B0604020202020204" pitchFamily="34" charset="0"/>
                          <a:cs typeface="Arial" panose="020B0604020202020204" pitchFamily="34" charset="0"/>
                        </a:rPr>
                        <a:t>Equipment</a:t>
                      </a:r>
                    </a:p>
                  </a:txBody>
                  <a:tcPr marL="68600" marR="68600" marT="60928" marB="60928"/>
                </a:tc>
                <a:tc>
                  <a:txBody>
                    <a:bodyPr/>
                    <a:lstStyle/>
                    <a:p>
                      <a:pPr algn="l"/>
                      <a:r>
                        <a:rPr lang="en-US" sz="1000" smtClean="0">
                          <a:solidFill>
                            <a:schemeClr val="bg1"/>
                          </a:solidFill>
                          <a:latin typeface="Arial" panose="020B0604020202020204" pitchFamily="34" charset="0"/>
                          <a:cs typeface="Arial" panose="020B0604020202020204" pitchFamily="34" charset="0"/>
                        </a:rPr>
                        <a:t>WFGD &amp; ESP</a:t>
                      </a:r>
                    </a:p>
                  </a:txBody>
                  <a:tcPr marL="68600" marR="68600" marT="60928" marB="60928"/>
                </a:tc>
                <a:extLst>
                  <a:ext uri="{0D108BD9-81ED-4DB2-BD59-A6C34878D82A}">
                    <a16:rowId xmlns:a16="http://schemas.microsoft.com/office/drawing/2014/main" val="10000"/>
                  </a:ext>
                </a:extLst>
              </a:tr>
              <a:tr h="426596">
                <a:tc>
                  <a:txBody>
                    <a:bodyPr/>
                    <a:lstStyle/>
                    <a:p>
                      <a:pPr algn="l"/>
                      <a:r>
                        <a:rPr lang="en-US" sz="1000" smtClean="0">
                          <a:latin typeface="Arial" panose="020B0604020202020204" pitchFamily="34" charset="0"/>
                          <a:cs typeface="Arial" panose="020B0604020202020204" pitchFamily="34" charset="0"/>
                        </a:rPr>
                        <a:t>Client</a:t>
                      </a:r>
                      <a:endParaRPr lang="en-US" sz="1000">
                        <a:latin typeface="Arial" panose="020B0604020202020204" pitchFamily="34" charset="0"/>
                        <a:cs typeface="Arial" panose="020B0604020202020204" pitchFamily="34" charset="0"/>
                      </a:endParaRPr>
                    </a:p>
                  </a:txBody>
                  <a:tcPr marL="68600" marR="68600" marT="60928" marB="60928"/>
                </a:tc>
                <a:tc>
                  <a:txBody>
                    <a:bodyPr/>
                    <a:lstStyle/>
                    <a:p>
                      <a:pPr algn="l"/>
                      <a:r>
                        <a:rPr lang="en-US" sz="1000" smtClean="0">
                          <a:latin typeface="Arial" panose="020B0604020202020204" pitchFamily="34" charset="0"/>
                          <a:cs typeface="Arial" panose="020B0604020202020204" pitchFamily="34" charset="0"/>
                        </a:rPr>
                        <a:t>Power</a:t>
                      </a:r>
                      <a:r>
                        <a:rPr lang="en-US" sz="1000" baseline="0" smtClean="0">
                          <a:latin typeface="Arial" panose="020B0604020202020204" pitchFamily="34" charset="0"/>
                          <a:cs typeface="Arial" panose="020B0604020202020204" pitchFamily="34" charset="0"/>
                        </a:rPr>
                        <a:t> Machine</a:t>
                      </a:r>
                      <a:endParaRPr lang="en-US" sz="1000">
                        <a:latin typeface="Arial" panose="020B0604020202020204" pitchFamily="34" charset="0"/>
                        <a:cs typeface="Arial" panose="020B0604020202020204" pitchFamily="34" charset="0"/>
                      </a:endParaRPr>
                    </a:p>
                  </a:txBody>
                  <a:tcPr marL="68600" marR="68600" marT="60928" marB="60928"/>
                </a:tc>
                <a:extLst>
                  <a:ext uri="{0D108BD9-81ED-4DB2-BD59-A6C34878D82A}">
                    <a16:rowId xmlns:a16="http://schemas.microsoft.com/office/drawing/2014/main" val="10001"/>
                  </a:ext>
                </a:extLst>
              </a:tr>
              <a:tr h="397030">
                <a:tc>
                  <a:txBody>
                    <a:bodyPr/>
                    <a:lstStyle/>
                    <a:p>
                      <a:pPr algn="l"/>
                      <a:r>
                        <a:rPr lang="en-US" sz="1000" smtClean="0">
                          <a:latin typeface="Arial" panose="020B0604020202020204" pitchFamily="34" charset="0"/>
                          <a:cs typeface="Arial" panose="020B0604020202020204" pitchFamily="34" charset="0"/>
                        </a:rPr>
                        <a:t>Owner</a:t>
                      </a:r>
                      <a:endParaRPr lang="en-US" sz="1000">
                        <a:latin typeface="Arial" panose="020B0604020202020204" pitchFamily="34" charset="0"/>
                        <a:cs typeface="Arial" panose="020B0604020202020204" pitchFamily="34" charset="0"/>
                      </a:endParaRPr>
                    </a:p>
                  </a:txBody>
                  <a:tcPr marL="68600" marR="68600" marT="60928" marB="60928"/>
                </a:tc>
                <a:tc>
                  <a:txBody>
                    <a:bodyPr/>
                    <a:lstStyle/>
                    <a:p>
                      <a:pPr algn="l"/>
                      <a:r>
                        <a:rPr lang="en-US" sz="1000" smtClean="0">
                          <a:latin typeface="Arial" panose="020B0604020202020204" pitchFamily="34" charset="0"/>
                          <a:cs typeface="Arial" panose="020B0604020202020204" pitchFamily="34" charset="0"/>
                        </a:rPr>
                        <a:t>PVN</a:t>
                      </a:r>
                      <a:endParaRPr lang="en-US" sz="1000">
                        <a:latin typeface="Arial" panose="020B0604020202020204" pitchFamily="34" charset="0"/>
                        <a:cs typeface="Arial" panose="020B0604020202020204" pitchFamily="34" charset="0"/>
                      </a:endParaRPr>
                    </a:p>
                  </a:txBody>
                  <a:tcPr marL="68600" marR="68600" marT="60928" marB="60928"/>
                </a:tc>
                <a:extLst>
                  <a:ext uri="{0D108BD9-81ED-4DB2-BD59-A6C34878D82A}">
                    <a16:rowId xmlns:a16="http://schemas.microsoft.com/office/drawing/2014/main" val="10002"/>
                  </a:ext>
                </a:extLst>
              </a:tr>
              <a:tr h="401268">
                <a:tc>
                  <a:txBody>
                    <a:bodyPr/>
                    <a:lstStyle/>
                    <a:p>
                      <a:pPr algn="l"/>
                      <a:r>
                        <a:rPr lang="en-US" sz="1000" smtClean="0">
                          <a:latin typeface="Arial" panose="020B0604020202020204" pitchFamily="34" charset="0"/>
                          <a:cs typeface="Arial" panose="020B0604020202020204" pitchFamily="34" charset="0"/>
                        </a:rPr>
                        <a:t>Capacity</a:t>
                      </a:r>
                      <a:endParaRPr lang="en-US" sz="1000">
                        <a:latin typeface="Arial" panose="020B0604020202020204" pitchFamily="34" charset="0"/>
                        <a:cs typeface="Arial" panose="020B0604020202020204" pitchFamily="34" charset="0"/>
                      </a:endParaRPr>
                    </a:p>
                  </a:txBody>
                  <a:tcPr marL="68600" marR="68600" marT="60928" marB="60928"/>
                </a:tc>
                <a:tc>
                  <a:txBody>
                    <a:bodyPr/>
                    <a:lstStyle/>
                    <a:p>
                      <a:pPr algn="l"/>
                      <a:r>
                        <a:rPr lang="en-US" sz="1000">
                          <a:latin typeface="Arial" panose="020B0604020202020204" pitchFamily="34" charset="0"/>
                          <a:cs typeface="Arial" panose="020B0604020202020204" pitchFamily="34" charset="0"/>
                        </a:rPr>
                        <a:t>2x 600 MW</a:t>
                      </a:r>
                    </a:p>
                  </a:txBody>
                  <a:tcPr marL="68600" marR="68600" marT="60928" marB="60928"/>
                </a:tc>
                <a:extLst>
                  <a:ext uri="{0D108BD9-81ED-4DB2-BD59-A6C34878D82A}">
                    <a16:rowId xmlns:a16="http://schemas.microsoft.com/office/drawing/2014/main" val="10003"/>
                  </a:ext>
                </a:extLst>
              </a:tr>
              <a:tr h="655699">
                <a:tc gridSpan="2">
                  <a:txBody>
                    <a:bodyPr/>
                    <a:lstStyle/>
                    <a:p>
                      <a:pPr algn="l"/>
                      <a:r>
                        <a:rPr lang="en-US" sz="1000" smtClean="0">
                          <a:latin typeface="Arial" panose="020B0604020202020204" pitchFamily="34" charset="0"/>
                          <a:cs typeface="Arial" panose="020B0604020202020204" pitchFamily="34" charset="0"/>
                        </a:rPr>
                        <a:t>Location: </a:t>
                      </a:r>
                      <a:r>
                        <a:rPr lang="en-US" sz="1000" err="1" smtClean="0">
                          <a:latin typeface="Arial" panose="020B0604020202020204" pitchFamily="34" charset="0"/>
                          <a:cs typeface="Arial" panose="020B0604020202020204" pitchFamily="34" charset="0"/>
                        </a:rPr>
                        <a:t>Chau Thanh , Hau Giang Province</a:t>
                      </a:r>
                      <a:endParaRPr lang="en-US" sz="1000">
                        <a:latin typeface="Arial" panose="020B0604020202020204" pitchFamily="34" charset="0"/>
                        <a:cs typeface="Arial" panose="020B0604020202020204" pitchFamily="34" charset="0"/>
                      </a:endParaRPr>
                    </a:p>
                  </a:txBody>
                  <a:tcPr marL="68600" marR="68600" marT="60928" marB="60928"/>
                </a:tc>
                <a:tc hMerge="1">
                  <a:txBody>
                    <a:bodyPr/>
                    <a:lstStyle/>
                    <a:p>
                      <a:endParaRPr lang="vi-VN"/>
                    </a:p>
                  </a:txBody>
                  <a:tcPr/>
                </a:tc>
                <a:extLst>
                  <a:ext uri="{0D108BD9-81ED-4DB2-BD59-A6C34878D82A}">
                    <a16:rowId xmlns:a16="http://schemas.microsoft.com/office/drawing/2014/main" val="10004"/>
                  </a:ext>
                </a:extLst>
              </a:tr>
            </a:tbl>
          </a:graphicData>
        </a:graphic>
      </p:graphicFrame>
      <p:sp>
        <p:nvSpPr>
          <p:cNvPr id="10" name="Text Box 274"/>
          <p:cNvSpPr txBox="1">
            <a:spLocks noChangeArrowheads="1"/>
          </p:cNvSpPr>
          <p:nvPr/>
        </p:nvSpPr>
        <p:spPr bwMode="auto">
          <a:xfrm>
            <a:off x="2470364" y="692151"/>
            <a:ext cx="2088515" cy="553085"/>
          </a:xfrm>
          <a:prstGeom prst="rect">
            <a:avLst/>
          </a:prstGeom>
          <a:noFill/>
          <a:ln w="9525">
            <a:noFill/>
            <a:miter lim="800000"/>
          </a:ln>
        </p:spPr>
        <p:txBody>
          <a:bodyPr wrap="none">
            <a:spAutoFit/>
          </a:bodyPr>
          <a:lstStyle/>
          <a:p>
            <a:pPr latinLnBrk="1"/>
            <a:r>
              <a:rPr lang="en-US" altLang="ko-KR" sz="1200" b="1" smtClean="0">
                <a:solidFill>
                  <a:schemeClr val="tx1"/>
                </a:solidFill>
                <a:latin typeface="Arial" panose="020B0604020202020204" pitchFamily="34" charset="0"/>
                <a:ea typeface="HY울릉도B"/>
                <a:cs typeface="Arial" panose="020B0604020202020204" pitchFamily="34" charset="0"/>
              </a:rPr>
              <a:t>Reference – Long Phu #1  </a:t>
            </a:r>
          </a:p>
          <a:p>
            <a:pPr latinLnBrk="1"/>
            <a:r>
              <a:rPr lang="en-US" altLang="ko-KR" sz="1200" b="1">
                <a:solidFill>
                  <a:schemeClr val="tx1"/>
                </a:solidFill>
                <a:latin typeface="Arial" panose="020B0604020202020204" pitchFamily="34" charset="0"/>
                <a:ea typeface="HY울릉도B"/>
                <a:cs typeface="Arial" panose="020B0604020202020204" pitchFamily="34" charset="0"/>
              </a:rPr>
              <a:t>2x 600 MW</a:t>
            </a:r>
          </a:p>
        </p:txBody>
      </p:sp>
      <p:pic>
        <p:nvPicPr>
          <p:cNvPr id="2" name="Content Placeholder 1" descr="longphu11441620608"/>
          <p:cNvPicPr>
            <a:picLocks noGrp="1" noChangeAspect="1"/>
          </p:cNvPicPr>
          <p:nvPr>
            <p:ph sz="half" idx="1"/>
          </p:nvPr>
        </p:nvPicPr>
        <p:blipFill>
          <a:blip r:embed="rId2"/>
          <a:stretch>
            <a:fillRect/>
          </a:stretch>
        </p:blipFill>
        <p:spPr>
          <a:xfrm>
            <a:off x="470535" y="1851025"/>
            <a:ext cx="3028950" cy="2271395"/>
          </a:xfrm>
          <a:prstGeom prst="rect">
            <a:avLst/>
          </a:prstGeom>
        </p:spPr>
      </p:pic>
      <p:pic>
        <p:nvPicPr>
          <p:cNvPr id="4" name="Content Placeholder 3" descr="^777C9B5CADAEF65768B1966D987C3FD1B916C6A70A906115F3^pimgt1_distr"/>
          <p:cNvPicPr>
            <a:picLocks noGrp="1" noChangeAspect="1"/>
          </p:cNvPicPr>
          <p:nvPr>
            <p:ph sz="half" idx="2"/>
          </p:nvPr>
        </p:nvPicPr>
        <p:blipFill>
          <a:blip r:embed="rId3"/>
          <a:stretch>
            <a:fillRect/>
          </a:stretch>
        </p:blipFill>
        <p:spPr>
          <a:xfrm>
            <a:off x="470535" y="4284345"/>
            <a:ext cx="3028950" cy="2159635"/>
          </a:xfrm>
          <a:prstGeom prst="rect">
            <a:avLst/>
          </a:prstGeom>
        </p:spPr>
      </p:pic>
      <p:pic>
        <p:nvPicPr>
          <p:cNvPr id="7" name="Picture 6" descr="z836075305387_a8d218c60197bc279eca84e7505f4673"/>
          <p:cNvPicPr>
            <a:picLocks noChangeAspect="1"/>
          </p:cNvPicPr>
          <p:nvPr/>
        </p:nvPicPr>
        <p:blipFill>
          <a:blip r:embed="rId4"/>
          <a:stretch>
            <a:fillRect/>
          </a:stretch>
        </p:blipFill>
        <p:spPr>
          <a:xfrm>
            <a:off x="3499485" y="4284345"/>
            <a:ext cx="3014980" cy="2159635"/>
          </a:xfrm>
          <a:prstGeom prst="rect">
            <a:avLst/>
          </a:prstGeom>
        </p:spPr>
      </p:pic>
      <p:pic>
        <p:nvPicPr>
          <p:cNvPr id="11" name="Picture 10" descr="z836075618638_26fba4dafc6c304f20d2941678ce4be5"/>
          <p:cNvPicPr>
            <a:picLocks noChangeAspect="1"/>
          </p:cNvPicPr>
          <p:nvPr/>
        </p:nvPicPr>
        <p:blipFill>
          <a:blip r:embed="rId5"/>
          <a:stretch>
            <a:fillRect/>
          </a:stretch>
        </p:blipFill>
        <p:spPr>
          <a:xfrm>
            <a:off x="469900" y="6607810"/>
            <a:ext cx="6045200" cy="2266950"/>
          </a:xfrm>
          <a:prstGeom prst="rect">
            <a:avLst/>
          </a:prstGeom>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497452674"/>
              </p:ext>
            </p:extLst>
          </p:nvPr>
        </p:nvGraphicFramePr>
        <p:xfrm>
          <a:off x="3499485" y="1859280"/>
          <a:ext cx="2926080" cy="2285999"/>
        </p:xfrm>
        <a:graphic>
          <a:graphicData uri="http://schemas.openxmlformats.org/drawingml/2006/table">
            <a:tbl>
              <a:tblPr firstRow="1" bandRow="1">
                <a:tableStyleId>{5C22544A-7EE6-4342-B048-85BDC9FD1C3A}</a:tableStyleId>
              </a:tblPr>
              <a:tblGrid>
                <a:gridCol w="853982">
                  <a:extLst>
                    <a:ext uri="{9D8B030D-6E8A-4147-A177-3AD203B41FA5}">
                      <a16:colId xmlns:a16="http://schemas.microsoft.com/office/drawing/2014/main" val="20000"/>
                    </a:ext>
                  </a:extLst>
                </a:gridCol>
                <a:gridCol w="2072098">
                  <a:extLst>
                    <a:ext uri="{9D8B030D-6E8A-4147-A177-3AD203B41FA5}">
                      <a16:colId xmlns:a16="http://schemas.microsoft.com/office/drawing/2014/main" val="20001"/>
                    </a:ext>
                  </a:extLst>
                </a:gridCol>
              </a:tblGrid>
              <a:tr h="672880">
                <a:tc>
                  <a:txBody>
                    <a:bodyPr/>
                    <a:lstStyle/>
                    <a:p>
                      <a:pPr algn="l"/>
                      <a:r>
                        <a:rPr lang="en-US" sz="1000" smtClean="0">
                          <a:solidFill>
                            <a:schemeClr val="bg1"/>
                          </a:solidFill>
                          <a:latin typeface="Arial" panose="020B0604020202020204" pitchFamily="34" charset="0"/>
                          <a:cs typeface="Arial" panose="020B0604020202020204" pitchFamily="34" charset="0"/>
                        </a:rPr>
                        <a:t>Equipment</a:t>
                      </a:r>
                    </a:p>
                  </a:txBody>
                  <a:tcPr marL="68600" marR="68600" marT="60928" marB="60928"/>
                </a:tc>
                <a:tc>
                  <a:txBody>
                    <a:bodyPr/>
                    <a:lstStyle/>
                    <a:p>
                      <a:pPr algn="l"/>
                      <a:r>
                        <a:rPr lang="en-US" sz="1000" smtClean="0">
                          <a:solidFill>
                            <a:schemeClr val="bg1"/>
                          </a:solidFill>
                          <a:latin typeface="Arial" panose="020B0604020202020204" pitchFamily="34" charset="0"/>
                          <a:cs typeface="Arial" panose="020B0604020202020204" pitchFamily="34" charset="0"/>
                        </a:rPr>
                        <a:t>Fly Ash Handling system</a:t>
                      </a:r>
                    </a:p>
                  </a:txBody>
                  <a:tcPr marL="68600" marR="68600" marT="60928" marB="60928"/>
                </a:tc>
                <a:extLst>
                  <a:ext uri="{0D108BD9-81ED-4DB2-BD59-A6C34878D82A}">
                    <a16:rowId xmlns:a16="http://schemas.microsoft.com/office/drawing/2014/main" val="10000"/>
                  </a:ext>
                </a:extLst>
              </a:tr>
              <a:tr h="313038">
                <a:tc>
                  <a:txBody>
                    <a:bodyPr/>
                    <a:lstStyle/>
                    <a:p>
                      <a:pPr algn="l"/>
                      <a:r>
                        <a:rPr lang="en-US" sz="1000" smtClean="0">
                          <a:latin typeface="Arial" panose="020B0604020202020204" pitchFamily="34" charset="0"/>
                          <a:cs typeface="Arial" panose="020B0604020202020204" pitchFamily="34" charset="0"/>
                        </a:rPr>
                        <a:t>Client</a:t>
                      </a:r>
                      <a:endParaRPr lang="en-US" sz="1000">
                        <a:latin typeface="Arial" panose="020B0604020202020204" pitchFamily="34" charset="0"/>
                        <a:cs typeface="Arial" panose="020B0604020202020204" pitchFamily="34" charset="0"/>
                      </a:endParaRPr>
                    </a:p>
                  </a:txBody>
                  <a:tcPr marL="68600" marR="68600" marT="60928" marB="60928"/>
                </a:tc>
                <a:tc>
                  <a:txBody>
                    <a:bodyPr/>
                    <a:lstStyle/>
                    <a:p>
                      <a:pPr algn="l"/>
                      <a:r>
                        <a:rPr lang="en-US" sz="1000" smtClean="0">
                          <a:latin typeface="Arial" panose="020B0604020202020204" pitchFamily="34" charset="0"/>
                          <a:cs typeface="Arial" panose="020B0604020202020204" pitchFamily="34" charset="0"/>
                        </a:rPr>
                        <a:t>PACIFIC</a:t>
                      </a:r>
                      <a:r>
                        <a:rPr lang="en-US" sz="1000" baseline="0" smtClean="0">
                          <a:latin typeface="Arial" panose="020B0604020202020204" pitchFamily="34" charset="0"/>
                          <a:cs typeface="Arial" panose="020B0604020202020204" pitchFamily="34" charset="0"/>
                        </a:rPr>
                        <a:t> CORP.</a:t>
                      </a:r>
                      <a:endParaRPr lang="en-US" sz="1000">
                        <a:latin typeface="Arial" panose="020B0604020202020204" pitchFamily="34" charset="0"/>
                        <a:cs typeface="Arial" panose="020B0604020202020204" pitchFamily="34" charset="0"/>
                      </a:endParaRPr>
                    </a:p>
                  </a:txBody>
                  <a:tcPr marL="68600" marR="68600" marT="60928" marB="60928"/>
                </a:tc>
                <a:extLst>
                  <a:ext uri="{0D108BD9-81ED-4DB2-BD59-A6C34878D82A}">
                    <a16:rowId xmlns:a16="http://schemas.microsoft.com/office/drawing/2014/main" val="10001"/>
                  </a:ext>
                </a:extLst>
              </a:tr>
              <a:tr h="313038">
                <a:tc>
                  <a:txBody>
                    <a:bodyPr/>
                    <a:lstStyle/>
                    <a:p>
                      <a:pPr algn="l"/>
                      <a:r>
                        <a:rPr lang="en-US" sz="1000" smtClean="0">
                          <a:latin typeface="Arial" panose="020B0604020202020204" pitchFamily="34" charset="0"/>
                          <a:cs typeface="Arial" panose="020B0604020202020204" pitchFamily="34" charset="0"/>
                        </a:rPr>
                        <a:t>Owner</a:t>
                      </a:r>
                      <a:endParaRPr lang="en-US" sz="1000">
                        <a:latin typeface="Arial" panose="020B0604020202020204" pitchFamily="34" charset="0"/>
                        <a:cs typeface="Arial" panose="020B0604020202020204" pitchFamily="34" charset="0"/>
                      </a:endParaRPr>
                    </a:p>
                  </a:txBody>
                  <a:tcPr marL="68600" marR="68600" marT="60928" marB="60928"/>
                </a:tc>
                <a:tc>
                  <a:txBody>
                    <a:bodyPr/>
                    <a:lstStyle/>
                    <a:p>
                      <a:pPr algn="l"/>
                      <a:r>
                        <a:rPr lang="en-US" sz="1000" smtClean="0">
                          <a:latin typeface="Arial" panose="020B0604020202020204" pitchFamily="34" charset="0"/>
                          <a:cs typeface="Arial" panose="020B0604020202020204" pitchFamily="34" charset="0"/>
                        </a:rPr>
                        <a:t>EVN </a:t>
                      </a:r>
                      <a:endParaRPr lang="en-US" sz="1000">
                        <a:latin typeface="Arial" panose="020B0604020202020204" pitchFamily="34" charset="0"/>
                        <a:cs typeface="Arial" panose="020B0604020202020204" pitchFamily="34" charset="0"/>
                      </a:endParaRPr>
                    </a:p>
                  </a:txBody>
                  <a:tcPr marL="68600" marR="68600" marT="60928" marB="60928"/>
                </a:tc>
                <a:extLst>
                  <a:ext uri="{0D108BD9-81ED-4DB2-BD59-A6C34878D82A}">
                    <a16:rowId xmlns:a16="http://schemas.microsoft.com/office/drawing/2014/main" val="10002"/>
                  </a:ext>
                </a:extLst>
              </a:tr>
              <a:tr h="313038">
                <a:tc>
                  <a:txBody>
                    <a:bodyPr/>
                    <a:lstStyle/>
                    <a:p>
                      <a:pPr algn="l"/>
                      <a:r>
                        <a:rPr lang="en-US" sz="1000" smtClean="0">
                          <a:latin typeface="Arial" panose="020B0604020202020204" pitchFamily="34" charset="0"/>
                          <a:cs typeface="Arial" panose="020B0604020202020204" pitchFamily="34" charset="0"/>
                        </a:rPr>
                        <a:t>Capacity</a:t>
                      </a:r>
                      <a:endParaRPr lang="en-US" sz="1000">
                        <a:latin typeface="Arial" panose="020B0604020202020204" pitchFamily="34" charset="0"/>
                        <a:cs typeface="Arial" panose="020B0604020202020204" pitchFamily="34" charset="0"/>
                      </a:endParaRPr>
                    </a:p>
                  </a:txBody>
                  <a:tcPr marL="68600" marR="68600" marT="60928" marB="60928"/>
                </a:tc>
                <a:tc>
                  <a:txBody>
                    <a:bodyPr/>
                    <a:lstStyle/>
                    <a:p>
                      <a:pPr algn="l"/>
                      <a:r>
                        <a:rPr lang="en-US" sz="1000">
                          <a:latin typeface="Arial" panose="020B0604020202020204" pitchFamily="34" charset="0"/>
                          <a:cs typeface="Arial" panose="020B0604020202020204" pitchFamily="34" charset="0"/>
                        </a:rPr>
                        <a:t>1x 600 MW</a:t>
                      </a:r>
                    </a:p>
                  </a:txBody>
                  <a:tcPr marL="68600" marR="68600" marT="60928" marB="60928"/>
                </a:tc>
                <a:extLst>
                  <a:ext uri="{0D108BD9-81ED-4DB2-BD59-A6C34878D82A}">
                    <a16:rowId xmlns:a16="http://schemas.microsoft.com/office/drawing/2014/main" val="10003"/>
                  </a:ext>
                </a:extLst>
              </a:tr>
              <a:tr h="674005">
                <a:tc gridSpan="2">
                  <a:txBody>
                    <a:bodyPr/>
                    <a:lstStyle/>
                    <a:p>
                      <a:pPr algn="l"/>
                      <a:r>
                        <a:rPr lang="en-US" sz="1000" smtClean="0">
                          <a:latin typeface="Arial" panose="020B0604020202020204" pitchFamily="34" charset="0"/>
                          <a:cs typeface="Arial" panose="020B0604020202020204" pitchFamily="34" charset="0"/>
                        </a:rPr>
                        <a:t>Location: </a:t>
                      </a:r>
                      <a:r>
                        <a:rPr lang="en-US" sz="1000" err="1" smtClean="0">
                          <a:latin typeface="Arial" panose="020B0604020202020204" pitchFamily="34" charset="0"/>
                          <a:cs typeface="Arial" panose="020B0604020202020204" pitchFamily="34" charset="0"/>
                        </a:rPr>
                        <a:t>Tuy Phong - BInh Thuan Province</a:t>
                      </a:r>
                      <a:endParaRPr lang="en-US" sz="1000">
                        <a:latin typeface="Arial" panose="020B0604020202020204" pitchFamily="34" charset="0"/>
                        <a:cs typeface="Arial" panose="020B0604020202020204" pitchFamily="34" charset="0"/>
                      </a:endParaRPr>
                    </a:p>
                  </a:txBody>
                  <a:tcPr marL="68600" marR="68600" marT="60928" marB="60928"/>
                </a:tc>
                <a:tc hMerge="1">
                  <a:txBody>
                    <a:bodyPr/>
                    <a:lstStyle/>
                    <a:p>
                      <a:endParaRPr lang="vi-VN"/>
                    </a:p>
                  </a:txBody>
                  <a:tcPr/>
                </a:tc>
                <a:extLst>
                  <a:ext uri="{0D108BD9-81ED-4DB2-BD59-A6C34878D82A}">
                    <a16:rowId xmlns:a16="http://schemas.microsoft.com/office/drawing/2014/main" val="10004"/>
                  </a:ext>
                </a:extLst>
              </a:tr>
            </a:tbl>
          </a:graphicData>
        </a:graphic>
      </p:graphicFrame>
      <p:sp>
        <p:nvSpPr>
          <p:cNvPr id="10" name="Text Box 274"/>
          <p:cNvSpPr txBox="1">
            <a:spLocks noChangeArrowheads="1"/>
          </p:cNvSpPr>
          <p:nvPr/>
        </p:nvSpPr>
        <p:spPr bwMode="auto">
          <a:xfrm>
            <a:off x="2143339" y="692151"/>
            <a:ext cx="2742565" cy="553085"/>
          </a:xfrm>
          <a:prstGeom prst="rect">
            <a:avLst/>
          </a:prstGeom>
          <a:noFill/>
          <a:ln w="9525">
            <a:noFill/>
            <a:miter lim="800000"/>
          </a:ln>
        </p:spPr>
        <p:txBody>
          <a:bodyPr wrap="none">
            <a:spAutoFit/>
          </a:bodyPr>
          <a:lstStyle/>
          <a:p>
            <a:pPr latinLnBrk="1"/>
            <a:r>
              <a:rPr lang="en-US" altLang="ko-KR" sz="1200" b="1" smtClean="0">
                <a:solidFill>
                  <a:schemeClr val="tx1"/>
                </a:solidFill>
                <a:latin typeface="Arial" panose="020B0604020202020204" pitchFamily="34" charset="0"/>
                <a:ea typeface="HY울릉도B"/>
                <a:cs typeface="Arial" panose="020B0604020202020204" pitchFamily="34" charset="0"/>
              </a:rPr>
              <a:t>Reference – Vinh Tan #4 Extension </a:t>
            </a:r>
          </a:p>
          <a:p>
            <a:pPr latinLnBrk="1"/>
            <a:r>
              <a:rPr lang="en-US" altLang="ko-KR" sz="1200" b="1">
                <a:solidFill>
                  <a:schemeClr val="tx1"/>
                </a:solidFill>
                <a:latin typeface="Arial" panose="020B0604020202020204" pitchFamily="34" charset="0"/>
                <a:ea typeface="HY울릉도B"/>
                <a:cs typeface="Arial" panose="020B0604020202020204" pitchFamily="34" charset="0"/>
              </a:rPr>
              <a:t>1 x 600 MW</a:t>
            </a:r>
          </a:p>
        </p:txBody>
      </p:sp>
      <p:pic>
        <p:nvPicPr>
          <p:cNvPr id="18" name="Content Placeholder 17"/>
          <p:cNvPicPr>
            <a:picLocks noGrp="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517264" y="4322361"/>
            <a:ext cx="2926080" cy="2011680"/>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9965" y="6532266"/>
            <a:ext cx="2926080" cy="2195315"/>
          </a:xfrm>
          <a:prstGeom prst="rect">
            <a:avLst/>
          </a:prstGeom>
        </p:spPr>
      </p:pic>
      <p:pic>
        <p:nvPicPr>
          <p:cNvPr id="21" name="Picture 2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57200" y="4316589"/>
            <a:ext cx="2926080" cy="2011680"/>
          </a:xfrm>
          <a:prstGeom prst="rect">
            <a:avLst/>
          </a:prstGeom>
        </p:spPr>
      </p:pic>
      <p:pic>
        <p:nvPicPr>
          <p:cNvPr id="22" name="Picture 21" descr="DSCF2483"/>
          <p:cNvPicPr>
            <a:picLocks/>
          </p:cNvPicPr>
          <p:nvPr/>
        </p:nvPicPr>
        <p:blipFill>
          <a:blip r:embed="rId5"/>
          <a:stretch>
            <a:fillRect/>
          </a:stretch>
        </p:blipFill>
        <p:spPr>
          <a:xfrm>
            <a:off x="445770" y="6515101"/>
            <a:ext cx="2926080" cy="2194560"/>
          </a:xfrm>
          <a:prstGeom prst="rect">
            <a:avLst/>
          </a:prstGeom>
        </p:spPr>
      </p:pic>
      <p:pic>
        <p:nvPicPr>
          <p:cNvPr id="24" name="Content Placeholder 23"/>
          <p:cNvPicPr>
            <a:picLocks noGrp="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469052" y="1859279"/>
            <a:ext cx="2926080" cy="2286000"/>
          </a:xfrm>
          <a:prstGeom prst="rect">
            <a:avLst/>
          </a:prstGeom>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888864265"/>
              </p:ext>
            </p:extLst>
          </p:nvPr>
        </p:nvGraphicFramePr>
        <p:xfrm>
          <a:off x="3499485" y="1732280"/>
          <a:ext cx="2926080" cy="2115242"/>
        </p:xfrm>
        <a:graphic>
          <a:graphicData uri="http://schemas.openxmlformats.org/drawingml/2006/table">
            <a:tbl>
              <a:tblPr firstRow="1" bandRow="1">
                <a:tableStyleId>{5C22544A-7EE6-4342-B048-85BDC9FD1C3A}</a:tableStyleId>
              </a:tblPr>
              <a:tblGrid>
                <a:gridCol w="853982">
                  <a:extLst>
                    <a:ext uri="{9D8B030D-6E8A-4147-A177-3AD203B41FA5}">
                      <a16:colId xmlns:a16="http://schemas.microsoft.com/office/drawing/2014/main" val="20000"/>
                    </a:ext>
                  </a:extLst>
                </a:gridCol>
                <a:gridCol w="2072098">
                  <a:extLst>
                    <a:ext uri="{9D8B030D-6E8A-4147-A177-3AD203B41FA5}">
                      <a16:colId xmlns:a16="http://schemas.microsoft.com/office/drawing/2014/main" val="20001"/>
                    </a:ext>
                  </a:extLst>
                </a:gridCol>
              </a:tblGrid>
              <a:tr h="607060">
                <a:tc>
                  <a:txBody>
                    <a:bodyPr/>
                    <a:lstStyle/>
                    <a:p>
                      <a:pPr algn="l"/>
                      <a:r>
                        <a:rPr lang="en-US" sz="1000" smtClean="0">
                          <a:solidFill>
                            <a:schemeClr val="bg1"/>
                          </a:solidFill>
                          <a:latin typeface="Arial" panose="020B0604020202020204" pitchFamily="34" charset="0"/>
                          <a:cs typeface="Arial" panose="020B0604020202020204" pitchFamily="34" charset="0"/>
                        </a:rPr>
                        <a:t>Equipment</a:t>
                      </a:r>
                    </a:p>
                  </a:txBody>
                  <a:tcPr marL="68600" marR="68600" marT="60928" marB="60928"/>
                </a:tc>
                <a:tc>
                  <a:txBody>
                    <a:bodyPr/>
                    <a:lstStyle/>
                    <a:p>
                      <a:pPr algn="l"/>
                      <a:r>
                        <a:rPr lang="en-US" sz="1000" smtClean="0">
                          <a:solidFill>
                            <a:schemeClr val="bg1"/>
                          </a:solidFill>
                          <a:latin typeface="Arial" panose="020B0604020202020204" pitchFamily="34" charset="0"/>
                          <a:cs typeface="Arial" panose="020B0604020202020204" pitchFamily="34" charset="0"/>
                        </a:rPr>
                        <a:t>Bottom Ash Handling system </a:t>
                      </a:r>
                    </a:p>
                  </a:txBody>
                  <a:tcPr marL="68600" marR="68600" marT="60928" marB="60928"/>
                </a:tc>
                <a:extLst>
                  <a:ext uri="{0D108BD9-81ED-4DB2-BD59-A6C34878D82A}">
                    <a16:rowId xmlns:a16="http://schemas.microsoft.com/office/drawing/2014/main" val="10000"/>
                  </a:ext>
                </a:extLst>
              </a:tr>
              <a:tr h="295966">
                <a:tc>
                  <a:txBody>
                    <a:bodyPr/>
                    <a:lstStyle/>
                    <a:p>
                      <a:pPr algn="l"/>
                      <a:r>
                        <a:rPr lang="en-US" sz="1000" smtClean="0">
                          <a:latin typeface="Arial" panose="020B0604020202020204" pitchFamily="34" charset="0"/>
                          <a:cs typeface="Arial" panose="020B0604020202020204" pitchFamily="34" charset="0"/>
                        </a:rPr>
                        <a:t>Client</a:t>
                      </a:r>
                      <a:endParaRPr lang="en-US" sz="1000">
                        <a:latin typeface="Arial" panose="020B0604020202020204" pitchFamily="34" charset="0"/>
                        <a:cs typeface="Arial" panose="020B0604020202020204" pitchFamily="34" charset="0"/>
                      </a:endParaRPr>
                    </a:p>
                  </a:txBody>
                  <a:tcPr marL="68600" marR="68600" marT="60928" marB="60928"/>
                </a:tc>
                <a:tc>
                  <a:txBody>
                    <a:bodyPr/>
                    <a:lstStyle/>
                    <a:p>
                      <a:pPr algn="l"/>
                      <a:r>
                        <a:rPr lang="en-US" sz="1000" smtClean="0">
                          <a:latin typeface="Arial" panose="020B0604020202020204" pitchFamily="34" charset="0"/>
                          <a:cs typeface="Arial" panose="020B0604020202020204" pitchFamily="34" charset="0"/>
                        </a:rPr>
                        <a:t>DHI</a:t>
                      </a:r>
                      <a:endParaRPr lang="en-US" sz="1000">
                        <a:latin typeface="Arial" panose="020B0604020202020204" pitchFamily="34" charset="0"/>
                        <a:cs typeface="Arial" panose="020B0604020202020204" pitchFamily="34" charset="0"/>
                      </a:endParaRPr>
                    </a:p>
                  </a:txBody>
                  <a:tcPr marL="68600" marR="68600" marT="60928" marB="60928"/>
                </a:tc>
                <a:extLst>
                  <a:ext uri="{0D108BD9-81ED-4DB2-BD59-A6C34878D82A}">
                    <a16:rowId xmlns:a16="http://schemas.microsoft.com/office/drawing/2014/main" val="10001"/>
                  </a:ext>
                </a:extLst>
              </a:tr>
              <a:tr h="295966">
                <a:tc>
                  <a:txBody>
                    <a:bodyPr/>
                    <a:lstStyle/>
                    <a:p>
                      <a:pPr algn="l"/>
                      <a:r>
                        <a:rPr lang="en-US" sz="1000" smtClean="0">
                          <a:latin typeface="Arial" panose="020B0604020202020204" pitchFamily="34" charset="0"/>
                          <a:cs typeface="Arial" panose="020B0604020202020204" pitchFamily="34" charset="0"/>
                        </a:rPr>
                        <a:t>Owner</a:t>
                      </a:r>
                      <a:endParaRPr lang="en-US" sz="1000">
                        <a:latin typeface="Arial" panose="020B0604020202020204" pitchFamily="34" charset="0"/>
                        <a:cs typeface="Arial" panose="020B0604020202020204" pitchFamily="34" charset="0"/>
                      </a:endParaRPr>
                    </a:p>
                  </a:txBody>
                  <a:tcPr marL="68600" marR="68600" marT="60928" marB="60928"/>
                </a:tc>
                <a:tc>
                  <a:txBody>
                    <a:bodyPr/>
                    <a:lstStyle/>
                    <a:p>
                      <a:pPr algn="l"/>
                      <a:r>
                        <a:rPr lang="en-US" sz="1000" smtClean="0">
                          <a:latin typeface="Arial" panose="020B0604020202020204" pitchFamily="34" charset="0"/>
                          <a:cs typeface="Arial" panose="020B0604020202020204" pitchFamily="34" charset="0"/>
                        </a:rPr>
                        <a:t>PVN</a:t>
                      </a:r>
                      <a:endParaRPr lang="en-US" sz="1000">
                        <a:latin typeface="Arial" panose="020B0604020202020204" pitchFamily="34" charset="0"/>
                        <a:cs typeface="Arial" panose="020B0604020202020204" pitchFamily="34" charset="0"/>
                      </a:endParaRPr>
                    </a:p>
                  </a:txBody>
                  <a:tcPr marL="68600" marR="68600" marT="60928" marB="60928"/>
                </a:tc>
                <a:extLst>
                  <a:ext uri="{0D108BD9-81ED-4DB2-BD59-A6C34878D82A}">
                    <a16:rowId xmlns:a16="http://schemas.microsoft.com/office/drawing/2014/main" val="10002"/>
                  </a:ext>
                </a:extLst>
              </a:tr>
              <a:tr h="295966">
                <a:tc>
                  <a:txBody>
                    <a:bodyPr/>
                    <a:lstStyle/>
                    <a:p>
                      <a:pPr algn="l"/>
                      <a:r>
                        <a:rPr lang="en-US" sz="1000" smtClean="0">
                          <a:latin typeface="Arial" panose="020B0604020202020204" pitchFamily="34" charset="0"/>
                          <a:cs typeface="Arial" panose="020B0604020202020204" pitchFamily="34" charset="0"/>
                        </a:rPr>
                        <a:t>Capacity</a:t>
                      </a:r>
                      <a:endParaRPr lang="en-US" sz="1000">
                        <a:latin typeface="Arial" panose="020B0604020202020204" pitchFamily="34" charset="0"/>
                        <a:cs typeface="Arial" panose="020B0604020202020204" pitchFamily="34" charset="0"/>
                      </a:endParaRPr>
                    </a:p>
                  </a:txBody>
                  <a:tcPr marL="68600" marR="68600" marT="60928" marB="60928"/>
                </a:tc>
                <a:tc>
                  <a:txBody>
                    <a:bodyPr/>
                    <a:lstStyle/>
                    <a:p>
                      <a:pPr algn="l"/>
                      <a:r>
                        <a:rPr lang="en-US" sz="1000">
                          <a:latin typeface="Arial" panose="020B0604020202020204" pitchFamily="34" charset="0"/>
                          <a:cs typeface="Arial" panose="020B0604020202020204" pitchFamily="34" charset="0"/>
                        </a:rPr>
                        <a:t>2x 600 MW</a:t>
                      </a:r>
                    </a:p>
                  </a:txBody>
                  <a:tcPr marL="68600" marR="68600" marT="60928" marB="60928"/>
                </a:tc>
                <a:extLst>
                  <a:ext uri="{0D108BD9-81ED-4DB2-BD59-A6C34878D82A}">
                    <a16:rowId xmlns:a16="http://schemas.microsoft.com/office/drawing/2014/main" val="10003"/>
                  </a:ext>
                </a:extLst>
              </a:tr>
              <a:tr h="620284">
                <a:tc gridSpan="2">
                  <a:txBody>
                    <a:bodyPr/>
                    <a:lstStyle/>
                    <a:p>
                      <a:pPr algn="l"/>
                      <a:r>
                        <a:rPr lang="en-US" sz="1000" smtClean="0">
                          <a:latin typeface="Arial" panose="020B0604020202020204" pitchFamily="34" charset="0"/>
                          <a:cs typeface="Arial" panose="020B0604020202020204" pitchFamily="34" charset="0"/>
                        </a:rPr>
                        <a:t>Location: Chau Thanh - Hau Giang Province</a:t>
                      </a:r>
                      <a:endParaRPr lang="en-US" sz="1000">
                        <a:latin typeface="Arial" panose="020B0604020202020204" pitchFamily="34" charset="0"/>
                        <a:cs typeface="Arial" panose="020B0604020202020204" pitchFamily="34" charset="0"/>
                      </a:endParaRPr>
                    </a:p>
                  </a:txBody>
                  <a:tcPr marL="68600" marR="68600" marT="60928" marB="60928"/>
                </a:tc>
                <a:tc hMerge="1">
                  <a:txBody>
                    <a:bodyPr/>
                    <a:lstStyle/>
                    <a:p>
                      <a:endParaRPr lang="vi-VN"/>
                    </a:p>
                  </a:txBody>
                  <a:tcPr/>
                </a:tc>
                <a:extLst>
                  <a:ext uri="{0D108BD9-81ED-4DB2-BD59-A6C34878D82A}">
                    <a16:rowId xmlns:a16="http://schemas.microsoft.com/office/drawing/2014/main" val="10004"/>
                  </a:ext>
                </a:extLst>
              </a:tr>
            </a:tbl>
          </a:graphicData>
        </a:graphic>
      </p:graphicFrame>
      <p:sp>
        <p:nvSpPr>
          <p:cNvPr id="10" name="Text Box 274"/>
          <p:cNvSpPr txBox="1">
            <a:spLocks noChangeArrowheads="1"/>
          </p:cNvSpPr>
          <p:nvPr/>
        </p:nvSpPr>
        <p:spPr bwMode="auto">
          <a:xfrm>
            <a:off x="2466554" y="692151"/>
            <a:ext cx="2096135" cy="553085"/>
          </a:xfrm>
          <a:prstGeom prst="rect">
            <a:avLst/>
          </a:prstGeom>
          <a:noFill/>
          <a:ln w="9525">
            <a:noFill/>
            <a:miter lim="800000"/>
          </a:ln>
        </p:spPr>
        <p:txBody>
          <a:bodyPr wrap="none">
            <a:spAutoFit/>
          </a:bodyPr>
          <a:lstStyle/>
          <a:p>
            <a:pPr latinLnBrk="1"/>
            <a:r>
              <a:rPr lang="en-US" altLang="ko-KR" sz="1200" b="1" smtClean="0">
                <a:solidFill>
                  <a:schemeClr val="tx1"/>
                </a:solidFill>
                <a:latin typeface="Arial" panose="020B0604020202020204" pitchFamily="34" charset="0"/>
                <a:ea typeface="HY울릉도B"/>
                <a:cs typeface="Arial" panose="020B0604020202020204" pitchFamily="34" charset="0"/>
              </a:rPr>
              <a:t>Reference – Song Hau #1  </a:t>
            </a:r>
          </a:p>
          <a:p>
            <a:pPr latinLnBrk="1"/>
            <a:r>
              <a:rPr lang="en-US" altLang="ko-KR" sz="1200" b="1">
                <a:solidFill>
                  <a:schemeClr val="tx1"/>
                </a:solidFill>
                <a:latin typeface="Arial" panose="020B0604020202020204" pitchFamily="34" charset="0"/>
                <a:ea typeface="HY울릉도B"/>
                <a:cs typeface="Arial" panose="020B0604020202020204" pitchFamily="34" charset="0"/>
              </a:rPr>
              <a:t>2 x 600 MW</a:t>
            </a:r>
          </a:p>
        </p:txBody>
      </p:sp>
      <p:pic>
        <p:nvPicPr>
          <p:cNvPr id="12" name="Content Placeholder 11"/>
          <p:cNvPicPr>
            <a:picLocks noGrp="1"/>
          </p:cNvPicPr>
          <p:nvPr>
            <p:ph sz="half" idx="2"/>
          </p:nvPr>
        </p:nvPicPr>
        <p:blipFill>
          <a:blip r:embed="rId2">
            <a:extLst>
              <a:ext uri="{28A0092B-C50C-407E-A947-70E740481C1C}">
                <a14:useLocalDpi xmlns:a14="http://schemas.microsoft.com/office/drawing/2010/main" val="0"/>
              </a:ext>
            </a:extLst>
          </a:blip>
          <a:stretch>
            <a:fillRect/>
          </a:stretch>
        </p:blipFill>
        <p:spPr>
          <a:xfrm>
            <a:off x="472771" y="4150386"/>
            <a:ext cx="2926080" cy="2103120"/>
          </a:xfrm>
          <a:prstGeom prst="rect">
            <a:avLst/>
          </a:prstGeom>
        </p:spPr>
      </p:pic>
      <p:pic>
        <p:nvPicPr>
          <p:cNvPr id="14" name="Picture 13"/>
          <p:cNvPicPr>
            <a:picLocks/>
          </p:cNvPicPr>
          <p:nvPr/>
        </p:nvPicPr>
        <p:blipFill>
          <a:blip r:embed="rId3">
            <a:extLst>
              <a:ext uri="{28A0092B-C50C-407E-A947-70E740481C1C}">
                <a14:useLocalDpi xmlns:a14="http://schemas.microsoft.com/office/drawing/2010/main" val="0"/>
              </a:ext>
            </a:extLst>
          </a:blip>
          <a:stretch>
            <a:fillRect/>
          </a:stretch>
        </p:blipFill>
        <p:spPr>
          <a:xfrm>
            <a:off x="3514621" y="4150385"/>
            <a:ext cx="2926080" cy="2103120"/>
          </a:xfrm>
          <a:prstGeom prst="rect">
            <a:avLst/>
          </a:prstGeom>
        </p:spPr>
      </p:pic>
      <p:pic>
        <p:nvPicPr>
          <p:cNvPr id="15" name="Picture 14"/>
          <p:cNvPicPr>
            <a:picLocks/>
          </p:cNvPicPr>
          <p:nvPr/>
        </p:nvPicPr>
        <p:blipFill>
          <a:blip r:embed="rId4">
            <a:extLst>
              <a:ext uri="{28A0092B-C50C-407E-A947-70E740481C1C}">
                <a14:useLocalDpi xmlns:a14="http://schemas.microsoft.com/office/drawing/2010/main" val="0"/>
              </a:ext>
            </a:extLst>
          </a:blip>
          <a:stretch>
            <a:fillRect/>
          </a:stretch>
        </p:blipFill>
        <p:spPr>
          <a:xfrm flipH="1">
            <a:off x="470535" y="6560554"/>
            <a:ext cx="2926080" cy="2103120"/>
          </a:xfrm>
          <a:prstGeom prst="rect">
            <a:avLst/>
          </a:prstGeom>
        </p:spPr>
      </p:pic>
      <p:pic>
        <p:nvPicPr>
          <p:cNvPr id="16" name="Picture 15"/>
          <p:cNvPicPr>
            <a:picLocks/>
          </p:cNvPicPr>
          <p:nvPr/>
        </p:nvPicPr>
        <p:blipFill>
          <a:blip r:embed="rId5">
            <a:extLst>
              <a:ext uri="{28A0092B-C50C-407E-A947-70E740481C1C}">
                <a14:useLocalDpi xmlns:a14="http://schemas.microsoft.com/office/drawing/2010/main" val="0"/>
              </a:ext>
            </a:extLst>
          </a:blip>
          <a:stretch>
            <a:fillRect/>
          </a:stretch>
        </p:blipFill>
        <p:spPr>
          <a:xfrm>
            <a:off x="3514621" y="6560554"/>
            <a:ext cx="2926080" cy="2103120"/>
          </a:xfrm>
          <a:prstGeom prst="rect">
            <a:avLst/>
          </a:prstGeom>
        </p:spPr>
      </p:pic>
      <p:pic>
        <p:nvPicPr>
          <p:cNvPr id="3" name="Content Placeholder 2"/>
          <p:cNvPicPr>
            <a:picLocks noGrp="1"/>
          </p:cNvPicPr>
          <p:nvPr>
            <p:ph sz="half" idx="1"/>
          </p:nvPr>
        </p:nvPicPr>
        <p:blipFill>
          <a:blip r:embed="rId6" cstate="print">
            <a:extLst>
              <a:ext uri="{28A0092B-C50C-407E-A947-70E740481C1C}">
                <a14:useLocalDpi xmlns:a14="http://schemas.microsoft.com/office/drawing/2010/main" val="0"/>
              </a:ext>
            </a:extLst>
          </a:blip>
          <a:stretch>
            <a:fillRect/>
          </a:stretch>
        </p:blipFill>
        <p:spPr>
          <a:xfrm>
            <a:off x="462915" y="1740218"/>
            <a:ext cx="3017520" cy="2103120"/>
          </a:xfrm>
          <a:prstGeom prst="rect">
            <a:avLst/>
          </a:prstGeom>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501213520"/>
              </p:ext>
            </p:extLst>
          </p:nvPr>
        </p:nvGraphicFramePr>
        <p:xfrm>
          <a:off x="3499484" y="1734503"/>
          <a:ext cx="2926080" cy="2194559"/>
        </p:xfrm>
        <a:graphic>
          <a:graphicData uri="http://schemas.openxmlformats.org/drawingml/2006/table">
            <a:tbl>
              <a:tblPr firstRow="1" bandRow="1">
                <a:tableStyleId>{5C22544A-7EE6-4342-B048-85BDC9FD1C3A}</a:tableStyleId>
              </a:tblPr>
              <a:tblGrid>
                <a:gridCol w="853982">
                  <a:extLst>
                    <a:ext uri="{9D8B030D-6E8A-4147-A177-3AD203B41FA5}">
                      <a16:colId xmlns:a16="http://schemas.microsoft.com/office/drawing/2014/main" val="20000"/>
                    </a:ext>
                  </a:extLst>
                </a:gridCol>
                <a:gridCol w="2072098">
                  <a:extLst>
                    <a:ext uri="{9D8B030D-6E8A-4147-A177-3AD203B41FA5}">
                      <a16:colId xmlns:a16="http://schemas.microsoft.com/office/drawing/2014/main" val="20001"/>
                    </a:ext>
                  </a:extLst>
                </a:gridCol>
              </a:tblGrid>
              <a:tr h="652118">
                <a:tc>
                  <a:txBody>
                    <a:bodyPr/>
                    <a:lstStyle/>
                    <a:p>
                      <a:pPr algn="l"/>
                      <a:r>
                        <a:rPr lang="en-US" sz="1000" smtClean="0">
                          <a:solidFill>
                            <a:schemeClr val="bg1"/>
                          </a:solidFill>
                          <a:latin typeface="Arial" panose="020B0604020202020204" pitchFamily="34" charset="0"/>
                          <a:cs typeface="Arial" panose="020B0604020202020204" pitchFamily="34" charset="0"/>
                        </a:rPr>
                        <a:t>Equipment</a:t>
                      </a:r>
                    </a:p>
                  </a:txBody>
                  <a:tcPr marL="68600" marR="68600" marT="60928" marB="60928"/>
                </a:tc>
                <a:tc>
                  <a:txBody>
                    <a:bodyPr/>
                    <a:lstStyle/>
                    <a:p>
                      <a:pPr algn="l"/>
                      <a:r>
                        <a:rPr lang="en-US" sz="1000" smtClean="0">
                          <a:solidFill>
                            <a:schemeClr val="bg1"/>
                          </a:solidFill>
                          <a:latin typeface="Arial" panose="020B0604020202020204" pitchFamily="34" charset="0"/>
                          <a:cs typeface="Arial" panose="020B0604020202020204" pitchFamily="34" charset="0"/>
                        </a:rPr>
                        <a:t>SWFGD</a:t>
                      </a:r>
                    </a:p>
                  </a:txBody>
                  <a:tcPr marL="68600" marR="68600" marT="60928" marB="60928"/>
                </a:tc>
                <a:extLst>
                  <a:ext uri="{0D108BD9-81ED-4DB2-BD59-A6C34878D82A}">
                    <a16:rowId xmlns:a16="http://schemas.microsoft.com/office/drawing/2014/main" val="10000"/>
                  </a:ext>
                </a:extLst>
              </a:tr>
              <a:tr h="299322">
                <a:tc>
                  <a:txBody>
                    <a:bodyPr/>
                    <a:lstStyle/>
                    <a:p>
                      <a:pPr algn="l"/>
                      <a:r>
                        <a:rPr lang="en-US" sz="1000" smtClean="0">
                          <a:latin typeface="Arial" panose="020B0604020202020204" pitchFamily="34" charset="0"/>
                          <a:cs typeface="Arial" panose="020B0604020202020204" pitchFamily="34" charset="0"/>
                        </a:rPr>
                        <a:t>Client</a:t>
                      </a:r>
                      <a:endParaRPr lang="en-US" sz="1000">
                        <a:latin typeface="Arial" panose="020B0604020202020204" pitchFamily="34" charset="0"/>
                        <a:cs typeface="Arial" panose="020B0604020202020204" pitchFamily="34" charset="0"/>
                      </a:endParaRPr>
                    </a:p>
                  </a:txBody>
                  <a:tcPr marL="68600" marR="68600" marT="60928" marB="60928"/>
                </a:tc>
                <a:tc>
                  <a:txBody>
                    <a:bodyPr/>
                    <a:lstStyle/>
                    <a:p>
                      <a:pPr algn="l"/>
                      <a:r>
                        <a:rPr lang="en-US" sz="1000" smtClean="0">
                          <a:latin typeface="Arial" panose="020B0604020202020204" pitchFamily="34" charset="0"/>
                          <a:cs typeface="Arial" panose="020B0604020202020204" pitchFamily="34" charset="0"/>
                        </a:rPr>
                        <a:t>Sumitomo/TSK</a:t>
                      </a:r>
                      <a:endParaRPr lang="en-US" sz="1000">
                        <a:latin typeface="Arial" panose="020B0604020202020204" pitchFamily="34" charset="0"/>
                        <a:cs typeface="Arial" panose="020B0604020202020204" pitchFamily="34" charset="0"/>
                      </a:endParaRPr>
                    </a:p>
                  </a:txBody>
                  <a:tcPr marL="68600" marR="68600" marT="60928" marB="60928"/>
                </a:tc>
                <a:extLst>
                  <a:ext uri="{0D108BD9-81ED-4DB2-BD59-A6C34878D82A}">
                    <a16:rowId xmlns:a16="http://schemas.microsoft.com/office/drawing/2014/main" val="10001"/>
                  </a:ext>
                </a:extLst>
              </a:tr>
              <a:tr h="299322">
                <a:tc>
                  <a:txBody>
                    <a:bodyPr/>
                    <a:lstStyle/>
                    <a:p>
                      <a:pPr algn="l"/>
                      <a:r>
                        <a:rPr lang="en-US" sz="1000" smtClean="0">
                          <a:latin typeface="Arial" panose="020B0604020202020204" pitchFamily="34" charset="0"/>
                          <a:cs typeface="Arial" panose="020B0604020202020204" pitchFamily="34" charset="0"/>
                        </a:rPr>
                        <a:t>Owner</a:t>
                      </a:r>
                      <a:endParaRPr lang="en-US" sz="1000">
                        <a:latin typeface="Arial" panose="020B0604020202020204" pitchFamily="34" charset="0"/>
                        <a:cs typeface="Arial" panose="020B0604020202020204" pitchFamily="34" charset="0"/>
                      </a:endParaRPr>
                    </a:p>
                  </a:txBody>
                  <a:tcPr marL="68600" marR="68600" marT="60928" marB="60928"/>
                </a:tc>
                <a:tc>
                  <a:txBody>
                    <a:bodyPr/>
                    <a:lstStyle/>
                    <a:p>
                      <a:pPr algn="l"/>
                      <a:r>
                        <a:rPr lang="en-US" sz="1000" smtClean="0">
                          <a:latin typeface="Arial" panose="020B0604020202020204" pitchFamily="34" charset="0"/>
                          <a:cs typeface="Arial" panose="020B0604020202020204" pitchFamily="34" charset="0"/>
                        </a:rPr>
                        <a:t>EVN Genco1</a:t>
                      </a:r>
                      <a:endParaRPr lang="en-US" sz="1000">
                        <a:latin typeface="Arial" panose="020B0604020202020204" pitchFamily="34" charset="0"/>
                        <a:cs typeface="Arial" panose="020B0604020202020204" pitchFamily="34" charset="0"/>
                      </a:endParaRPr>
                    </a:p>
                  </a:txBody>
                  <a:tcPr marL="68600" marR="68600" marT="60928" marB="60928"/>
                </a:tc>
                <a:extLst>
                  <a:ext uri="{0D108BD9-81ED-4DB2-BD59-A6C34878D82A}">
                    <a16:rowId xmlns:a16="http://schemas.microsoft.com/office/drawing/2014/main" val="10002"/>
                  </a:ext>
                </a:extLst>
              </a:tr>
              <a:tr h="299322">
                <a:tc>
                  <a:txBody>
                    <a:bodyPr/>
                    <a:lstStyle/>
                    <a:p>
                      <a:pPr algn="l"/>
                      <a:r>
                        <a:rPr lang="en-US" sz="1000" smtClean="0">
                          <a:latin typeface="Arial" panose="020B0604020202020204" pitchFamily="34" charset="0"/>
                          <a:cs typeface="Arial" panose="020B0604020202020204" pitchFamily="34" charset="0"/>
                        </a:rPr>
                        <a:t>Capacity</a:t>
                      </a:r>
                      <a:endParaRPr lang="en-US" sz="1000">
                        <a:latin typeface="Arial" panose="020B0604020202020204" pitchFamily="34" charset="0"/>
                        <a:cs typeface="Arial" panose="020B0604020202020204" pitchFamily="34" charset="0"/>
                      </a:endParaRPr>
                    </a:p>
                  </a:txBody>
                  <a:tcPr marL="68600" marR="68600" marT="60928" marB="60928"/>
                </a:tc>
                <a:tc>
                  <a:txBody>
                    <a:bodyPr/>
                    <a:lstStyle/>
                    <a:p>
                      <a:pPr algn="l"/>
                      <a:r>
                        <a:rPr lang="en-US" sz="1000">
                          <a:latin typeface="Arial" panose="020B0604020202020204" pitchFamily="34" charset="0"/>
                          <a:cs typeface="Arial" panose="020B0604020202020204" pitchFamily="34" charset="0"/>
                        </a:rPr>
                        <a:t>1x 660 MW</a:t>
                      </a:r>
                    </a:p>
                  </a:txBody>
                  <a:tcPr marL="68600" marR="68600" marT="60928" marB="60928"/>
                </a:tc>
                <a:extLst>
                  <a:ext uri="{0D108BD9-81ED-4DB2-BD59-A6C34878D82A}">
                    <a16:rowId xmlns:a16="http://schemas.microsoft.com/office/drawing/2014/main" val="10003"/>
                  </a:ext>
                </a:extLst>
              </a:tr>
              <a:tr h="644475">
                <a:tc gridSpan="2">
                  <a:txBody>
                    <a:bodyPr/>
                    <a:lstStyle/>
                    <a:p>
                      <a:pPr algn="l"/>
                      <a:r>
                        <a:rPr lang="en-US" sz="1000" smtClean="0">
                          <a:latin typeface="Arial" panose="020B0604020202020204" pitchFamily="34" charset="0"/>
                          <a:cs typeface="Arial" panose="020B0604020202020204" pitchFamily="34" charset="0"/>
                        </a:rPr>
                        <a:t>Location: Duyen Hai - Tra Vinh Province</a:t>
                      </a:r>
                      <a:endParaRPr lang="en-US" sz="1000">
                        <a:latin typeface="Arial" panose="020B0604020202020204" pitchFamily="34" charset="0"/>
                        <a:cs typeface="Arial" panose="020B0604020202020204" pitchFamily="34" charset="0"/>
                      </a:endParaRPr>
                    </a:p>
                  </a:txBody>
                  <a:tcPr marL="68600" marR="68600" marT="60928" marB="60928"/>
                </a:tc>
                <a:tc hMerge="1">
                  <a:txBody>
                    <a:bodyPr/>
                    <a:lstStyle/>
                    <a:p>
                      <a:endParaRPr lang="vi-VN"/>
                    </a:p>
                  </a:txBody>
                  <a:tcPr/>
                </a:tc>
                <a:extLst>
                  <a:ext uri="{0D108BD9-81ED-4DB2-BD59-A6C34878D82A}">
                    <a16:rowId xmlns:a16="http://schemas.microsoft.com/office/drawing/2014/main" val="10004"/>
                  </a:ext>
                </a:extLst>
              </a:tr>
            </a:tbl>
          </a:graphicData>
        </a:graphic>
      </p:graphicFrame>
      <p:sp>
        <p:nvSpPr>
          <p:cNvPr id="10" name="Text Box 274"/>
          <p:cNvSpPr txBox="1">
            <a:spLocks noChangeArrowheads="1"/>
          </p:cNvSpPr>
          <p:nvPr/>
        </p:nvSpPr>
        <p:spPr bwMode="auto">
          <a:xfrm>
            <a:off x="2085871" y="692151"/>
            <a:ext cx="2857500" cy="553085"/>
          </a:xfrm>
          <a:prstGeom prst="rect">
            <a:avLst/>
          </a:prstGeom>
          <a:noFill/>
          <a:ln w="9525">
            <a:noFill/>
            <a:miter lim="800000"/>
          </a:ln>
        </p:spPr>
        <p:txBody>
          <a:bodyPr wrap="none">
            <a:spAutoFit/>
          </a:bodyPr>
          <a:lstStyle/>
          <a:p>
            <a:pPr latinLnBrk="1"/>
            <a:r>
              <a:rPr lang="en-US" altLang="ko-KR" sz="1200" b="1" smtClean="0">
                <a:solidFill>
                  <a:schemeClr val="tx1"/>
                </a:solidFill>
                <a:latin typeface="Arial" panose="020B0604020202020204" pitchFamily="34" charset="0"/>
                <a:ea typeface="HY울릉도B"/>
                <a:cs typeface="Arial" panose="020B0604020202020204" pitchFamily="34" charset="0"/>
              </a:rPr>
              <a:t>Reference – Duyen Hai #3 Extension </a:t>
            </a:r>
          </a:p>
          <a:p>
            <a:pPr latinLnBrk="1"/>
            <a:r>
              <a:rPr lang="en-US" altLang="ko-KR" sz="1200" b="1">
                <a:solidFill>
                  <a:schemeClr val="tx1"/>
                </a:solidFill>
                <a:latin typeface="Arial" panose="020B0604020202020204" pitchFamily="34" charset="0"/>
                <a:ea typeface="HY울릉도B"/>
                <a:cs typeface="Arial" panose="020B0604020202020204" pitchFamily="34" charset="0"/>
              </a:rPr>
              <a:t>1x 660MW</a:t>
            </a:r>
          </a:p>
        </p:txBody>
      </p:sp>
      <p:pic>
        <p:nvPicPr>
          <p:cNvPr id="3"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6946" y="4129565"/>
            <a:ext cx="2926080" cy="2194560"/>
          </a:xfrm>
          <a:prstGeom prst="rect">
            <a:avLst/>
          </a:prstGeom>
        </p:spPr>
      </p:pic>
      <p:pic>
        <p:nvPicPr>
          <p:cNvPr id="8"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11175" y="1734503"/>
            <a:ext cx="2926080" cy="219456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9117" y="4129565"/>
            <a:ext cx="2926080" cy="219456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946" y="6571774"/>
            <a:ext cx="2926080" cy="219456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9117" y="6571774"/>
            <a:ext cx="2926080" cy="2194560"/>
          </a:xfrm>
          <a:prstGeom prst="rect">
            <a:avLst/>
          </a:prstGeom>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751037996"/>
              </p:ext>
            </p:extLst>
          </p:nvPr>
        </p:nvGraphicFramePr>
        <p:xfrm>
          <a:off x="636638" y="1184510"/>
          <a:ext cx="5676899" cy="7237672"/>
        </p:xfrm>
        <a:graphic>
          <a:graphicData uri="http://schemas.openxmlformats.org/drawingml/2006/table">
            <a:tbl>
              <a:tblPr/>
              <a:tblGrid>
                <a:gridCol w="323682">
                  <a:extLst>
                    <a:ext uri="{9D8B030D-6E8A-4147-A177-3AD203B41FA5}">
                      <a16:colId xmlns:a16="http://schemas.microsoft.com/office/drawing/2014/main" val="20000"/>
                    </a:ext>
                  </a:extLst>
                </a:gridCol>
                <a:gridCol w="2051218">
                  <a:extLst>
                    <a:ext uri="{9D8B030D-6E8A-4147-A177-3AD203B41FA5}">
                      <a16:colId xmlns:a16="http://schemas.microsoft.com/office/drawing/2014/main" val="20001"/>
                    </a:ext>
                  </a:extLst>
                </a:gridCol>
                <a:gridCol w="1086016">
                  <a:extLst>
                    <a:ext uri="{9D8B030D-6E8A-4147-A177-3AD203B41FA5}">
                      <a16:colId xmlns:a16="http://schemas.microsoft.com/office/drawing/2014/main" val="20002"/>
                    </a:ext>
                  </a:extLst>
                </a:gridCol>
                <a:gridCol w="1479384">
                  <a:extLst>
                    <a:ext uri="{9D8B030D-6E8A-4147-A177-3AD203B41FA5}">
                      <a16:colId xmlns:a16="http://schemas.microsoft.com/office/drawing/2014/main" val="20003"/>
                    </a:ext>
                  </a:extLst>
                </a:gridCol>
                <a:gridCol w="736599">
                  <a:extLst>
                    <a:ext uri="{9D8B030D-6E8A-4147-A177-3AD203B41FA5}">
                      <a16:colId xmlns:a16="http://schemas.microsoft.com/office/drawing/2014/main" val="20004"/>
                    </a:ext>
                  </a:extLst>
                </a:gridCol>
              </a:tblGrid>
              <a:tr h="412812">
                <a:tc>
                  <a:txBody>
                    <a:bodyPr/>
                    <a:lstStyle/>
                    <a:p>
                      <a:pPr algn="ctr" fontAlgn="ctr"/>
                      <a:r>
                        <a:rPr lang="en-US" sz="1000" b="1" i="0" u="none" strike="noStrike">
                          <a:solidFill>
                            <a:srgbClr val="000000"/>
                          </a:solidFill>
                          <a:latin typeface="Arial" panose="020B0604020202020204"/>
                        </a:rPr>
                        <a:t>No</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1000" b="1" i="0" u="none" strike="noStrike" smtClean="0">
                          <a:solidFill>
                            <a:srgbClr val="000000"/>
                          </a:solidFill>
                          <a:latin typeface="Arial" panose="020B0604020202020204"/>
                        </a:rPr>
                        <a:t>Scope of supply</a:t>
                      </a:r>
                      <a:endParaRPr lang="en-US" sz="1000" b="1"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1000" b="1" i="0" u="none" strike="noStrike" smtClean="0">
                          <a:solidFill>
                            <a:srgbClr val="000000"/>
                          </a:solidFill>
                          <a:latin typeface="Arial" panose="020B0604020202020204"/>
                        </a:rPr>
                        <a:t>Application</a:t>
                      </a:r>
                      <a:endParaRPr lang="en-US" sz="1000" b="1"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1000" b="1" i="0" u="none" strike="noStrike">
                          <a:solidFill>
                            <a:srgbClr val="000000"/>
                          </a:solidFill>
                          <a:latin typeface="Arial" panose="020B0604020202020204"/>
                        </a:rPr>
                        <a:t>Project</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1000" b="1" i="0" u="none" strike="noStrike">
                          <a:solidFill>
                            <a:srgbClr val="000000"/>
                          </a:solidFill>
                          <a:latin typeface="Arial" panose="020B0604020202020204"/>
                        </a:rPr>
                        <a:t>Completion year</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09352">
                <a:tc>
                  <a:txBody>
                    <a:bodyPr/>
                    <a:lstStyle/>
                    <a:p>
                      <a:pPr algn="ctr" fontAlgn="ctr"/>
                      <a:r>
                        <a:rPr lang="en-US" sz="1000" b="0" i="0" u="none" strike="noStrike">
                          <a:solidFill>
                            <a:srgbClr val="000000"/>
                          </a:solidFill>
                          <a:latin typeface="Arial" panose="020B0604020202020204"/>
                        </a:rPr>
                        <a:t>1</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Support </a:t>
                      </a:r>
                      <a:r>
                        <a:rPr lang="en-US" sz="1000" b="0" i="0" u="none" strike="noStrike">
                          <a:solidFill>
                            <a:srgbClr val="000000"/>
                          </a:solidFill>
                          <a:latin typeface="Arial" panose="020B0604020202020204"/>
                        </a:rPr>
                        <a:t>bushing</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ESP</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Nghi</a:t>
                      </a:r>
                      <a:r>
                        <a:rPr lang="en-US" sz="1000" b="0" i="0" u="none" strike="noStrike" smtClean="0">
                          <a:solidFill>
                            <a:srgbClr val="000000"/>
                          </a:solidFill>
                          <a:latin typeface="Arial" panose="020B0604020202020204"/>
                        </a:rPr>
                        <a:t> </a:t>
                      </a:r>
                      <a:r>
                        <a:rPr lang="en-US" sz="1000" b="0" i="0" u="none" strike="noStrike">
                          <a:solidFill>
                            <a:srgbClr val="000000"/>
                          </a:solidFill>
                          <a:latin typeface="Arial" panose="020B0604020202020204"/>
                        </a:rPr>
                        <a:t>Son 1 </a:t>
                      </a:r>
                      <a:r>
                        <a:rPr lang="en-US" sz="1000" b="0" i="0" u="none" strike="noStrike" err="1">
                          <a:solidFill>
                            <a:srgbClr val="000000"/>
                          </a:solidFill>
                          <a:latin typeface="Arial" panose="020B0604020202020204"/>
                        </a:rPr>
                        <a:t>TPP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panose="020B0604020202020204"/>
                        </a:rPr>
                        <a:t>2013</a:t>
                      </a: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9352">
                <a:tc>
                  <a:txBody>
                    <a:bodyPr/>
                    <a:lstStyle/>
                    <a:p>
                      <a:pPr algn="ctr" fontAlgn="ctr"/>
                      <a:r>
                        <a:rPr lang="en-US" sz="1000" b="0" i="0" u="none" strike="noStrike">
                          <a:solidFill>
                            <a:srgbClr val="000000"/>
                          </a:solidFill>
                          <a:latin typeface="Arial" panose="020B0604020202020204"/>
                        </a:rPr>
                        <a:t>3</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Thermometer</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ESP</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Nghi</a:t>
                      </a:r>
                      <a:r>
                        <a:rPr lang="en-US" sz="1000" b="0" i="0" u="none" strike="noStrike" smtClean="0">
                          <a:solidFill>
                            <a:srgbClr val="000000"/>
                          </a:solidFill>
                          <a:latin typeface="Arial" panose="020B0604020202020204"/>
                        </a:rPr>
                        <a:t> </a:t>
                      </a:r>
                      <a:r>
                        <a:rPr lang="en-US" sz="1000" b="0" i="0" u="none" strike="noStrike">
                          <a:solidFill>
                            <a:srgbClr val="000000"/>
                          </a:solidFill>
                          <a:latin typeface="Arial" panose="020B0604020202020204"/>
                        </a:rPr>
                        <a:t>Son 1 </a:t>
                      </a:r>
                      <a:r>
                        <a:rPr lang="en-US" sz="1000" b="0" i="0" u="none" strike="noStrike" err="1">
                          <a:solidFill>
                            <a:srgbClr val="000000"/>
                          </a:solidFill>
                          <a:latin typeface="Arial" panose="020B0604020202020204"/>
                        </a:rPr>
                        <a:t>TPP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panose="020B0604020202020204"/>
                        </a:rPr>
                        <a:t>2013</a:t>
                      </a: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9352">
                <a:tc>
                  <a:txBody>
                    <a:bodyPr/>
                    <a:lstStyle/>
                    <a:p>
                      <a:pPr algn="ctr" fontAlgn="ctr"/>
                      <a:r>
                        <a:rPr lang="en-US" sz="1000" b="0" i="0" u="none" strike="noStrike">
                          <a:solidFill>
                            <a:srgbClr val="000000"/>
                          </a:solidFill>
                          <a:latin typeface="Arial" panose="020B0604020202020204"/>
                        </a:rPr>
                        <a:t>4</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SRC</a:t>
                      </a:r>
                      <a:r>
                        <a:rPr lang="en-US" sz="1000" b="0" i="0" u="none" strike="noStrike" smtClean="0">
                          <a:solidFill>
                            <a:srgbClr val="000000"/>
                          </a:solidFill>
                          <a:latin typeface="Arial" panose="020B0604020202020204"/>
                        </a:rPr>
                        <a:t> </a:t>
                      </a:r>
                      <a:r>
                        <a:rPr lang="en-US" sz="1000" b="0" i="0" u="none" strike="noStrike">
                          <a:solidFill>
                            <a:srgbClr val="000000"/>
                          </a:solidFill>
                          <a:latin typeface="Arial" panose="020B0604020202020204"/>
                        </a:rPr>
                        <a:t>Insulator assembly</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ESP</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Dung </a:t>
                      </a:r>
                      <a:r>
                        <a:rPr lang="en-US" sz="1000" b="0" i="0" u="none" strike="noStrike" err="1">
                          <a:solidFill>
                            <a:srgbClr val="000000"/>
                          </a:solidFill>
                          <a:latin typeface="Arial" panose="020B0604020202020204"/>
                        </a:rPr>
                        <a:t>Quat</a:t>
                      </a:r>
                      <a:r>
                        <a:rPr lang="en-US" sz="1000" b="0" i="0" u="none" strike="noStrike">
                          <a:solidFill>
                            <a:srgbClr val="000000"/>
                          </a:solidFill>
                          <a:latin typeface="Arial" panose="020B0604020202020204"/>
                        </a:rPr>
                        <a:t> Oil Refinery</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panose="020B0604020202020204"/>
                        </a:rPr>
                        <a:t>2013</a:t>
                      </a: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9352">
                <a:tc>
                  <a:txBody>
                    <a:bodyPr/>
                    <a:lstStyle/>
                    <a:p>
                      <a:pPr algn="ctr" fontAlgn="ctr"/>
                      <a:r>
                        <a:rPr lang="en-US" sz="1000" b="0" i="0" u="none" strike="noStrike">
                          <a:solidFill>
                            <a:srgbClr val="000000"/>
                          </a:solidFill>
                          <a:latin typeface="Arial" panose="020B0604020202020204"/>
                        </a:rPr>
                        <a:t>5</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DE </a:t>
                      </a:r>
                      <a:r>
                        <a:rPr lang="en-US" sz="1000" b="0" i="0" u="none" strike="noStrike">
                          <a:solidFill>
                            <a:srgbClr val="000000"/>
                          </a:solidFill>
                          <a:latin typeface="Arial" panose="020B0604020202020204"/>
                        </a:rPr>
                        <a:t>Shaft bearing</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ESP</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Dung </a:t>
                      </a:r>
                      <a:r>
                        <a:rPr lang="en-US" sz="1000" b="0" i="0" u="none" strike="noStrike" err="1">
                          <a:solidFill>
                            <a:srgbClr val="000000"/>
                          </a:solidFill>
                          <a:latin typeface="Arial" panose="020B0604020202020204"/>
                        </a:rPr>
                        <a:t>Quat</a:t>
                      </a:r>
                      <a:r>
                        <a:rPr lang="en-US" sz="1000" b="0" i="0" u="none" strike="noStrike">
                          <a:solidFill>
                            <a:srgbClr val="000000"/>
                          </a:solidFill>
                          <a:latin typeface="Arial" panose="020B0604020202020204"/>
                        </a:rPr>
                        <a:t> Oil Refinery</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panose="020B0604020202020204"/>
                        </a:rPr>
                        <a:t>2013</a:t>
                      </a: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09352">
                <a:tc>
                  <a:txBody>
                    <a:bodyPr/>
                    <a:lstStyle/>
                    <a:p>
                      <a:pPr algn="ctr" fontAlgn="ctr"/>
                      <a:r>
                        <a:rPr lang="en-US" sz="1000" b="0" i="0" u="none" strike="noStrike">
                          <a:solidFill>
                            <a:srgbClr val="000000"/>
                          </a:solidFill>
                          <a:latin typeface="Arial" panose="020B0604020202020204"/>
                        </a:rPr>
                        <a:t>6</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DE </a:t>
                      </a:r>
                      <a:r>
                        <a:rPr lang="en-US" sz="1000" b="0" i="0" u="none" strike="noStrike">
                          <a:solidFill>
                            <a:srgbClr val="000000"/>
                          </a:solidFill>
                          <a:latin typeface="Arial" panose="020B0604020202020204"/>
                        </a:rPr>
                        <a:t>tumble hammer</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ESP</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Dung </a:t>
                      </a:r>
                      <a:r>
                        <a:rPr lang="en-US" sz="1000" b="0" i="0" u="none" strike="noStrike" err="1">
                          <a:solidFill>
                            <a:srgbClr val="000000"/>
                          </a:solidFill>
                          <a:latin typeface="Arial" panose="020B0604020202020204"/>
                        </a:rPr>
                        <a:t>Quat</a:t>
                      </a:r>
                      <a:r>
                        <a:rPr lang="en-US" sz="1000" b="0" i="0" u="none" strike="noStrike">
                          <a:solidFill>
                            <a:srgbClr val="000000"/>
                          </a:solidFill>
                          <a:latin typeface="Arial" panose="020B0604020202020204"/>
                        </a:rPr>
                        <a:t> Oil Refinery</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panose="020B0604020202020204"/>
                        </a:rPr>
                        <a:t>2013</a:t>
                      </a: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09352">
                <a:tc>
                  <a:txBody>
                    <a:bodyPr/>
                    <a:lstStyle/>
                    <a:p>
                      <a:pPr algn="ctr" fontAlgn="ctr"/>
                      <a:r>
                        <a:rPr lang="en-US" sz="1000" b="0" i="0" u="none" strike="noStrike">
                          <a:solidFill>
                            <a:srgbClr val="000000"/>
                          </a:solidFill>
                          <a:latin typeface="Arial" panose="020B0604020202020204"/>
                        </a:rPr>
                        <a:t>7</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DE </a:t>
                      </a:r>
                      <a:r>
                        <a:rPr lang="en-US" sz="1000" b="0" i="0" u="none" strike="noStrike">
                          <a:solidFill>
                            <a:srgbClr val="000000"/>
                          </a:solidFill>
                          <a:latin typeface="Arial" panose="020B0604020202020204"/>
                        </a:rPr>
                        <a:t>driver chain </a:t>
                      </a:r>
                      <a:r>
                        <a:rPr lang="en-US" sz="1000" b="0" i="0" u="none" strike="noStrike" smtClean="0">
                          <a:solidFill>
                            <a:srgbClr val="000000"/>
                          </a:solidFill>
                          <a:latin typeface="Arial" panose="020B0604020202020204"/>
                        </a:rPr>
                        <a:t>19 mm</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ESP</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Dung </a:t>
                      </a:r>
                      <a:r>
                        <a:rPr lang="en-US" sz="1000" b="0" i="0" u="none" strike="noStrike" err="1">
                          <a:solidFill>
                            <a:srgbClr val="000000"/>
                          </a:solidFill>
                          <a:latin typeface="Arial" panose="020B0604020202020204"/>
                        </a:rPr>
                        <a:t>Quat</a:t>
                      </a:r>
                      <a:r>
                        <a:rPr lang="en-US" sz="1000" b="0" i="0" u="none" strike="noStrike">
                          <a:solidFill>
                            <a:srgbClr val="000000"/>
                          </a:solidFill>
                          <a:latin typeface="Arial" panose="020B0604020202020204"/>
                        </a:rPr>
                        <a:t> Oil Refinery</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panose="020B0604020202020204"/>
                        </a:rPr>
                        <a:t>2013</a:t>
                      </a: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09352">
                <a:tc>
                  <a:txBody>
                    <a:bodyPr/>
                    <a:lstStyle/>
                    <a:p>
                      <a:pPr algn="ctr" fontAlgn="ctr"/>
                      <a:r>
                        <a:rPr lang="en-US" sz="1000" b="0" i="0" u="none" strike="noStrike">
                          <a:solidFill>
                            <a:srgbClr val="000000"/>
                          </a:solidFill>
                          <a:latin typeface="Arial" panose="020B0604020202020204"/>
                        </a:rPr>
                        <a:t>8</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CE </a:t>
                      </a:r>
                      <a:r>
                        <a:rPr lang="en-US" sz="1000" b="0" i="0" u="none" strike="noStrike">
                          <a:solidFill>
                            <a:srgbClr val="000000"/>
                          </a:solidFill>
                          <a:latin typeface="Arial" panose="020B0604020202020204"/>
                        </a:rPr>
                        <a:t>Hammer</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ESP</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Dung </a:t>
                      </a:r>
                      <a:r>
                        <a:rPr lang="en-US" sz="1000" b="0" i="0" u="none" strike="noStrike" err="1">
                          <a:solidFill>
                            <a:srgbClr val="000000"/>
                          </a:solidFill>
                          <a:latin typeface="Arial" panose="020B0604020202020204"/>
                        </a:rPr>
                        <a:t>Quat</a:t>
                      </a:r>
                      <a:r>
                        <a:rPr lang="en-US" sz="1000" b="0" i="0" u="none" strike="noStrike">
                          <a:solidFill>
                            <a:srgbClr val="000000"/>
                          </a:solidFill>
                          <a:latin typeface="Arial" panose="020B0604020202020204"/>
                        </a:rPr>
                        <a:t> Oil Refinery</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panose="020B0604020202020204"/>
                        </a:rPr>
                        <a:t>2013</a:t>
                      </a: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09352">
                <a:tc>
                  <a:txBody>
                    <a:bodyPr/>
                    <a:lstStyle/>
                    <a:p>
                      <a:pPr algn="ctr" fontAlgn="ctr"/>
                      <a:r>
                        <a:rPr lang="en-US" sz="1000" b="0" i="0" u="none" strike="noStrike">
                          <a:solidFill>
                            <a:srgbClr val="000000"/>
                          </a:solidFill>
                          <a:latin typeface="Arial" panose="020B0604020202020204"/>
                        </a:rPr>
                        <a:t>9</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Driver </a:t>
                      </a:r>
                      <a:r>
                        <a:rPr lang="en-US" sz="1000" b="0" i="0" u="none" strike="noStrike">
                          <a:solidFill>
                            <a:srgbClr val="000000"/>
                          </a:solidFill>
                          <a:latin typeface="Arial" panose="020B0604020202020204"/>
                        </a:rPr>
                        <a:t>shaft assemblies</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ESP</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Dung </a:t>
                      </a:r>
                      <a:r>
                        <a:rPr lang="en-US" sz="1000" b="0" i="0" u="none" strike="noStrike" err="1">
                          <a:solidFill>
                            <a:srgbClr val="000000"/>
                          </a:solidFill>
                          <a:latin typeface="Arial" panose="020B0604020202020204"/>
                        </a:rPr>
                        <a:t>Quat</a:t>
                      </a:r>
                      <a:r>
                        <a:rPr lang="en-US" sz="1000" b="0" i="0" u="none" strike="noStrike">
                          <a:solidFill>
                            <a:srgbClr val="000000"/>
                          </a:solidFill>
                          <a:latin typeface="Arial" panose="020B0604020202020204"/>
                        </a:rPr>
                        <a:t> Oil Refinery</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panose="020B0604020202020204"/>
                        </a:rPr>
                        <a:t>2013</a:t>
                      </a: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09352">
                <a:tc>
                  <a:txBody>
                    <a:bodyPr/>
                    <a:lstStyle/>
                    <a:p>
                      <a:pPr algn="ctr" fontAlgn="ctr"/>
                      <a:r>
                        <a:rPr lang="en-US" sz="1000" b="0" i="0" u="none" strike="noStrike">
                          <a:solidFill>
                            <a:srgbClr val="000000"/>
                          </a:solidFill>
                          <a:latin typeface="Arial" panose="020B0604020202020204"/>
                        </a:rPr>
                        <a:t>10</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Jockey </a:t>
                      </a:r>
                      <a:r>
                        <a:rPr lang="en-US" sz="1000" b="0" i="0" u="none" strike="noStrike">
                          <a:solidFill>
                            <a:srgbClr val="000000"/>
                          </a:solidFill>
                          <a:latin typeface="Arial" panose="020B0604020202020204"/>
                        </a:rPr>
                        <a:t>pulley shaft assemblies</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ESP</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Dung </a:t>
                      </a:r>
                      <a:r>
                        <a:rPr lang="en-US" sz="1000" b="0" i="0" u="none" strike="noStrike" err="1">
                          <a:solidFill>
                            <a:srgbClr val="000000"/>
                          </a:solidFill>
                          <a:latin typeface="Arial" panose="020B0604020202020204"/>
                        </a:rPr>
                        <a:t>Quat</a:t>
                      </a:r>
                      <a:r>
                        <a:rPr lang="en-US" sz="1000" b="0" i="0" u="none" strike="noStrike">
                          <a:solidFill>
                            <a:srgbClr val="000000"/>
                          </a:solidFill>
                          <a:latin typeface="Arial" panose="020B0604020202020204"/>
                        </a:rPr>
                        <a:t> Oil Refinery</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panose="020B0604020202020204"/>
                        </a:rPr>
                        <a:t>2013</a:t>
                      </a: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39692">
                <a:tc>
                  <a:txBody>
                    <a:bodyPr/>
                    <a:lstStyle/>
                    <a:p>
                      <a:pPr algn="ctr" fontAlgn="ctr"/>
                      <a:r>
                        <a:rPr lang="en-US" sz="1000" b="0" i="0" u="none" strike="noStrike">
                          <a:solidFill>
                            <a:srgbClr val="000000"/>
                          </a:solidFill>
                          <a:latin typeface="Arial" panose="020B0604020202020204"/>
                        </a:rPr>
                        <a:t>14</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MCS </a:t>
                      </a:r>
                      <a:r>
                        <a:rPr lang="en-US" sz="1000" b="0" i="0" u="none" strike="noStrike">
                          <a:solidFill>
                            <a:srgbClr val="000000"/>
                          </a:solidFill>
                          <a:latin typeface="Arial" panose="020B0604020202020204"/>
                        </a:rPr>
                        <a:t>II Controller system</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Controller system</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Dung </a:t>
                      </a:r>
                      <a:r>
                        <a:rPr lang="en-US" sz="1000" b="0" i="0" u="none" strike="noStrike" err="1">
                          <a:solidFill>
                            <a:srgbClr val="000000"/>
                          </a:solidFill>
                          <a:latin typeface="Arial" panose="020B0604020202020204"/>
                        </a:rPr>
                        <a:t>Quat</a:t>
                      </a:r>
                      <a:r>
                        <a:rPr lang="en-US" sz="1000" b="0" i="0" u="none" strike="noStrike">
                          <a:solidFill>
                            <a:srgbClr val="000000"/>
                          </a:solidFill>
                          <a:latin typeface="Arial" panose="020B0604020202020204"/>
                        </a:rPr>
                        <a:t> Oil Refinery</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panose="020B0604020202020204"/>
                        </a:rPr>
                        <a:t>2013</a:t>
                      </a: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09352">
                <a:tc>
                  <a:txBody>
                    <a:bodyPr/>
                    <a:lstStyle/>
                    <a:p>
                      <a:pPr algn="ctr" fontAlgn="ctr"/>
                      <a:r>
                        <a:rPr lang="en-US" sz="1000" b="0" i="0" u="none" strike="noStrike">
                          <a:solidFill>
                            <a:srgbClr val="000000"/>
                          </a:solidFill>
                          <a:latin typeface="Arial" panose="020B0604020202020204"/>
                        </a:rPr>
                        <a:t>15</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Non-asbestos </a:t>
                      </a:r>
                      <a:r>
                        <a:rPr lang="en-US" sz="1000" b="0" i="0" u="none" strike="noStrike">
                          <a:solidFill>
                            <a:srgbClr val="000000"/>
                          </a:solidFill>
                          <a:latin typeface="Arial" panose="020B0604020202020204"/>
                        </a:rPr>
                        <a:t>gasket</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SCR</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Mong</a:t>
                      </a:r>
                      <a:r>
                        <a:rPr lang="en-US" sz="1000" b="0" i="0" u="none" strike="noStrike" smtClean="0">
                          <a:solidFill>
                            <a:srgbClr val="000000"/>
                          </a:solidFill>
                          <a:latin typeface="Arial" panose="020B0604020202020204"/>
                        </a:rPr>
                        <a:t> </a:t>
                      </a:r>
                      <a:r>
                        <a:rPr lang="en-US" sz="1000" b="0" i="0" u="none" strike="noStrike">
                          <a:solidFill>
                            <a:srgbClr val="000000"/>
                          </a:solidFill>
                          <a:latin typeface="Arial" panose="020B0604020202020204"/>
                        </a:rPr>
                        <a:t>Duong 2 </a:t>
                      </a:r>
                      <a:r>
                        <a:rPr lang="en-US" sz="1000" b="0" i="0" u="none" strike="noStrike" err="1">
                          <a:solidFill>
                            <a:srgbClr val="000000"/>
                          </a:solidFill>
                          <a:latin typeface="Arial" panose="020B0604020202020204"/>
                        </a:rPr>
                        <a:t>TPP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panose="020B0604020202020204"/>
                        </a:rPr>
                        <a:t>2013</a:t>
                      </a: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09352">
                <a:tc>
                  <a:txBody>
                    <a:bodyPr/>
                    <a:lstStyle/>
                    <a:p>
                      <a:pPr algn="ctr" fontAlgn="ctr"/>
                      <a:r>
                        <a:rPr lang="en-US" sz="1000" b="0" i="0" u="none" strike="noStrike">
                          <a:solidFill>
                            <a:srgbClr val="000000"/>
                          </a:solidFill>
                          <a:latin typeface="Arial" panose="020B0604020202020204"/>
                        </a:rPr>
                        <a:t>16</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Stair </a:t>
                      </a:r>
                      <a:r>
                        <a:rPr lang="en-US" sz="1000" b="0" i="0" u="none" strike="noStrike">
                          <a:solidFill>
                            <a:srgbClr val="000000"/>
                          </a:solidFill>
                          <a:latin typeface="Arial" panose="020B0604020202020204"/>
                        </a:rPr>
                        <a:t>way</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ESP</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Mong</a:t>
                      </a:r>
                      <a:r>
                        <a:rPr lang="en-US" sz="1000" b="0" i="0" u="none" strike="noStrike" smtClean="0">
                          <a:solidFill>
                            <a:srgbClr val="000000"/>
                          </a:solidFill>
                          <a:latin typeface="Arial" panose="020B0604020202020204"/>
                        </a:rPr>
                        <a:t> </a:t>
                      </a:r>
                      <a:r>
                        <a:rPr lang="en-US" sz="1000" b="0" i="0" u="none" strike="noStrike">
                          <a:solidFill>
                            <a:srgbClr val="000000"/>
                          </a:solidFill>
                          <a:latin typeface="Arial" panose="020B0604020202020204"/>
                        </a:rPr>
                        <a:t>Duong 2 </a:t>
                      </a:r>
                      <a:r>
                        <a:rPr lang="en-US" sz="1000" b="0" i="0" u="none" strike="noStrike" err="1">
                          <a:solidFill>
                            <a:srgbClr val="000000"/>
                          </a:solidFill>
                          <a:latin typeface="Arial" panose="020B0604020202020204"/>
                        </a:rPr>
                        <a:t>TPP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panose="020B0604020202020204"/>
                        </a:rPr>
                        <a:t>2013</a:t>
                      </a: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09352">
                <a:tc>
                  <a:txBody>
                    <a:bodyPr/>
                    <a:lstStyle/>
                    <a:p>
                      <a:pPr algn="ctr" fontAlgn="ctr"/>
                      <a:r>
                        <a:rPr lang="en-US" sz="1000" b="0" i="0" u="none" strike="noStrike">
                          <a:solidFill>
                            <a:srgbClr val="000000"/>
                          </a:solidFill>
                          <a:latin typeface="Arial" panose="020B0604020202020204"/>
                        </a:rPr>
                        <a:t>17</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MIGI</a:t>
                      </a:r>
                      <a:r>
                        <a:rPr lang="en-US" sz="1000" b="0" i="0" u="none" strike="noStrike" smtClean="0">
                          <a:solidFill>
                            <a:srgbClr val="000000"/>
                          </a:solidFill>
                          <a:latin typeface="Arial" panose="020B0604020202020204"/>
                        </a:rPr>
                        <a:t> </a:t>
                      </a:r>
                      <a:r>
                        <a:rPr lang="en-US" sz="1000" b="0" i="0" u="none" strike="noStrike">
                          <a:solidFill>
                            <a:srgbClr val="000000"/>
                          </a:solidFill>
                          <a:latin typeface="Arial" panose="020B0604020202020204"/>
                        </a:rPr>
                        <a:t>Rapper Assemblies</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ESP</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Redball</a:t>
                      </a:r>
                      <a:r>
                        <a:rPr lang="en-US" sz="1000" b="0" i="0" u="none" strike="noStrike" smtClean="0">
                          <a:solidFill>
                            <a:srgbClr val="000000"/>
                          </a:solidFill>
                          <a:latin typeface="Arial" panose="020B0604020202020204"/>
                        </a:rPr>
                        <a:t> </a:t>
                      </a:r>
                      <a:r>
                        <a:rPr lang="en-US" sz="1000" b="0" i="0" u="none" strike="noStrike">
                          <a:solidFill>
                            <a:srgbClr val="000000"/>
                          </a:solidFill>
                          <a:latin typeface="Arial" panose="020B0604020202020204"/>
                        </a:rPr>
                        <a:t>Technical Inc</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panose="020B0604020202020204"/>
                        </a:rPr>
                        <a:t>2013</a:t>
                      </a: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66883">
                <a:tc>
                  <a:txBody>
                    <a:bodyPr/>
                    <a:lstStyle/>
                    <a:p>
                      <a:pPr algn="ctr" fontAlgn="ctr"/>
                      <a:r>
                        <a:rPr lang="en-US" sz="1000" b="0" i="0" u="none" strike="noStrike">
                          <a:solidFill>
                            <a:srgbClr val="000000"/>
                          </a:solidFill>
                          <a:latin typeface="Arial" panose="020B0604020202020204"/>
                        </a:rPr>
                        <a:t>18</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Porcelain </a:t>
                      </a:r>
                      <a:r>
                        <a:rPr lang="en-US" sz="1000" b="0" i="0" u="none" strike="noStrike">
                          <a:solidFill>
                            <a:srgbClr val="000000"/>
                          </a:solidFill>
                          <a:latin typeface="Arial" panose="020B0604020202020204"/>
                        </a:rPr>
                        <a:t>Shaft</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ESP</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Redball</a:t>
                      </a:r>
                      <a:r>
                        <a:rPr lang="en-US" sz="1000" b="0" i="0" u="none" strike="noStrike" smtClean="0">
                          <a:solidFill>
                            <a:srgbClr val="000000"/>
                          </a:solidFill>
                          <a:latin typeface="Arial" panose="020B0604020202020204"/>
                        </a:rPr>
                        <a:t> </a:t>
                      </a:r>
                      <a:r>
                        <a:rPr lang="en-US" sz="1000" b="0" i="0" u="none" strike="noStrike">
                          <a:solidFill>
                            <a:srgbClr val="000000"/>
                          </a:solidFill>
                          <a:latin typeface="Arial" panose="020B0604020202020204"/>
                        </a:rPr>
                        <a:t>Technical Inc</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panose="020B0604020202020204"/>
                        </a:rPr>
                        <a:t>2013</a:t>
                      </a: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09352">
                <a:tc>
                  <a:txBody>
                    <a:bodyPr/>
                    <a:lstStyle/>
                    <a:p>
                      <a:pPr algn="ctr" fontAlgn="ctr"/>
                      <a:r>
                        <a:rPr lang="en-US" sz="1000" b="0" i="0" u="none" strike="noStrike">
                          <a:solidFill>
                            <a:srgbClr val="000000"/>
                          </a:solidFill>
                          <a:latin typeface="Arial" panose="020B0604020202020204"/>
                        </a:rPr>
                        <a:t>19</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Heater </a:t>
                      </a:r>
                      <a:r>
                        <a:rPr lang="en-US" sz="1000" b="0" i="0" u="none" strike="noStrike">
                          <a:solidFill>
                            <a:srgbClr val="000000"/>
                          </a:solidFill>
                          <a:latin typeface="Arial" panose="020B0604020202020204"/>
                        </a:rPr>
                        <a:t>Blower thermostat control</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ESP</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Redball</a:t>
                      </a:r>
                      <a:r>
                        <a:rPr lang="en-US" sz="1000" b="0" i="0" u="none" strike="noStrike" smtClean="0">
                          <a:solidFill>
                            <a:srgbClr val="000000"/>
                          </a:solidFill>
                          <a:latin typeface="Arial" panose="020B0604020202020204"/>
                        </a:rPr>
                        <a:t> </a:t>
                      </a:r>
                      <a:r>
                        <a:rPr lang="en-US" sz="1000" b="0" i="0" u="none" strike="noStrike">
                          <a:solidFill>
                            <a:srgbClr val="000000"/>
                          </a:solidFill>
                          <a:latin typeface="Arial" panose="020B0604020202020204"/>
                        </a:rPr>
                        <a:t>Technical Inc</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panose="020B0604020202020204"/>
                        </a:rPr>
                        <a:t>2013</a:t>
                      </a: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09352">
                <a:tc>
                  <a:txBody>
                    <a:bodyPr/>
                    <a:lstStyle/>
                    <a:p>
                      <a:pPr algn="ctr" fontAlgn="ctr"/>
                      <a:r>
                        <a:rPr lang="en-US" sz="1000" b="0" i="0" u="none" strike="noStrike">
                          <a:solidFill>
                            <a:srgbClr val="000000"/>
                          </a:solidFill>
                          <a:latin typeface="Arial" panose="020B0604020202020204"/>
                        </a:rPr>
                        <a:t>20</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Maintenance </a:t>
                      </a:r>
                      <a:r>
                        <a:rPr lang="en-US" sz="1000" b="0" i="0" u="none" strike="noStrike">
                          <a:solidFill>
                            <a:srgbClr val="000000"/>
                          </a:solidFill>
                          <a:latin typeface="Arial" panose="020B0604020202020204"/>
                        </a:rPr>
                        <a:t>Work</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ESP</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Dung </a:t>
                      </a:r>
                      <a:r>
                        <a:rPr lang="en-US" sz="1000" b="0" i="0" u="none" strike="noStrike" err="1">
                          <a:solidFill>
                            <a:srgbClr val="000000"/>
                          </a:solidFill>
                          <a:latin typeface="Arial" panose="020B0604020202020204"/>
                        </a:rPr>
                        <a:t>Quat</a:t>
                      </a:r>
                      <a:r>
                        <a:rPr lang="en-US" sz="1000" b="0" i="0" u="none" strike="noStrike">
                          <a:solidFill>
                            <a:srgbClr val="000000"/>
                          </a:solidFill>
                          <a:latin typeface="Arial" panose="020B0604020202020204"/>
                        </a:rPr>
                        <a:t> Oil Refinery</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2014</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37873">
                <a:tc>
                  <a:txBody>
                    <a:bodyPr/>
                    <a:lstStyle/>
                    <a:p>
                      <a:pPr algn="ctr" fontAlgn="ctr"/>
                      <a:r>
                        <a:rPr lang="en-US" sz="1000" b="0" i="0" u="none" strike="noStrike">
                          <a:solidFill>
                            <a:srgbClr val="000000"/>
                          </a:solidFill>
                          <a:latin typeface="Arial" panose="020B0604020202020204"/>
                        </a:rPr>
                        <a:t>21</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Spare </a:t>
                      </a:r>
                      <a:r>
                        <a:rPr lang="en-US" sz="1000" b="0" i="0" u="none" strike="noStrike">
                          <a:solidFill>
                            <a:srgbClr val="000000"/>
                          </a:solidFill>
                          <a:latin typeface="Arial" panose="020B0604020202020204"/>
                        </a:rPr>
                        <a:t>parts supply</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ESP</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Dung </a:t>
                      </a:r>
                      <a:r>
                        <a:rPr lang="en-US" sz="1000" b="0" i="0" u="none" strike="noStrike" err="1">
                          <a:solidFill>
                            <a:srgbClr val="000000"/>
                          </a:solidFill>
                          <a:latin typeface="Arial" panose="020B0604020202020204"/>
                        </a:rPr>
                        <a:t>Quat</a:t>
                      </a:r>
                      <a:r>
                        <a:rPr lang="en-US" sz="1000" b="0" i="0" u="none" strike="noStrike">
                          <a:solidFill>
                            <a:srgbClr val="000000"/>
                          </a:solidFill>
                          <a:latin typeface="Arial" panose="020B0604020202020204"/>
                        </a:rPr>
                        <a:t> Oil Refinery</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2014</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09352">
                <a:tc>
                  <a:txBody>
                    <a:bodyPr/>
                    <a:lstStyle/>
                    <a:p>
                      <a:pPr algn="ctr" fontAlgn="ctr"/>
                      <a:r>
                        <a:rPr lang="en-US" sz="1000" b="0" i="0" u="none" strike="noStrike">
                          <a:solidFill>
                            <a:srgbClr val="000000"/>
                          </a:solidFill>
                          <a:latin typeface="Arial" panose="020B0604020202020204"/>
                        </a:rPr>
                        <a:t>22</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Bag </a:t>
                      </a:r>
                      <a:r>
                        <a:rPr lang="en-US" sz="1000" b="0" i="0" u="none" strike="noStrike">
                          <a:solidFill>
                            <a:srgbClr val="000000"/>
                          </a:solidFill>
                          <a:latin typeface="Arial" panose="020B0604020202020204"/>
                        </a:rPr>
                        <a:t>filter supply</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Bag filter</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Dung </a:t>
                      </a:r>
                      <a:r>
                        <a:rPr lang="en-US" sz="1000" b="0" i="0" u="none" strike="noStrike" err="1">
                          <a:solidFill>
                            <a:srgbClr val="000000"/>
                          </a:solidFill>
                          <a:latin typeface="Arial" panose="020B0604020202020204"/>
                        </a:rPr>
                        <a:t>Quat</a:t>
                      </a:r>
                      <a:r>
                        <a:rPr lang="en-US" sz="1000" b="0" i="0" u="none" strike="noStrike">
                          <a:solidFill>
                            <a:srgbClr val="000000"/>
                          </a:solidFill>
                          <a:latin typeface="Arial" panose="020B0604020202020204"/>
                        </a:rPr>
                        <a:t> Oil Refinery</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2014</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09352">
                <a:tc>
                  <a:txBody>
                    <a:bodyPr/>
                    <a:lstStyle/>
                    <a:p>
                      <a:pPr algn="ctr" fontAlgn="ctr"/>
                      <a:r>
                        <a:rPr lang="en-US" sz="1000" b="0" i="0" u="none" strike="noStrike">
                          <a:solidFill>
                            <a:srgbClr val="000000"/>
                          </a:solidFill>
                          <a:latin typeface="Arial" panose="020B0604020202020204"/>
                        </a:rPr>
                        <a:t>23</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Additional </a:t>
                      </a:r>
                      <a:r>
                        <a:rPr lang="en-US" sz="1000" b="0" i="0" u="none" strike="noStrike">
                          <a:solidFill>
                            <a:srgbClr val="000000"/>
                          </a:solidFill>
                          <a:latin typeface="Arial" panose="020B0604020202020204"/>
                        </a:rPr>
                        <a:t>CE Bearing</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ESP</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Nghi</a:t>
                      </a:r>
                      <a:r>
                        <a:rPr lang="en-US" sz="1000" b="0" i="0" u="none" strike="noStrike" smtClean="0">
                          <a:solidFill>
                            <a:srgbClr val="000000"/>
                          </a:solidFill>
                          <a:latin typeface="Arial" panose="020B0604020202020204"/>
                        </a:rPr>
                        <a:t> </a:t>
                      </a:r>
                      <a:r>
                        <a:rPr lang="en-US" sz="1000" b="0" i="0" u="none" strike="noStrike">
                          <a:solidFill>
                            <a:srgbClr val="000000"/>
                          </a:solidFill>
                          <a:latin typeface="Arial" panose="020B0604020202020204"/>
                        </a:rPr>
                        <a:t>Son 1 </a:t>
                      </a:r>
                      <a:r>
                        <a:rPr lang="en-US" sz="1000" b="0" i="0" u="none" strike="noStrike" err="1">
                          <a:solidFill>
                            <a:srgbClr val="000000"/>
                          </a:solidFill>
                          <a:latin typeface="Arial" panose="020B0604020202020204"/>
                        </a:rPr>
                        <a:t>TPP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2014</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09352">
                <a:tc>
                  <a:txBody>
                    <a:bodyPr/>
                    <a:lstStyle/>
                    <a:p>
                      <a:pPr algn="ctr" fontAlgn="ctr"/>
                      <a:r>
                        <a:rPr lang="en-US" sz="1000" b="0" i="0" u="none" strike="noStrike">
                          <a:solidFill>
                            <a:srgbClr val="000000"/>
                          </a:solidFill>
                          <a:latin typeface="Arial" panose="020B0604020202020204"/>
                        </a:rPr>
                        <a:t>24</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NH3</a:t>
                      </a:r>
                      <a:r>
                        <a:rPr lang="en-US" sz="1000" b="0" i="0" u="none" strike="noStrike" smtClean="0">
                          <a:solidFill>
                            <a:srgbClr val="000000"/>
                          </a:solidFill>
                          <a:latin typeface="Arial" panose="020B0604020202020204"/>
                        </a:rPr>
                        <a:t> </a:t>
                      </a:r>
                      <a:r>
                        <a:rPr lang="en-US" sz="1000" b="0" i="0" u="none" strike="noStrike">
                          <a:solidFill>
                            <a:srgbClr val="000000"/>
                          </a:solidFill>
                          <a:latin typeface="Arial" panose="020B0604020202020204"/>
                        </a:rPr>
                        <a:t>painting work</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NH3 tank</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Mong</a:t>
                      </a:r>
                      <a:r>
                        <a:rPr lang="en-US" sz="1000" b="0" i="0" u="none" strike="noStrike" smtClean="0">
                          <a:solidFill>
                            <a:srgbClr val="000000"/>
                          </a:solidFill>
                          <a:latin typeface="Arial" panose="020B0604020202020204"/>
                        </a:rPr>
                        <a:t> </a:t>
                      </a:r>
                      <a:r>
                        <a:rPr lang="en-US" sz="1000" b="0" i="0" u="none" strike="noStrike">
                          <a:solidFill>
                            <a:srgbClr val="000000"/>
                          </a:solidFill>
                          <a:latin typeface="Arial" panose="020B0604020202020204"/>
                        </a:rPr>
                        <a:t>Duong 2 </a:t>
                      </a:r>
                      <a:r>
                        <a:rPr lang="en-US" sz="1000" b="0" i="0" u="none" strike="noStrike" err="1">
                          <a:solidFill>
                            <a:srgbClr val="000000"/>
                          </a:solidFill>
                          <a:latin typeface="Arial" panose="020B0604020202020204"/>
                        </a:rPr>
                        <a:t>TPP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2014</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209352">
                <a:tc>
                  <a:txBody>
                    <a:bodyPr/>
                    <a:lstStyle/>
                    <a:p>
                      <a:pPr algn="ctr" fontAlgn="ctr"/>
                      <a:r>
                        <a:rPr lang="en-US" sz="1000" b="0" i="0" u="none" strike="noStrike">
                          <a:solidFill>
                            <a:srgbClr val="000000"/>
                          </a:solidFill>
                          <a:latin typeface="Arial" panose="020B0604020202020204"/>
                        </a:rPr>
                        <a:t>25</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SCR</a:t>
                      </a:r>
                      <a:r>
                        <a:rPr lang="en-US" sz="1000" b="0" i="0" u="none" strike="noStrike" smtClean="0">
                          <a:solidFill>
                            <a:srgbClr val="000000"/>
                          </a:solidFill>
                          <a:latin typeface="Arial" panose="020B0604020202020204"/>
                        </a:rPr>
                        <a:t> </a:t>
                      </a:r>
                      <a:r>
                        <a:rPr lang="en-US" sz="1000" b="0" i="0" u="none" strike="noStrike">
                          <a:solidFill>
                            <a:srgbClr val="000000"/>
                          </a:solidFill>
                          <a:latin typeface="Arial" panose="020B0604020202020204"/>
                        </a:rPr>
                        <a:t>Insulation installation</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SCR</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Mong</a:t>
                      </a:r>
                      <a:r>
                        <a:rPr lang="en-US" sz="1000" b="0" i="0" u="none" strike="noStrike" smtClean="0">
                          <a:solidFill>
                            <a:srgbClr val="000000"/>
                          </a:solidFill>
                          <a:latin typeface="Arial" panose="020B0604020202020204"/>
                        </a:rPr>
                        <a:t> </a:t>
                      </a:r>
                      <a:r>
                        <a:rPr lang="en-US" sz="1000" b="0" i="0" u="none" strike="noStrike">
                          <a:solidFill>
                            <a:srgbClr val="000000"/>
                          </a:solidFill>
                          <a:latin typeface="Arial" panose="020B0604020202020204"/>
                        </a:rPr>
                        <a:t>Duong 2 </a:t>
                      </a:r>
                      <a:r>
                        <a:rPr lang="en-US" sz="1000" b="0" i="0" u="none" strike="noStrike" err="1">
                          <a:solidFill>
                            <a:srgbClr val="000000"/>
                          </a:solidFill>
                          <a:latin typeface="Arial" panose="020B0604020202020204"/>
                        </a:rPr>
                        <a:t>TPP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2014</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209352">
                <a:tc>
                  <a:txBody>
                    <a:bodyPr/>
                    <a:lstStyle/>
                    <a:p>
                      <a:pPr algn="ctr" fontAlgn="ctr"/>
                      <a:r>
                        <a:rPr lang="en-US" sz="1000" b="0" i="0" u="none" strike="noStrike">
                          <a:solidFill>
                            <a:srgbClr val="000000"/>
                          </a:solidFill>
                          <a:latin typeface="Arial" panose="020B0604020202020204"/>
                        </a:rPr>
                        <a:t>26</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Repairing </a:t>
                      </a:r>
                      <a:r>
                        <a:rPr lang="en-US" sz="1000" b="0" i="0" u="none" strike="noStrike">
                          <a:solidFill>
                            <a:srgbClr val="000000"/>
                          </a:solidFill>
                          <a:latin typeface="Arial" panose="020B0604020202020204"/>
                        </a:rPr>
                        <a:t>work</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Expansion joint</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Nghi</a:t>
                      </a:r>
                      <a:r>
                        <a:rPr lang="en-US" sz="1000" b="0" i="0" u="none" strike="noStrike" smtClean="0">
                          <a:solidFill>
                            <a:srgbClr val="000000"/>
                          </a:solidFill>
                          <a:latin typeface="Arial" panose="020B0604020202020204"/>
                        </a:rPr>
                        <a:t> </a:t>
                      </a:r>
                      <a:r>
                        <a:rPr lang="en-US" sz="1000" b="0" i="0" u="none" strike="noStrike">
                          <a:solidFill>
                            <a:srgbClr val="000000"/>
                          </a:solidFill>
                          <a:latin typeface="Arial" panose="020B0604020202020204"/>
                        </a:rPr>
                        <a:t>Son 1 </a:t>
                      </a:r>
                      <a:r>
                        <a:rPr lang="en-US" sz="1000" b="0" i="0" u="none" strike="noStrike" err="1">
                          <a:solidFill>
                            <a:srgbClr val="000000"/>
                          </a:solidFill>
                          <a:latin typeface="Arial" panose="020B0604020202020204"/>
                        </a:rPr>
                        <a:t>TPP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2014</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209352">
                <a:tc>
                  <a:txBody>
                    <a:bodyPr/>
                    <a:lstStyle/>
                    <a:p>
                      <a:pPr algn="ctr" fontAlgn="ctr"/>
                      <a:r>
                        <a:rPr lang="en-US" sz="1000" b="0" i="0" u="none" strike="noStrike">
                          <a:solidFill>
                            <a:srgbClr val="000000"/>
                          </a:solidFill>
                          <a:latin typeface="Arial" panose="020B0604020202020204"/>
                        </a:rPr>
                        <a:t>27</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Spare </a:t>
                      </a:r>
                      <a:r>
                        <a:rPr lang="en-US" sz="1000" b="0" i="0" u="none" strike="noStrike">
                          <a:solidFill>
                            <a:srgbClr val="000000"/>
                          </a:solidFill>
                          <a:latin typeface="Arial" panose="020B0604020202020204"/>
                        </a:rPr>
                        <a:t>part supply</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ESP</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Dung </a:t>
                      </a:r>
                      <a:r>
                        <a:rPr lang="en-US" sz="1000" b="0" i="0" u="none" strike="noStrike" err="1">
                          <a:solidFill>
                            <a:srgbClr val="000000"/>
                          </a:solidFill>
                          <a:latin typeface="Arial" panose="020B0604020202020204"/>
                        </a:rPr>
                        <a:t>Quat</a:t>
                      </a:r>
                      <a:r>
                        <a:rPr lang="en-US" sz="1000" b="0" i="0" u="none" strike="noStrike">
                          <a:solidFill>
                            <a:srgbClr val="000000"/>
                          </a:solidFill>
                          <a:latin typeface="Arial" panose="020B0604020202020204"/>
                        </a:rPr>
                        <a:t> Oil Refinery</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2014</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209352">
                <a:tc>
                  <a:txBody>
                    <a:bodyPr/>
                    <a:lstStyle/>
                    <a:p>
                      <a:pPr algn="ctr" fontAlgn="ctr"/>
                      <a:r>
                        <a:rPr lang="en-US" sz="1000" b="0" i="0" u="none" strike="noStrike">
                          <a:solidFill>
                            <a:srgbClr val="000000"/>
                          </a:solidFill>
                          <a:latin typeface="Arial" panose="020B0604020202020204"/>
                        </a:rPr>
                        <a:t>28</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Repairing </a:t>
                      </a:r>
                      <a:r>
                        <a:rPr lang="en-US" sz="1000" b="0" i="0" u="none" strike="noStrike">
                          <a:solidFill>
                            <a:srgbClr val="000000"/>
                          </a:solidFill>
                          <a:latin typeface="Arial" panose="020B0604020202020204"/>
                        </a:rPr>
                        <a:t>work</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FGD</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Mong</a:t>
                      </a:r>
                      <a:r>
                        <a:rPr lang="en-US" sz="1000" b="0" i="0" u="none" strike="noStrike" smtClean="0">
                          <a:solidFill>
                            <a:srgbClr val="000000"/>
                          </a:solidFill>
                          <a:latin typeface="Arial" panose="020B0604020202020204"/>
                        </a:rPr>
                        <a:t> </a:t>
                      </a:r>
                      <a:r>
                        <a:rPr lang="en-US" sz="1000" b="0" i="0" u="none" strike="noStrike">
                          <a:solidFill>
                            <a:srgbClr val="000000"/>
                          </a:solidFill>
                          <a:latin typeface="Arial" panose="020B0604020202020204"/>
                        </a:rPr>
                        <a:t>Duong 2 </a:t>
                      </a:r>
                      <a:r>
                        <a:rPr lang="en-US" sz="1000" b="0" i="0" u="none" strike="noStrike" err="1">
                          <a:solidFill>
                            <a:srgbClr val="000000"/>
                          </a:solidFill>
                          <a:latin typeface="Arial" panose="020B0604020202020204"/>
                        </a:rPr>
                        <a:t>TPP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2014</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339692">
                <a:tc>
                  <a:txBody>
                    <a:bodyPr/>
                    <a:lstStyle/>
                    <a:p>
                      <a:pPr algn="ctr" fontAlgn="ctr"/>
                      <a:r>
                        <a:rPr lang="en-US" sz="1000" b="0" i="0" u="none" strike="noStrike">
                          <a:solidFill>
                            <a:srgbClr val="000000"/>
                          </a:solidFill>
                          <a:latin typeface="Arial" panose="020B0604020202020204"/>
                        </a:rPr>
                        <a:t>29</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Maintenance </a:t>
                      </a:r>
                      <a:r>
                        <a:rPr lang="en-US" sz="1000" b="0" i="0" u="none" strike="noStrike">
                          <a:solidFill>
                            <a:srgbClr val="000000"/>
                          </a:solidFill>
                          <a:latin typeface="Arial" panose="020B0604020202020204"/>
                        </a:rPr>
                        <a:t>and technical service</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ESP</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VN2</a:t>
                      </a:r>
                      <a:r>
                        <a:rPr lang="en-US" sz="1000" b="0" i="0" u="none" strike="noStrike" smtClean="0">
                          <a:solidFill>
                            <a:srgbClr val="000000"/>
                          </a:solidFill>
                          <a:latin typeface="Arial" panose="020B0604020202020204"/>
                        </a:rPr>
                        <a:t> </a:t>
                      </a:r>
                      <a:r>
                        <a:rPr lang="en-US" sz="1000" b="0" i="0" u="none" strike="noStrike" err="1">
                          <a:solidFill>
                            <a:srgbClr val="000000"/>
                          </a:solidFill>
                          <a:latin typeface="Arial" panose="020B0604020202020204"/>
                        </a:rPr>
                        <a:t>TPP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2014</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209352">
                <a:tc>
                  <a:txBody>
                    <a:bodyPr/>
                    <a:lstStyle/>
                    <a:p>
                      <a:pPr algn="ctr" fontAlgn="ctr"/>
                      <a:r>
                        <a:rPr lang="en-US" sz="1000" b="0" i="0" u="none" strike="noStrike">
                          <a:solidFill>
                            <a:srgbClr val="000000"/>
                          </a:solidFill>
                          <a:latin typeface="Arial" panose="020B0604020202020204"/>
                        </a:rPr>
                        <a:t>30</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Remove </a:t>
                      </a:r>
                      <a:r>
                        <a:rPr lang="en-US" sz="1000" b="0" i="0" u="none" strike="noStrike">
                          <a:solidFill>
                            <a:srgbClr val="000000"/>
                          </a:solidFill>
                          <a:latin typeface="Arial" panose="020B0604020202020204"/>
                        </a:rPr>
                        <a:t>rust and paint</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Air Blow Heater</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Mong</a:t>
                      </a:r>
                      <a:r>
                        <a:rPr lang="en-US" sz="1000" b="0" i="0" u="none" strike="noStrike" smtClean="0">
                          <a:solidFill>
                            <a:srgbClr val="000000"/>
                          </a:solidFill>
                          <a:latin typeface="Arial" panose="020B0604020202020204"/>
                        </a:rPr>
                        <a:t> </a:t>
                      </a:r>
                      <a:r>
                        <a:rPr lang="en-US" sz="1000" b="0" i="0" u="none" strike="noStrike">
                          <a:solidFill>
                            <a:srgbClr val="000000"/>
                          </a:solidFill>
                          <a:latin typeface="Arial" panose="020B0604020202020204"/>
                        </a:rPr>
                        <a:t>Duong 2 </a:t>
                      </a:r>
                      <a:r>
                        <a:rPr lang="en-US" sz="1000" b="0" i="0" u="none" strike="noStrike" err="1">
                          <a:solidFill>
                            <a:srgbClr val="000000"/>
                          </a:solidFill>
                          <a:latin typeface="Arial" panose="020B0604020202020204"/>
                        </a:rPr>
                        <a:t>TPP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2014</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209352">
                <a:tc>
                  <a:txBody>
                    <a:bodyPr/>
                    <a:lstStyle/>
                    <a:p>
                      <a:pPr algn="ctr" fontAlgn="ctr"/>
                      <a:r>
                        <a:rPr lang="en-US" sz="1000" b="0" i="0" u="none" strike="noStrike">
                          <a:solidFill>
                            <a:srgbClr val="000000"/>
                          </a:solidFill>
                          <a:latin typeface="Arial" panose="020B0604020202020204"/>
                        </a:rPr>
                        <a:t>31</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Repair </a:t>
                      </a:r>
                      <a:r>
                        <a:rPr lang="en-US" sz="1000" b="0" i="0" u="none" strike="noStrike" err="1">
                          <a:solidFill>
                            <a:srgbClr val="000000"/>
                          </a:solidFill>
                          <a:latin typeface="Arial" panose="020B0604020202020204"/>
                        </a:rPr>
                        <a:t>MMI</a:t>
                      </a:r>
                      <a:r>
                        <a:rPr lang="en-US" sz="1000" b="0" i="0" u="none" strike="noStrike">
                          <a:solidFill>
                            <a:srgbClr val="000000"/>
                          </a:solidFill>
                          <a:latin typeface="Arial" panose="020B0604020202020204"/>
                        </a:rPr>
                        <a:t> trouble</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ESP</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Nghi</a:t>
                      </a:r>
                      <a:r>
                        <a:rPr lang="en-US" sz="1000" b="0" i="0" u="none" strike="noStrike" smtClean="0">
                          <a:solidFill>
                            <a:srgbClr val="000000"/>
                          </a:solidFill>
                          <a:latin typeface="Arial" panose="020B0604020202020204"/>
                        </a:rPr>
                        <a:t> </a:t>
                      </a:r>
                      <a:r>
                        <a:rPr lang="en-US" sz="1000" b="0" i="0" u="none" strike="noStrike">
                          <a:solidFill>
                            <a:srgbClr val="000000"/>
                          </a:solidFill>
                          <a:latin typeface="Arial" panose="020B0604020202020204"/>
                        </a:rPr>
                        <a:t>Son 1 </a:t>
                      </a:r>
                      <a:r>
                        <a:rPr lang="en-US" sz="1000" b="0" i="0" u="none" strike="noStrike" err="1">
                          <a:solidFill>
                            <a:srgbClr val="000000"/>
                          </a:solidFill>
                          <a:latin typeface="Arial" panose="020B0604020202020204"/>
                        </a:rPr>
                        <a:t>TPP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2014</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r h="412812">
                <a:tc>
                  <a:txBody>
                    <a:bodyPr/>
                    <a:lstStyle/>
                    <a:p>
                      <a:pPr algn="ctr" fontAlgn="ctr"/>
                      <a:r>
                        <a:rPr lang="en-US" sz="1000" b="0" i="0" u="none" strike="noStrike">
                          <a:solidFill>
                            <a:srgbClr val="000000"/>
                          </a:solidFill>
                          <a:latin typeface="Arial" panose="020B0604020202020204"/>
                        </a:rPr>
                        <a:t>32</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Erection </a:t>
                      </a:r>
                      <a:r>
                        <a:rPr lang="en-US" sz="1000" b="0" i="0" u="none" strike="noStrike">
                          <a:solidFill>
                            <a:srgbClr val="000000"/>
                          </a:solidFill>
                          <a:latin typeface="Arial" panose="020B0604020202020204"/>
                        </a:rPr>
                        <a:t>supervision</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Incinerator</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Nga</a:t>
                      </a:r>
                      <a:r>
                        <a:rPr lang="en-US" sz="1000" b="0" i="0" u="none" strike="noStrike" smtClean="0">
                          <a:solidFill>
                            <a:srgbClr val="000000"/>
                          </a:solidFill>
                          <a:latin typeface="Arial" panose="020B0604020202020204"/>
                        </a:rPr>
                        <a:t> </a:t>
                      </a:r>
                      <a:r>
                        <a:rPr lang="en-US" sz="1000" b="0" i="0" u="none" strike="noStrike">
                          <a:solidFill>
                            <a:srgbClr val="000000"/>
                          </a:solidFill>
                          <a:latin typeface="Arial" panose="020B0604020202020204"/>
                        </a:rPr>
                        <a:t>Bridge incinerator </a:t>
                      </a:r>
                      <a:endParaRPr lang="en-US" sz="1000" b="0" i="0" u="none" strike="noStrike" smtClean="0">
                        <a:solidFill>
                          <a:srgbClr val="000000"/>
                        </a:solidFill>
                        <a:latin typeface="Arial" panose="020B0604020202020204"/>
                      </a:endParaRPr>
                    </a:p>
                    <a:p>
                      <a:pPr algn="l" fontAlgn="ctr"/>
                      <a:r>
                        <a:rPr lang="en-US" sz="1000" b="0" i="0" u="none" strike="noStrike" smtClean="0">
                          <a:solidFill>
                            <a:srgbClr val="000000"/>
                          </a:solidFill>
                          <a:latin typeface="Arial" panose="020B0604020202020204"/>
                        </a:rPr>
                        <a:t>system</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2015</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r h="412812">
                <a:tc>
                  <a:txBody>
                    <a:bodyPr/>
                    <a:lstStyle/>
                    <a:p>
                      <a:pPr algn="ctr" fontAlgn="ctr"/>
                      <a:r>
                        <a:rPr lang="en-US" sz="1000" b="0" i="0" u="none" strike="noStrike">
                          <a:solidFill>
                            <a:srgbClr val="000000"/>
                          </a:solidFill>
                          <a:latin typeface="Arial" panose="020B0604020202020204"/>
                        </a:rPr>
                        <a:t>33</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Erection </a:t>
                      </a:r>
                      <a:r>
                        <a:rPr lang="en-US" sz="1000" b="0" i="0" u="none" strike="noStrike">
                          <a:solidFill>
                            <a:srgbClr val="000000"/>
                          </a:solidFill>
                          <a:latin typeface="Arial" panose="020B0604020202020204"/>
                        </a:rPr>
                        <a:t>supervision</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Incinerator</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Nga</a:t>
                      </a:r>
                      <a:r>
                        <a:rPr lang="en-US" sz="1000" b="0" i="0" u="none" strike="noStrike" smtClean="0">
                          <a:solidFill>
                            <a:srgbClr val="000000"/>
                          </a:solidFill>
                          <a:latin typeface="Arial" panose="020B0604020202020204"/>
                        </a:rPr>
                        <a:t> </a:t>
                      </a:r>
                      <a:r>
                        <a:rPr lang="en-US" sz="1000" b="0" i="0" u="none" strike="noStrike">
                          <a:solidFill>
                            <a:srgbClr val="000000"/>
                          </a:solidFill>
                          <a:latin typeface="Arial" panose="020B0604020202020204"/>
                        </a:rPr>
                        <a:t>Bridge incinerator </a:t>
                      </a:r>
                      <a:endParaRPr lang="en-US" sz="1000" b="0" i="0" u="none" strike="noStrike" smtClean="0">
                        <a:solidFill>
                          <a:srgbClr val="000000"/>
                        </a:solidFill>
                        <a:latin typeface="Arial" panose="020B0604020202020204"/>
                      </a:endParaRPr>
                    </a:p>
                    <a:p>
                      <a:pPr algn="l" fontAlgn="ctr"/>
                      <a:r>
                        <a:rPr lang="en-US" sz="1000" b="0" i="0" u="none" strike="noStrike" smtClean="0">
                          <a:solidFill>
                            <a:srgbClr val="000000"/>
                          </a:solidFill>
                          <a:latin typeface="Arial" panose="020B0604020202020204"/>
                        </a:rPr>
                        <a:t>system</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2015</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9"/>
                  </a:ext>
                </a:extLst>
              </a:tr>
            </a:tbl>
          </a:graphicData>
        </a:graphic>
      </p:graphicFrame>
      <p:sp>
        <p:nvSpPr>
          <p:cNvPr id="7" name="Text Box 274"/>
          <p:cNvSpPr txBox="1">
            <a:spLocks noChangeArrowheads="1"/>
          </p:cNvSpPr>
          <p:nvPr/>
        </p:nvSpPr>
        <p:spPr bwMode="auto">
          <a:xfrm>
            <a:off x="636638" y="938289"/>
            <a:ext cx="3610284" cy="246221"/>
          </a:xfrm>
          <a:prstGeom prst="rect">
            <a:avLst/>
          </a:prstGeom>
          <a:noFill/>
          <a:ln w="9525">
            <a:noFill/>
            <a:miter lim="800000"/>
          </a:ln>
        </p:spPr>
        <p:txBody>
          <a:bodyPr wrap="none">
            <a:spAutoFit/>
          </a:bodyPr>
          <a:lstStyle/>
          <a:p>
            <a:pPr latinLnBrk="1">
              <a:buFont typeface="Wingdings" panose="05000000000000000000" pitchFamily="2" charset="2"/>
              <a:buChar char="§"/>
            </a:pPr>
            <a:r>
              <a:rPr lang="en-US" altLang="ko-KR" sz="1000" b="1" smtClean="0">
                <a:solidFill>
                  <a:schemeClr val="tx1"/>
                </a:solidFill>
                <a:latin typeface="Arial" panose="020B0604020202020204" pitchFamily="34" charset="0"/>
                <a:ea typeface="HY울릉도B"/>
                <a:cs typeface="Arial" panose="020B0604020202020204" pitchFamily="34" charset="0"/>
              </a:rPr>
              <a:t>  Experience of spare part and technical service  supply</a:t>
            </a:r>
            <a:endParaRPr lang="en-US" altLang="ko-KR" sz="1000" b="1">
              <a:solidFill>
                <a:schemeClr val="tx1"/>
              </a:solidFill>
              <a:latin typeface="Arial" panose="020B0604020202020204" pitchFamily="34" charset="0"/>
              <a:ea typeface="HY울릉도B"/>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 name="Text Box 274"/>
          <p:cNvSpPr txBox="1">
            <a:spLocks noChangeArrowheads="1"/>
          </p:cNvSpPr>
          <p:nvPr/>
        </p:nvSpPr>
        <p:spPr bwMode="auto">
          <a:xfrm>
            <a:off x="341092" y="261252"/>
            <a:ext cx="6030682" cy="1554272"/>
          </a:xfrm>
          <a:prstGeom prst="rect">
            <a:avLst/>
          </a:prstGeom>
          <a:noFill/>
          <a:ln w="9525">
            <a:noFill/>
            <a:miter lim="800000"/>
          </a:ln>
        </p:spPr>
        <p:txBody>
          <a:bodyPr wrap="square">
            <a:spAutoFit/>
          </a:bodyPr>
          <a:lstStyle/>
          <a:p>
            <a:pPr algn="l"/>
            <a:r>
              <a:rPr lang="en-US" altLang="ko-KR" sz="1200" b="1" smtClean="0">
                <a:solidFill>
                  <a:schemeClr val="tx1"/>
                </a:solidFill>
                <a:latin typeface="Arial" panose="020B0604020202020204" pitchFamily="34" charset="0"/>
                <a:ea typeface="HY울릉도B" charset="-127"/>
                <a:cs typeface="Arial" panose="020B0604020202020204" pitchFamily="34" charset="0"/>
              </a:rPr>
              <a:t>Location of KC Cottrell Vietnam on the Google Maps</a:t>
            </a:r>
          </a:p>
          <a:p>
            <a:pPr algn="l">
              <a:spcAft>
                <a:spcPts val="600"/>
              </a:spcAft>
            </a:pPr>
            <a:r>
              <a:rPr lang="en-US" sz="1200" b="1" smtClean="0">
                <a:latin typeface="Cambria" panose="02040503050406030204" pitchFamily="18" charset="0"/>
              </a:rPr>
              <a:t>KC COTTRELL VIET NAM CO., LTD.</a:t>
            </a:r>
          </a:p>
          <a:p>
            <a:pPr algn="l" defTabSz="640080">
              <a:spcBef>
                <a:spcPts val="0"/>
              </a:spcBef>
            </a:pPr>
            <a:r>
              <a:rPr lang="en-US" sz="1200" b="1" smtClean="0">
                <a:latin typeface="+mj-lt"/>
              </a:rPr>
              <a:t>Office	:</a:t>
            </a:r>
            <a:r>
              <a:rPr lang="en-US" sz="1200" smtClean="0">
                <a:latin typeface="+mj-lt"/>
              </a:rPr>
              <a:t> 23</a:t>
            </a:r>
            <a:r>
              <a:rPr lang="en-US" sz="1200" baseline="30000" smtClean="0">
                <a:latin typeface="+mj-lt"/>
              </a:rPr>
              <a:t>rd</a:t>
            </a:r>
            <a:r>
              <a:rPr lang="en-US" sz="1200" baseline="-25000" smtClean="0">
                <a:latin typeface="+mj-lt"/>
              </a:rPr>
              <a:t> </a:t>
            </a:r>
            <a:r>
              <a:rPr lang="en-US" sz="1200" smtClean="0">
                <a:latin typeface="+mj-lt"/>
              </a:rPr>
              <a:t> Fl., MD Complex Tower, 68 Nguyen Co Thach Street, </a:t>
            </a:r>
            <a:r>
              <a:rPr lang="en-US" sz="1200">
                <a:latin typeface="+mj-lt"/>
              </a:rPr>
              <a:t>My Dinh 1 urban </a:t>
            </a:r>
            <a:r>
              <a:rPr lang="en-US" sz="1200" smtClean="0">
                <a:latin typeface="+mj-lt"/>
              </a:rPr>
              <a:t>area,</a:t>
            </a:r>
          </a:p>
          <a:p>
            <a:pPr algn="l" defTabSz="640080">
              <a:spcBef>
                <a:spcPts val="0"/>
              </a:spcBef>
            </a:pPr>
            <a:r>
              <a:rPr lang="en-US" sz="1200" smtClean="0">
                <a:latin typeface="+mj-lt"/>
              </a:rPr>
              <a:t>Cau </a:t>
            </a:r>
            <a:r>
              <a:rPr lang="en-US" sz="1200">
                <a:latin typeface="+mj-lt"/>
              </a:rPr>
              <a:t>Dien ward, Nam Tu Liem district, Hanoi, </a:t>
            </a:r>
            <a:r>
              <a:rPr lang="en-US" sz="1200" smtClean="0">
                <a:latin typeface="+mj-lt"/>
              </a:rPr>
              <a:t>Vietnam.</a:t>
            </a:r>
          </a:p>
          <a:p>
            <a:pPr algn="l" defTabSz="640080">
              <a:spcBef>
                <a:spcPts val="0"/>
              </a:spcBef>
            </a:pPr>
            <a:r>
              <a:rPr lang="en-US" sz="1200" b="1" smtClean="0">
                <a:latin typeface="+mj-lt"/>
              </a:rPr>
              <a:t>Phone	:</a:t>
            </a:r>
            <a:r>
              <a:rPr lang="en-US" sz="1200" smtClean="0">
                <a:latin typeface="+mj-lt"/>
              </a:rPr>
              <a:t> +84-24-3768-9904~05     *    </a:t>
            </a:r>
            <a:r>
              <a:rPr lang="en-US" sz="1200" b="1" smtClean="0">
                <a:latin typeface="+mj-lt"/>
              </a:rPr>
              <a:t>Fax</a:t>
            </a:r>
            <a:r>
              <a:rPr lang="en-US" sz="1200" smtClean="0">
                <a:latin typeface="+mj-lt"/>
              </a:rPr>
              <a:t>: +84-24-3768-9902</a:t>
            </a:r>
            <a:endParaRPr lang="en-US" sz="1200">
              <a:latin typeface="+mj-lt"/>
            </a:endParaRPr>
          </a:p>
          <a:p>
            <a:pPr algn="l" defTabSz="640080">
              <a:spcBef>
                <a:spcPts val="0"/>
              </a:spcBef>
            </a:pPr>
            <a:r>
              <a:rPr lang="en-US" sz="1200" b="1" smtClean="0">
                <a:latin typeface="+mj-lt"/>
              </a:rPr>
              <a:t>Email	:</a:t>
            </a:r>
            <a:r>
              <a:rPr lang="en-US" sz="1200" smtClean="0">
                <a:latin typeface="+mj-lt"/>
              </a:rPr>
              <a:t> </a:t>
            </a:r>
            <a:r>
              <a:rPr lang="en-US" sz="1200" smtClean="0">
                <a:latin typeface="+mj-lt"/>
                <a:hlinkClick r:id="rId2"/>
              </a:rPr>
              <a:t>info@kc-cottrell.com.vn</a:t>
            </a:r>
            <a:endParaRPr lang="en-US" sz="1200" smtClean="0">
              <a:latin typeface="+mj-lt"/>
            </a:endParaRPr>
          </a:p>
          <a:p>
            <a:pPr algn="l" defTabSz="640080">
              <a:spcBef>
                <a:spcPts val="0"/>
              </a:spcBef>
            </a:pPr>
            <a:r>
              <a:rPr lang="en-US" sz="1200" b="1" smtClean="0">
                <a:latin typeface="+mj-lt"/>
              </a:rPr>
              <a:t>Website	: </a:t>
            </a:r>
            <a:r>
              <a:rPr lang="en-US" sz="1200" smtClean="0">
                <a:latin typeface="+mj-lt"/>
                <a:hlinkClick r:id="rId3"/>
              </a:rPr>
              <a:t>http://kc-cottrell.com.vn</a:t>
            </a:r>
            <a:endParaRPr lang="en-US" sz="1200" smtClean="0">
              <a:latin typeface="+mj-lt"/>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40915" y="2049258"/>
            <a:ext cx="5426969" cy="6758172"/>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726891241"/>
              </p:ext>
            </p:extLst>
          </p:nvPr>
        </p:nvGraphicFramePr>
        <p:xfrm>
          <a:off x="636638" y="1184510"/>
          <a:ext cx="5676899" cy="7110276"/>
        </p:xfrm>
        <a:graphic>
          <a:graphicData uri="http://schemas.openxmlformats.org/drawingml/2006/table">
            <a:tbl>
              <a:tblPr/>
              <a:tblGrid>
                <a:gridCol w="323682">
                  <a:extLst>
                    <a:ext uri="{9D8B030D-6E8A-4147-A177-3AD203B41FA5}">
                      <a16:colId xmlns:a16="http://schemas.microsoft.com/office/drawing/2014/main" val="20000"/>
                    </a:ext>
                  </a:extLst>
                </a:gridCol>
                <a:gridCol w="2051218">
                  <a:extLst>
                    <a:ext uri="{9D8B030D-6E8A-4147-A177-3AD203B41FA5}">
                      <a16:colId xmlns:a16="http://schemas.microsoft.com/office/drawing/2014/main" val="20001"/>
                    </a:ext>
                  </a:extLst>
                </a:gridCol>
                <a:gridCol w="1086016">
                  <a:extLst>
                    <a:ext uri="{9D8B030D-6E8A-4147-A177-3AD203B41FA5}">
                      <a16:colId xmlns:a16="http://schemas.microsoft.com/office/drawing/2014/main" val="20002"/>
                    </a:ext>
                  </a:extLst>
                </a:gridCol>
                <a:gridCol w="1479384">
                  <a:extLst>
                    <a:ext uri="{9D8B030D-6E8A-4147-A177-3AD203B41FA5}">
                      <a16:colId xmlns:a16="http://schemas.microsoft.com/office/drawing/2014/main" val="20003"/>
                    </a:ext>
                  </a:extLst>
                </a:gridCol>
                <a:gridCol w="736599">
                  <a:extLst>
                    <a:ext uri="{9D8B030D-6E8A-4147-A177-3AD203B41FA5}">
                      <a16:colId xmlns:a16="http://schemas.microsoft.com/office/drawing/2014/main" val="20004"/>
                    </a:ext>
                  </a:extLst>
                </a:gridCol>
              </a:tblGrid>
              <a:tr h="412812">
                <a:tc>
                  <a:txBody>
                    <a:bodyPr/>
                    <a:lstStyle/>
                    <a:p>
                      <a:pPr algn="ctr" fontAlgn="ctr"/>
                      <a:r>
                        <a:rPr lang="en-US" sz="1000" b="1" i="0" u="none" strike="noStrike" dirty="0">
                          <a:solidFill>
                            <a:srgbClr val="000000"/>
                          </a:solidFill>
                          <a:latin typeface="Arial" panose="020B0604020202020204"/>
                        </a:rPr>
                        <a:t>No</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1000" b="1" i="0" u="none" strike="noStrike" smtClean="0">
                          <a:solidFill>
                            <a:srgbClr val="000000"/>
                          </a:solidFill>
                          <a:latin typeface="Arial" panose="020B0604020202020204"/>
                        </a:rPr>
                        <a:t>Scope of supply</a:t>
                      </a:r>
                      <a:endParaRPr lang="en-US" sz="1000" b="1"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1000" b="1" i="0" u="none" strike="noStrike" smtClean="0">
                          <a:solidFill>
                            <a:srgbClr val="000000"/>
                          </a:solidFill>
                          <a:latin typeface="Arial" panose="020B0604020202020204"/>
                        </a:rPr>
                        <a:t>Application</a:t>
                      </a:r>
                      <a:endParaRPr lang="en-US" sz="1000" b="1"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1000" b="1" i="0" u="none" strike="noStrike">
                          <a:solidFill>
                            <a:srgbClr val="000000"/>
                          </a:solidFill>
                          <a:latin typeface="Arial" panose="020B0604020202020204"/>
                        </a:rPr>
                        <a:t>Project</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1000" b="1" i="0" u="none" strike="noStrike">
                          <a:solidFill>
                            <a:srgbClr val="000000"/>
                          </a:solidFill>
                          <a:latin typeface="Arial" panose="020B0604020202020204"/>
                        </a:rPr>
                        <a:t>Completion year</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09352">
                <a:tc>
                  <a:txBody>
                    <a:bodyPr/>
                    <a:lstStyle/>
                    <a:p>
                      <a:pPr algn="ctr" fontAlgn="ctr"/>
                      <a:r>
                        <a:rPr lang="en-US" sz="1000" b="0" i="0" u="none" strike="noStrike" smtClean="0">
                          <a:solidFill>
                            <a:srgbClr val="000000"/>
                          </a:solidFill>
                          <a:latin typeface="Arial" panose="020B0604020202020204"/>
                        </a:rPr>
                        <a:t>34</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Level</a:t>
                      </a:r>
                      <a:r>
                        <a:rPr lang="en-US" sz="1000" b="0" i="0" u="none" strike="noStrike" baseline="0" smtClean="0">
                          <a:solidFill>
                            <a:srgbClr val="000000"/>
                          </a:solidFill>
                          <a:latin typeface="Arial" panose="020B0604020202020204"/>
                        </a:rPr>
                        <a:t> Sensor</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ESP</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Mong</a:t>
                      </a:r>
                      <a:r>
                        <a:rPr lang="en-US" sz="1000" b="0" i="0" u="none" strike="noStrike" smtClean="0">
                          <a:solidFill>
                            <a:srgbClr val="000000"/>
                          </a:solidFill>
                          <a:latin typeface="Arial" panose="020B0604020202020204"/>
                        </a:rPr>
                        <a:t> Duong 2 TPP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smtClean="0">
                          <a:solidFill>
                            <a:srgbClr val="000000"/>
                          </a:solidFill>
                          <a:latin typeface="Arial" panose="020B0604020202020204"/>
                        </a:rPr>
                        <a:t>2016</a:t>
                      </a:r>
                      <a:endParaRPr lang="en-US" sz="1000" b="0" i="0" u="none" strike="noStrike">
                        <a:solidFill>
                          <a:srgbClr val="000000"/>
                        </a:solidFill>
                        <a:latin typeface="Arial" panose="020B0604020202020204"/>
                      </a:endParaRP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9352">
                <a:tc>
                  <a:txBody>
                    <a:bodyPr/>
                    <a:lstStyle/>
                    <a:p>
                      <a:pPr algn="ctr" fontAlgn="ctr"/>
                      <a:r>
                        <a:rPr lang="en-US" sz="1000" b="0" i="0" u="none" strike="noStrike" smtClean="0">
                          <a:solidFill>
                            <a:srgbClr val="000000"/>
                          </a:solidFill>
                          <a:latin typeface="Arial" panose="020B0604020202020204"/>
                        </a:rPr>
                        <a:t>35</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Rapper Hammer</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rgbClr val="000000"/>
                          </a:solidFill>
                          <a:latin typeface="Arial" panose="020B0604020202020204"/>
                        </a:rPr>
                        <a:t>ESP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Mong</a:t>
                      </a:r>
                      <a:r>
                        <a:rPr lang="en-US" sz="1000" b="0" i="0" u="none" strike="noStrike" smtClean="0">
                          <a:solidFill>
                            <a:srgbClr val="000000"/>
                          </a:solidFill>
                          <a:latin typeface="Arial" panose="020B0604020202020204"/>
                        </a:rPr>
                        <a:t> Duong 2 TPP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smtClean="0">
                          <a:solidFill>
                            <a:srgbClr val="000000"/>
                          </a:solidFill>
                          <a:latin typeface="Arial" panose="020B0604020202020204"/>
                        </a:rPr>
                        <a:t>2016</a:t>
                      </a:r>
                      <a:endParaRPr lang="en-US" sz="1000" b="0" i="0" u="none" strike="noStrike">
                        <a:solidFill>
                          <a:srgbClr val="000000"/>
                        </a:solidFill>
                        <a:latin typeface="Arial" panose="020B0604020202020204"/>
                      </a:endParaRP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9352">
                <a:tc>
                  <a:txBody>
                    <a:bodyPr/>
                    <a:lstStyle/>
                    <a:p>
                      <a:pPr algn="ctr" fontAlgn="ctr"/>
                      <a:r>
                        <a:rPr lang="en-US" sz="1000" b="0" i="0" u="none" strike="noStrike" smtClean="0">
                          <a:solidFill>
                            <a:srgbClr val="000000"/>
                          </a:solidFill>
                          <a:latin typeface="Arial" panose="020B0604020202020204"/>
                        </a:rPr>
                        <a:t>36</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TR GDU control panel</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ESP</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Mong</a:t>
                      </a:r>
                      <a:r>
                        <a:rPr lang="en-US" sz="1000" b="0" i="0" u="none" strike="noStrike" smtClean="0">
                          <a:solidFill>
                            <a:srgbClr val="000000"/>
                          </a:solidFill>
                          <a:latin typeface="Arial" panose="020B0604020202020204"/>
                        </a:rPr>
                        <a:t> Duong 2 TPP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smtClean="0">
                          <a:solidFill>
                            <a:srgbClr val="000000"/>
                          </a:solidFill>
                          <a:latin typeface="Arial" panose="020B0604020202020204"/>
                        </a:rPr>
                        <a:t>2016</a:t>
                      </a:r>
                      <a:endParaRPr lang="en-US" sz="1000" b="0" i="0" u="none" strike="noStrike">
                        <a:solidFill>
                          <a:srgbClr val="000000"/>
                        </a:solidFill>
                        <a:latin typeface="Arial" panose="020B0604020202020204"/>
                      </a:endParaRP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9352">
                <a:tc>
                  <a:txBody>
                    <a:bodyPr/>
                    <a:lstStyle/>
                    <a:p>
                      <a:pPr algn="ctr" fontAlgn="ctr"/>
                      <a:r>
                        <a:rPr lang="en-US" sz="1000" b="0" i="0" u="none" strike="noStrike" smtClean="0">
                          <a:solidFill>
                            <a:srgbClr val="000000"/>
                          </a:solidFill>
                          <a:latin typeface="Arial" panose="020B0604020202020204"/>
                        </a:rPr>
                        <a:t>37</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CE,</a:t>
                      </a:r>
                      <a:r>
                        <a:rPr lang="en-US" sz="1000" b="0" i="0" u="none" strike="noStrike" baseline="0" smtClean="0">
                          <a:solidFill>
                            <a:srgbClr val="000000"/>
                          </a:solidFill>
                          <a:latin typeface="Arial" panose="020B0604020202020204"/>
                        </a:rPr>
                        <a:t> </a:t>
                      </a:r>
                      <a:r>
                        <a:rPr lang="en-US" sz="1000" b="0" i="0" u="none" strike="noStrike" smtClean="0">
                          <a:solidFill>
                            <a:srgbClr val="000000"/>
                          </a:solidFill>
                          <a:latin typeface="Arial" panose="020B0604020202020204"/>
                        </a:rPr>
                        <a:t>DE </a:t>
                      </a:r>
                      <a:r>
                        <a:rPr lang="en-US" sz="1000" b="0" i="0" u="none" strike="noStrike">
                          <a:solidFill>
                            <a:srgbClr val="000000"/>
                          </a:solidFill>
                          <a:latin typeface="Arial" panose="020B0604020202020204"/>
                        </a:rPr>
                        <a:t>Shaft bearing</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ESP</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Nghi</a:t>
                      </a:r>
                      <a:r>
                        <a:rPr lang="en-US" sz="1000" b="0" i="0" u="none" strike="noStrike" smtClean="0">
                          <a:solidFill>
                            <a:srgbClr val="000000"/>
                          </a:solidFill>
                          <a:latin typeface="Arial" panose="020B0604020202020204"/>
                        </a:rPr>
                        <a:t> Son1 TPP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smtClean="0">
                          <a:solidFill>
                            <a:srgbClr val="000000"/>
                          </a:solidFill>
                          <a:latin typeface="Arial" panose="020B0604020202020204"/>
                        </a:rPr>
                        <a:t>2016</a:t>
                      </a:r>
                      <a:endParaRPr lang="en-US" sz="1000" b="0" i="0" u="none" strike="noStrike">
                        <a:solidFill>
                          <a:srgbClr val="000000"/>
                        </a:solidFill>
                        <a:latin typeface="Arial" panose="020B0604020202020204"/>
                      </a:endParaRP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09352">
                <a:tc>
                  <a:txBody>
                    <a:bodyPr/>
                    <a:lstStyle/>
                    <a:p>
                      <a:pPr algn="ctr" fontAlgn="ctr"/>
                      <a:r>
                        <a:rPr lang="en-US" sz="1000" b="0" i="0" u="none" strike="noStrike" smtClean="0">
                          <a:solidFill>
                            <a:srgbClr val="000000"/>
                          </a:solidFill>
                          <a:latin typeface="Arial" panose="020B0604020202020204"/>
                        </a:rPr>
                        <a:t>38</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DE </a:t>
                      </a:r>
                      <a:r>
                        <a:rPr lang="en-US" sz="1000" b="0" i="0" u="none" strike="noStrike">
                          <a:solidFill>
                            <a:srgbClr val="000000"/>
                          </a:solidFill>
                          <a:latin typeface="Arial" panose="020B0604020202020204"/>
                        </a:rPr>
                        <a:t>tumble hammer</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ESP</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Dung </a:t>
                      </a:r>
                      <a:r>
                        <a:rPr lang="en-US" sz="1000" b="0" i="0" u="none" strike="noStrike" err="1">
                          <a:solidFill>
                            <a:srgbClr val="000000"/>
                          </a:solidFill>
                          <a:latin typeface="Arial" panose="020B0604020202020204"/>
                        </a:rPr>
                        <a:t>Quat</a:t>
                      </a:r>
                      <a:r>
                        <a:rPr lang="en-US" sz="1000" b="0" i="0" u="none" strike="noStrike">
                          <a:solidFill>
                            <a:srgbClr val="000000"/>
                          </a:solidFill>
                          <a:latin typeface="Arial" panose="020B0604020202020204"/>
                        </a:rPr>
                        <a:t> Oil Refinery</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smtClean="0">
                          <a:solidFill>
                            <a:srgbClr val="000000"/>
                          </a:solidFill>
                          <a:latin typeface="Arial" panose="020B0604020202020204"/>
                        </a:rPr>
                        <a:t>2016</a:t>
                      </a:r>
                      <a:endParaRPr lang="en-US" sz="1000" b="0" i="0" u="none" strike="noStrike">
                        <a:solidFill>
                          <a:srgbClr val="000000"/>
                        </a:solidFill>
                        <a:latin typeface="Arial" panose="020B0604020202020204"/>
                      </a:endParaRP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09352">
                <a:tc>
                  <a:txBody>
                    <a:bodyPr/>
                    <a:lstStyle/>
                    <a:p>
                      <a:pPr algn="ctr" fontAlgn="ctr"/>
                      <a:r>
                        <a:rPr lang="en-US" sz="1000" b="0" i="0" u="none" strike="noStrike" smtClean="0">
                          <a:solidFill>
                            <a:srgbClr val="000000"/>
                          </a:solidFill>
                          <a:latin typeface="Arial" panose="020B0604020202020204"/>
                        </a:rPr>
                        <a:t>39</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000" b="0" i="0" u="none" strike="noStrike" smtClean="0">
                          <a:solidFill>
                            <a:srgbClr val="000000"/>
                          </a:solidFill>
                          <a:latin typeface="Arial" panose="020B0604020202020204"/>
                        </a:rPr>
                        <a:t> MCS II Controller system</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ESP</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Dung </a:t>
                      </a:r>
                      <a:r>
                        <a:rPr lang="en-US" sz="1000" b="0" i="0" u="none" strike="noStrike" err="1">
                          <a:solidFill>
                            <a:srgbClr val="000000"/>
                          </a:solidFill>
                          <a:latin typeface="Arial" panose="020B0604020202020204"/>
                        </a:rPr>
                        <a:t>Quat</a:t>
                      </a:r>
                      <a:r>
                        <a:rPr lang="en-US" sz="1000" b="0" i="0" u="none" strike="noStrike">
                          <a:solidFill>
                            <a:srgbClr val="000000"/>
                          </a:solidFill>
                          <a:latin typeface="Arial" panose="020B0604020202020204"/>
                        </a:rPr>
                        <a:t> Oil Refinery</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smtClean="0">
                          <a:solidFill>
                            <a:srgbClr val="000000"/>
                          </a:solidFill>
                          <a:latin typeface="Arial" panose="020B0604020202020204"/>
                        </a:rPr>
                        <a:t>2016</a:t>
                      </a:r>
                      <a:endParaRPr lang="en-US" sz="1000" b="0" i="0" u="none" strike="noStrike">
                        <a:solidFill>
                          <a:srgbClr val="000000"/>
                        </a:solidFill>
                        <a:latin typeface="Arial" panose="020B0604020202020204"/>
                      </a:endParaRP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09352">
                <a:tc>
                  <a:txBody>
                    <a:bodyPr/>
                    <a:lstStyle/>
                    <a:p>
                      <a:pPr algn="ctr" fontAlgn="ctr"/>
                      <a:r>
                        <a:rPr lang="en-US" sz="1000" b="0" i="0" u="none" strike="noStrike" smtClean="0">
                          <a:solidFill>
                            <a:srgbClr val="000000"/>
                          </a:solidFill>
                          <a:latin typeface="Arial" panose="020B0604020202020204"/>
                        </a:rPr>
                        <a:t>40</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Ball</a:t>
                      </a:r>
                      <a:r>
                        <a:rPr lang="en-US" sz="1000" b="0" i="0" u="none" strike="noStrike" baseline="0" smtClean="0">
                          <a:solidFill>
                            <a:srgbClr val="000000"/>
                          </a:solidFill>
                          <a:latin typeface="Arial" panose="020B0604020202020204"/>
                        </a:rPr>
                        <a:t> Rode &amp; Insulator, gasket</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ESP</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Dung </a:t>
                      </a:r>
                      <a:r>
                        <a:rPr lang="en-US" sz="1000" b="0" i="0" u="none" strike="noStrike" err="1">
                          <a:solidFill>
                            <a:srgbClr val="000000"/>
                          </a:solidFill>
                          <a:latin typeface="Arial" panose="020B0604020202020204"/>
                        </a:rPr>
                        <a:t>Quat</a:t>
                      </a:r>
                      <a:r>
                        <a:rPr lang="en-US" sz="1000" b="0" i="0" u="none" strike="noStrike">
                          <a:solidFill>
                            <a:srgbClr val="000000"/>
                          </a:solidFill>
                          <a:latin typeface="Arial" panose="020B0604020202020204"/>
                        </a:rPr>
                        <a:t> Oil Refinery</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smtClean="0">
                          <a:solidFill>
                            <a:srgbClr val="000000"/>
                          </a:solidFill>
                          <a:latin typeface="Arial" panose="020B0604020202020204"/>
                        </a:rPr>
                        <a:t>2016</a:t>
                      </a:r>
                      <a:endParaRPr lang="en-US" sz="1000" b="0" i="0" u="none" strike="noStrike">
                        <a:solidFill>
                          <a:srgbClr val="000000"/>
                        </a:solidFill>
                        <a:latin typeface="Arial" panose="020B0604020202020204"/>
                      </a:endParaRP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09352">
                <a:tc>
                  <a:txBody>
                    <a:bodyPr/>
                    <a:lstStyle/>
                    <a:p>
                      <a:pPr algn="ctr" fontAlgn="ctr"/>
                      <a:r>
                        <a:rPr lang="en-US" sz="1000" b="0" i="0" u="none" strike="noStrike" smtClean="0">
                          <a:solidFill>
                            <a:srgbClr val="000000"/>
                          </a:solidFill>
                          <a:latin typeface="Arial" panose="020B0604020202020204"/>
                        </a:rPr>
                        <a:t>41</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Driver motor</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ESP</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Dung </a:t>
                      </a:r>
                      <a:r>
                        <a:rPr lang="en-US" sz="1000" b="0" i="0" u="none" strike="noStrike" err="1">
                          <a:solidFill>
                            <a:srgbClr val="000000"/>
                          </a:solidFill>
                          <a:latin typeface="Arial" panose="020B0604020202020204"/>
                        </a:rPr>
                        <a:t>Quat</a:t>
                      </a:r>
                      <a:r>
                        <a:rPr lang="en-US" sz="1000" b="0" i="0" u="none" strike="noStrike">
                          <a:solidFill>
                            <a:srgbClr val="000000"/>
                          </a:solidFill>
                          <a:latin typeface="Arial" panose="020B0604020202020204"/>
                        </a:rPr>
                        <a:t> Oil Refinery</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smtClean="0">
                          <a:solidFill>
                            <a:srgbClr val="000000"/>
                          </a:solidFill>
                          <a:latin typeface="Arial" panose="020B0604020202020204"/>
                        </a:rPr>
                        <a:t>2016</a:t>
                      </a:r>
                      <a:endParaRPr lang="en-US" sz="1000" b="0" i="0" u="none" strike="noStrike">
                        <a:solidFill>
                          <a:srgbClr val="000000"/>
                        </a:solidFill>
                        <a:latin typeface="Arial" panose="020B0604020202020204"/>
                      </a:endParaRP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09352">
                <a:tc>
                  <a:txBody>
                    <a:bodyPr/>
                    <a:lstStyle/>
                    <a:p>
                      <a:pPr algn="ctr" fontAlgn="ctr"/>
                      <a:r>
                        <a:rPr lang="en-US" sz="1000" b="0" i="0" u="none" strike="noStrike" smtClean="0">
                          <a:solidFill>
                            <a:srgbClr val="000000"/>
                          </a:solidFill>
                          <a:latin typeface="Arial" panose="020B0604020202020204"/>
                        </a:rPr>
                        <a:t>42</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Blower Impeller</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ESP</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Dung </a:t>
                      </a:r>
                      <a:r>
                        <a:rPr lang="en-US" sz="1000" b="0" i="0" u="none" strike="noStrike" err="1">
                          <a:solidFill>
                            <a:srgbClr val="000000"/>
                          </a:solidFill>
                          <a:latin typeface="Arial" panose="020B0604020202020204"/>
                        </a:rPr>
                        <a:t>Quat</a:t>
                      </a:r>
                      <a:r>
                        <a:rPr lang="en-US" sz="1000" b="0" i="0" u="none" strike="noStrike">
                          <a:solidFill>
                            <a:srgbClr val="000000"/>
                          </a:solidFill>
                          <a:latin typeface="Arial" panose="020B0604020202020204"/>
                        </a:rPr>
                        <a:t> Oil Refinery</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smtClean="0">
                          <a:solidFill>
                            <a:srgbClr val="000000"/>
                          </a:solidFill>
                          <a:latin typeface="Arial" panose="020B0604020202020204"/>
                        </a:rPr>
                        <a:t>2016</a:t>
                      </a:r>
                      <a:endParaRPr lang="en-US" sz="1000" b="0" i="0" u="none" strike="noStrike">
                        <a:solidFill>
                          <a:srgbClr val="000000"/>
                        </a:solidFill>
                        <a:latin typeface="Arial" panose="020B0604020202020204"/>
                      </a:endParaRP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05139">
                <a:tc>
                  <a:txBody>
                    <a:bodyPr/>
                    <a:lstStyle/>
                    <a:p>
                      <a:pPr algn="ctr" fontAlgn="ctr"/>
                      <a:r>
                        <a:rPr lang="en-US" sz="1000" b="0" i="0" u="none" strike="noStrike" smtClean="0">
                          <a:solidFill>
                            <a:srgbClr val="000000"/>
                          </a:solidFill>
                          <a:latin typeface="Arial" panose="020B0604020202020204"/>
                        </a:rPr>
                        <a:t>43</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Technical Service</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rgbClr val="000000"/>
                          </a:solidFill>
                          <a:latin typeface="Arial" panose="020B0604020202020204"/>
                        </a:rPr>
                        <a:t>ESP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Dung </a:t>
                      </a:r>
                      <a:r>
                        <a:rPr lang="en-US" sz="1000" b="0" i="0" u="none" strike="noStrike" err="1">
                          <a:solidFill>
                            <a:srgbClr val="000000"/>
                          </a:solidFill>
                          <a:latin typeface="Arial" panose="020B0604020202020204"/>
                        </a:rPr>
                        <a:t>Quat</a:t>
                      </a:r>
                      <a:r>
                        <a:rPr lang="en-US" sz="1000" b="0" i="0" u="none" strike="noStrike">
                          <a:solidFill>
                            <a:srgbClr val="000000"/>
                          </a:solidFill>
                          <a:latin typeface="Arial" panose="020B0604020202020204"/>
                        </a:rPr>
                        <a:t> Oil Refinery</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smtClean="0">
                          <a:solidFill>
                            <a:srgbClr val="000000"/>
                          </a:solidFill>
                          <a:latin typeface="Arial" panose="020B0604020202020204"/>
                        </a:rPr>
                        <a:t>2016</a:t>
                      </a:r>
                      <a:endParaRPr lang="en-US" sz="1000" b="0" i="0" u="none" strike="noStrike">
                        <a:solidFill>
                          <a:srgbClr val="000000"/>
                        </a:solidFill>
                        <a:latin typeface="Arial" panose="020B0604020202020204"/>
                      </a:endParaRP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09352">
                <a:tc>
                  <a:txBody>
                    <a:bodyPr/>
                    <a:lstStyle/>
                    <a:p>
                      <a:pPr algn="ctr" fontAlgn="ctr"/>
                      <a:r>
                        <a:rPr lang="en-US" sz="1000" b="0" i="0" u="none" strike="noStrike" smtClean="0">
                          <a:solidFill>
                            <a:srgbClr val="000000"/>
                          </a:solidFill>
                          <a:latin typeface="Arial" panose="020B0604020202020204"/>
                        </a:rPr>
                        <a:t>44</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Sonic hoist</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SCR</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Mong</a:t>
                      </a:r>
                      <a:r>
                        <a:rPr lang="en-US" sz="1000" b="0" i="0" u="none" strike="noStrike" smtClean="0">
                          <a:solidFill>
                            <a:srgbClr val="000000"/>
                          </a:solidFill>
                          <a:latin typeface="Arial" panose="020B0604020202020204"/>
                        </a:rPr>
                        <a:t> </a:t>
                      </a:r>
                      <a:r>
                        <a:rPr lang="en-US" sz="1000" b="0" i="0" u="none" strike="noStrike">
                          <a:solidFill>
                            <a:srgbClr val="000000"/>
                          </a:solidFill>
                          <a:latin typeface="Arial" panose="020B0604020202020204"/>
                        </a:rPr>
                        <a:t>Duong 2 </a:t>
                      </a:r>
                      <a:r>
                        <a:rPr lang="en-US" sz="1000" b="0" i="0" u="none" strike="noStrike" err="1">
                          <a:solidFill>
                            <a:srgbClr val="000000"/>
                          </a:solidFill>
                          <a:latin typeface="Arial" panose="020B0604020202020204"/>
                        </a:rPr>
                        <a:t>TPP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smtClean="0">
                          <a:solidFill>
                            <a:srgbClr val="000000"/>
                          </a:solidFill>
                          <a:latin typeface="Arial" panose="020B0604020202020204"/>
                        </a:rPr>
                        <a:t>2017</a:t>
                      </a:r>
                      <a:endParaRPr lang="en-US" sz="1000" b="0" i="0" u="none" strike="noStrike">
                        <a:solidFill>
                          <a:srgbClr val="000000"/>
                        </a:solidFill>
                        <a:latin typeface="Arial" panose="020B0604020202020204"/>
                      </a:endParaRP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09352">
                <a:tc>
                  <a:txBody>
                    <a:bodyPr/>
                    <a:lstStyle/>
                    <a:p>
                      <a:pPr algn="ctr" fontAlgn="ctr"/>
                      <a:r>
                        <a:rPr lang="en-US" sz="1000" b="0" i="0" u="none" strike="noStrike" smtClean="0">
                          <a:solidFill>
                            <a:srgbClr val="000000"/>
                          </a:solidFill>
                          <a:latin typeface="Arial" panose="020B0604020202020204"/>
                        </a:rPr>
                        <a:t>45</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DE</a:t>
                      </a:r>
                      <a:r>
                        <a:rPr lang="en-US" sz="1000" b="0" i="0" u="none" strike="noStrike" baseline="0" smtClean="0">
                          <a:solidFill>
                            <a:srgbClr val="000000"/>
                          </a:solidFill>
                          <a:latin typeface="Arial" panose="020B0604020202020204"/>
                        </a:rPr>
                        <a:t> FRP Shaft</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ESP</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Mong</a:t>
                      </a:r>
                      <a:r>
                        <a:rPr lang="en-US" sz="1000" b="0" i="0" u="none" strike="noStrike" smtClean="0">
                          <a:solidFill>
                            <a:srgbClr val="000000"/>
                          </a:solidFill>
                          <a:latin typeface="Arial" panose="020B0604020202020204"/>
                        </a:rPr>
                        <a:t> Duong 2 TPP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smtClean="0">
                          <a:solidFill>
                            <a:srgbClr val="000000"/>
                          </a:solidFill>
                          <a:latin typeface="Arial" panose="020B0604020202020204"/>
                        </a:rPr>
                        <a:t>2017</a:t>
                      </a:r>
                      <a:endParaRPr lang="en-US" sz="1000" b="0" i="0" u="none" strike="noStrike">
                        <a:solidFill>
                          <a:srgbClr val="000000"/>
                        </a:solidFill>
                        <a:latin typeface="Arial" panose="020B0604020202020204"/>
                      </a:endParaRP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09352">
                <a:tc>
                  <a:txBody>
                    <a:bodyPr/>
                    <a:lstStyle/>
                    <a:p>
                      <a:pPr algn="ctr" fontAlgn="ctr"/>
                      <a:r>
                        <a:rPr lang="en-US" sz="1000" b="0" i="0" u="none" strike="noStrike" smtClean="0">
                          <a:solidFill>
                            <a:srgbClr val="000000"/>
                          </a:solidFill>
                          <a:latin typeface="Arial" panose="020B0604020202020204"/>
                        </a:rPr>
                        <a:t>46</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MIGI</a:t>
                      </a:r>
                      <a:r>
                        <a:rPr lang="en-US" sz="1000" b="0" i="0" u="none" strike="noStrike" smtClean="0">
                          <a:solidFill>
                            <a:srgbClr val="000000"/>
                          </a:solidFill>
                          <a:latin typeface="Arial" panose="020B0604020202020204"/>
                        </a:rPr>
                        <a:t> </a:t>
                      </a:r>
                      <a:r>
                        <a:rPr lang="en-US" sz="1000" b="0" i="0" u="none" strike="noStrike">
                          <a:solidFill>
                            <a:srgbClr val="000000"/>
                          </a:solidFill>
                          <a:latin typeface="Arial" panose="020B0604020202020204"/>
                        </a:rPr>
                        <a:t>Rapper Assemblies</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rgbClr val="000000"/>
                          </a:solidFill>
                          <a:latin typeface="Arial" panose="020B0604020202020204"/>
                        </a:rPr>
                        <a:t>ESP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Mong</a:t>
                      </a:r>
                      <a:r>
                        <a:rPr lang="en-US" sz="1000" b="0" i="0" u="none" strike="noStrike" smtClean="0">
                          <a:solidFill>
                            <a:srgbClr val="000000"/>
                          </a:solidFill>
                          <a:latin typeface="Arial" panose="020B0604020202020204"/>
                        </a:rPr>
                        <a:t> Duong 2 TPP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smtClean="0">
                          <a:solidFill>
                            <a:srgbClr val="000000"/>
                          </a:solidFill>
                          <a:latin typeface="Arial" panose="020B0604020202020204"/>
                        </a:rPr>
                        <a:t>2017</a:t>
                      </a:r>
                      <a:endParaRPr lang="en-US" sz="1000" b="0" i="0" u="none" strike="noStrike">
                        <a:solidFill>
                          <a:srgbClr val="000000"/>
                        </a:solidFill>
                        <a:latin typeface="Arial" panose="020B0604020202020204"/>
                      </a:endParaRP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66883">
                <a:tc>
                  <a:txBody>
                    <a:bodyPr/>
                    <a:lstStyle/>
                    <a:p>
                      <a:pPr algn="ctr" fontAlgn="ctr"/>
                      <a:r>
                        <a:rPr lang="en-US" sz="1000" b="0" i="0" u="none" strike="noStrike" smtClean="0">
                          <a:solidFill>
                            <a:srgbClr val="000000"/>
                          </a:solidFill>
                          <a:latin typeface="Arial" panose="020B0604020202020204"/>
                        </a:rPr>
                        <a:t>47</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Porcelain Shaft &amp; Coupling</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Arial" panose="020B0604020202020204"/>
                        </a:rPr>
                        <a:t>ESP</a:t>
                      </a: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Mong</a:t>
                      </a:r>
                      <a:r>
                        <a:rPr lang="en-US" sz="1000" b="0" i="0" u="none" strike="noStrike" smtClean="0">
                          <a:solidFill>
                            <a:srgbClr val="000000"/>
                          </a:solidFill>
                          <a:latin typeface="Arial" panose="020B0604020202020204"/>
                        </a:rPr>
                        <a:t> Duong 2 TPP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smtClean="0">
                          <a:solidFill>
                            <a:srgbClr val="000000"/>
                          </a:solidFill>
                          <a:latin typeface="Arial" panose="020B0604020202020204"/>
                        </a:rPr>
                        <a:t>2017</a:t>
                      </a:r>
                      <a:endParaRPr lang="en-US" sz="1000" b="0" i="0" u="none" strike="noStrike">
                        <a:solidFill>
                          <a:srgbClr val="000000"/>
                        </a:solidFill>
                        <a:latin typeface="Arial" panose="020B0604020202020204"/>
                      </a:endParaRP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09352">
                <a:tc>
                  <a:txBody>
                    <a:bodyPr/>
                    <a:lstStyle/>
                    <a:p>
                      <a:pPr algn="ctr" fontAlgn="ctr"/>
                      <a:r>
                        <a:rPr lang="en-US" sz="1000" b="0" i="0" u="none" strike="noStrike" smtClean="0">
                          <a:solidFill>
                            <a:srgbClr val="000000"/>
                          </a:solidFill>
                          <a:latin typeface="Arial" panose="020B0604020202020204"/>
                        </a:rPr>
                        <a:t>48</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Hopper Heater</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rgbClr val="000000"/>
                          </a:solidFill>
                          <a:latin typeface="Arial" panose="020B0604020202020204"/>
                        </a:rPr>
                        <a:t>ESP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Mong</a:t>
                      </a:r>
                      <a:r>
                        <a:rPr lang="en-US" sz="1000" b="0" i="0" u="none" strike="noStrike" smtClean="0">
                          <a:solidFill>
                            <a:srgbClr val="000000"/>
                          </a:solidFill>
                          <a:latin typeface="Arial" panose="020B0604020202020204"/>
                        </a:rPr>
                        <a:t> Duong 2 TPP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smtClean="0">
                          <a:solidFill>
                            <a:srgbClr val="000000"/>
                          </a:solidFill>
                          <a:latin typeface="Arial" panose="020B0604020202020204"/>
                        </a:rPr>
                        <a:t>2017</a:t>
                      </a:r>
                      <a:endParaRPr lang="en-US" sz="1000" b="0" i="0" u="none" strike="noStrike">
                        <a:solidFill>
                          <a:srgbClr val="000000"/>
                        </a:solidFill>
                        <a:latin typeface="Arial" panose="020B0604020202020204"/>
                      </a:endParaRP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16509">
                <a:tc>
                  <a:txBody>
                    <a:bodyPr/>
                    <a:lstStyle/>
                    <a:p>
                      <a:pPr algn="ctr" fontAlgn="ctr"/>
                      <a:r>
                        <a:rPr lang="en-US" sz="1000" b="0" i="0" u="none" strike="noStrike" smtClean="0">
                          <a:solidFill>
                            <a:srgbClr val="000000"/>
                          </a:solidFill>
                          <a:latin typeface="Arial" panose="020B0604020202020204"/>
                        </a:rPr>
                        <a:t>49</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TR Fan</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rgbClr val="000000"/>
                          </a:solidFill>
                          <a:latin typeface="Arial" panose="020B0604020202020204"/>
                        </a:rPr>
                        <a:t>ESP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Mong</a:t>
                      </a:r>
                      <a:r>
                        <a:rPr lang="en-US" sz="1000" b="0" i="0" u="none" strike="noStrike" smtClean="0">
                          <a:solidFill>
                            <a:srgbClr val="000000"/>
                          </a:solidFill>
                          <a:latin typeface="Arial" panose="020B0604020202020204"/>
                        </a:rPr>
                        <a:t> Duong 2 TPP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smtClean="0">
                          <a:solidFill>
                            <a:srgbClr val="000000"/>
                          </a:solidFill>
                          <a:latin typeface="Arial" panose="020B0604020202020204"/>
                        </a:rPr>
                        <a:t>2017</a:t>
                      </a:r>
                      <a:endParaRPr lang="en-US" sz="1000" b="0" i="0" u="none" strike="noStrike">
                        <a:solidFill>
                          <a:srgbClr val="000000"/>
                        </a:solidFill>
                        <a:latin typeface="Arial" panose="020B0604020202020204"/>
                      </a:endParaRP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37873">
                <a:tc>
                  <a:txBody>
                    <a:bodyPr/>
                    <a:lstStyle/>
                    <a:p>
                      <a:pPr algn="ctr" fontAlgn="ctr"/>
                      <a:r>
                        <a:rPr lang="en-US" sz="1000" b="0" i="0" u="none" strike="noStrike" smtClean="0">
                          <a:solidFill>
                            <a:srgbClr val="000000"/>
                          </a:solidFill>
                          <a:latin typeface="Arial" panose="020B0604020202020204"/>
                        </a:rPr>
                        <a:t>50</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CE Bearing Sleeve</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rgbClr val="000000"/>
                          </a:solidFill>
                          <a:latin typeface="Arial" panose="020B0604020202020204"/>
                        </a:rPr>
                        <a:t>ESP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Mong</a:t>
                      </a:r>
                      <a:r>
                        <a:rPr lang="en-US" sz="1000" b="0" i="0" u="none" strike="noStrike" smtClean="0">
                          <a:solidFill>
                            <a:srgbClr val="000000"/>
                          </a:solidFill>
                          <a:latin typeface="Arial" panose="020B0604020202020204"/>
                        </a:rPr>
                        <a:t> Duong 2 TPP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smtClean="0">
                          <a:solidFill>
                            <a:srgbClr val="000000"/>
                          </a:solidFill>
                          <a:latin typeface="Arial" panose="020B0604020202020204"/>
                        </a:rPr>
                        <a:t>2017</a:t>
                      </a:r>
                      <a:endParaRPr lang="en-US" sz="1000" b="0" i="0" u="none" strike="noStrike">
                        <a:solidFill>
                          <a:srgbClr val="000000"/>
                        </a:solidFill>
                        <a:latin typeface="Arial" panose="020B0604020202020204"/>
                      </a:endParaRP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09352">
                <a:tc>
                  <a:txBody>
                    <a:bodyPr/>
                    <a:lstStyle/>
                    <a:p>
                      <a:pPr algn="ctr" fontAlgn="ctr"/>
                      <a:r>
                        <a:rPr lang="en-US" sz="1000" b="0" i="0" u="none" strike="noStrike" smtClean="0">
                          <a:solidFill>
                            <a:srgbClr val="000000"/>
                          </a:solidFill>
                          <a:latin typeface="Arial" panose="020B0604020202020204"/>
                        </a:rPr>
                        <a:t>51</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CE hammer Assembly</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rgbClr val="000000"/>
                          </a:solidFill>
                          <a:latin typeface="Arial" panose="020B0604020202020204"/>
                        </a:rPr>
                        <a:t>BASH</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Mong</a:t>
                      </a:r>
                      <a:r>
                        <a:rPr lang="en-US" sz="1000" b="0" i="0" u="none" strike="noStrike" smtClean="0">
                          <a:solidFill>
                            <a:srgbClr val="000000"/>
                          </a:solidFill>
                          <a:latin typeface="Arial" panose="020B0604020202020204"/>
                        </a:rPr>
                        <a:t> Duong 2 TPP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smtClean="0">
                          <a:solidFill>
                            <a:srgbClr val="000000"/>
                          </a:solidFill>
                          <a:latin typeface="Arial" panose="020B0604020202020204"/>
                        </a:rPr>
                        <a:t>2017</a:t>
                      </a:r>
                      <a:endParaRPr lang="en-US" sz="1000" b="0" i="0" u="none" strike="noStrike">
                        <a:solidFill>
                          <a:srgbClr val="000000"/>
                        </a:solidFill>
                        <a:latin typeface="Arial" panose="020B0604020202020204"/>
                      </a:endParaRP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09352">
                <a:tc>
                  <a:txBody>
                    <a:bodyPr/>
                    <a:lstStyle/>
                    <a:p>
                      <a:pPr algn="ctr" fontAlgn="ctr"/>
                      <a:r>
                        <a:rPr lang="en-US" sz="1000" b="0" i="0" u="none" strike="noStrike" smtClean="0">
                          <a:solidFill>
                            <a:srgbClr val="000000"/>
                          </a:solidFill>
                          <a:latin typeface="Arial" panose="020B0604020202020204"/>
                        </a:rPr>
                        <a:t>52</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Oring</a:t>
                      </a:r>
                      <a:r>
                        <a:rPr lang="en-US" sz="1000" b="0" i="0" u="none" strike="noStrike" smtClean="0">
                          <a:solidFill>
                            <a:srgbClr val="000000"/>
                          </a:solidFill>
                          <a:latin typeface="Arial" panose="020B0604020202020204"/>
                        </a:rPr>
                        <a:t>, Piston</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rgbClr val="000000"/>
                          </a:solidFill>
                          <a:latin typeface="Arial" panose="020B0604020202020204"/>
                        </a:rPr>
                        <a:t>BASH</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Mong</a:t>
                      </a:r>
                      <a:r>
                        <a:rPr lang="en-US" sz="1000" b="0" i="0" u="none" strike="noStrike" smtClean="0">
                          <a:solidFill>
                            <a:srgbClr val="000000"/>
                          </a:solidFill>
                          <a:latin typeface="Arial" panose="020B0604020202020204"/>
                        </a:rPr>
                        <a:t> Duong 2 TPP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smtClean="0">
                          <a:solidFill>
                            <a:srgbClr val="000000"/>
                          </a:solidFill>
                          <a:latin typeface="Arial" panose="020B0604020202020204"/>
                        </a:rPr>
                        <a:t>2017</a:t>
                      </a:r>
                      <a:endParaRPr lang="en-US" sz="1000" b="0" i="0" u="none" strike="noStrike">
                        <a:solidFill>
                          <a:srgbClr val="000000"/>
                        </a:solidFill>
                        <a:latin typeface="Arial" panose="020B0604020202020204"/>
                      </a:endParaRP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09352">
                <a:tc>
                  <a:txBody>
                    <a:bodyPr/>
                    <a:lstStyle/>
                    <a:p>
                      <a:pPr algn="ctr" fontAlgn="ctr"/>
                      <a:r>
                        <a:rPr lang="en-US" sz="1000" b="0" i="0" u="none" strike="noStrike" smtClean="0">
                          <a:solidFill>
                            <a:srgbClr val="000000"/>
                          </a:solidFill>
                          <a:latin typeface="Arial" panose="020B0604020202020204"/>
                        </a:rPr>
                        <a:t>53</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Cylinder, Air Blaster</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rgbClr val="000000"/>
                          </a:solidFill>
                          <a:latin typeface="Arial" panose="020B0604020202020204"/>
                        </a:rPr>
                        <a:t>BASH</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000" b="0" i="0" u="none" strike="noStrike" smtClean="0">
                          <a:solidFill>
                            <a:srgbClr val="000000"/>
                          </a:solidFill>
                          <a:latin typeface="Arial" panose="020B0604020202020204"/>
                        </a:rPr>
                        <a:t> </a:t>
                      </a:r>
                      <a:r>
                        <a:rPr lang="en-US" sz="1000" b="0" i="0" u="none" strike="noStrike" err="1" smtClean="0">
                          <a:solidFill>
                            <a:srgbClr val="000000"/>
                          </a:solidFill>
                          <a:latin typeface="Arial" panose="020B0604020202020204"/>
                        </a:rPr>
                        <a:t>Mong</a:t>
                      </a:r>
                      <a:r>
                        <a:rPr lang="en-US" sz="1000" b="0" i="0" u="none" strike="noStrike" smtClean="0">
                          <a:solidFill>
                            <a:srgbClr val="000000"/>
                          </a:solidFill>
                          <a:latin typeface="Arial" panose="020B0604020202020204"/>
                        </a:rPr>
                        <a:t> Duong 2 TPP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smtClean="0">
                          <a:solidFill>
                            <a:srgbClr val="000000"/>
                          </a:solidFill>
                          <a:latin typeface="Arial" panose="020B0604020202020204"/>
                        </a:rPr>
                        <a:t>2017</a:t>
                      </a:r>
                      <a:endParaRPr lang="en-US" sz="1000" b="0" i="0" u="none" strike="noStrike">
                        <a:solidFill>
                          <a:srgbClr val="000000"/>
                        </a:solidFill>
                        <a:latin typeface="Arial" panose="020B0604020202020204"/>
                      </a:endParaRP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209352">
                <a:tc>
                  <a:txBody>
                    <a:bodyPr/>
                    <a:lstStyle/>
                    <a:p>
                      <a:pPr algn="ctr" fontAlgn="ctr"/>
                      <a:r>
                        <a:rPr lang="en-US" sz="1000" b="0" i="0" u="none" strike="noStrike" smtClean="0">
                          <a:solidFill>
                            <a:srgbClr val="000000"/>
                          </a:solidFill>
                          <a:latin typeface="Arial" panose="020B0604020202020204"/>
                        </a:rPr>
                        <a:t>54</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TR Fan</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rgbClr val="000000"/>
                          </a:solidFill>
                          <a:latin typeface="Arial" panose="020B0604020202020204"/>
                        </a:rPr>
                        <a:t>ESP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000" b="0" i="0" u="none" strike="noStrike" smtClean="0">
                          <a:solidFill>
                            <a:srgbClr val="000000"/>
                          </a:solidFill>
                          <a:latin typeface="Arial" panose="020B0604020202020204"/>
                        </a:rPr>
                        <a:t> VN2 TPP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smtClean="0">
                          <a:solidFill>
                            <a:srgbClr val="000000"/>
                          </a:solidFill>
                          <a:latin typeface="Arial" panose="020B0604020202020204"/>
                        </a:rPr>
                        <a:t>2018</a:t>
                      </a:r>
                      <a:endParaRPr lang="en-US" sz="1000" b="0" i="0" u="none" strike="noStrike">
                        <a:solidFill>
                          <a:srgbClr val="000000"/>
                        </a:solidFill>
                        <a:latin typeface="Arial" panose="020B0604020202020204"/>
                      </a:endParaRP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209352">
                <a:tc>
                  <a:txBody>
                    <a:bodyPr/>
                    <a:lstStyle/>
                    <a:p>
                      <a:pPr algn="ctr" fontAlgn="ctr"/>
                      <a:r>
                        <a:rPr lang="en-US" sz="1000" b="0" i="0" u="none" strike="noStrike" smtClean="0">
                          <a:solidFill>
                            <a:srgbClr val="000000"/>
                          </a:solidFill>
                          <a:latin typeface="Arial" panose="020B0604020202020204"/>
                        </a:rPr>
                        <a:t>55</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Blower &amp; Motor, impeller</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rgbClr val="000000"/>
                          </a:solidFill>
                          <a:latin typeface="Arial" panose="020B0604020202020204"/>
                        </a:rPr>
                        <a:t>ESP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000" b="0" i="0" u="none" strike="noStrike" smtClean="0">
                          <a:solidFill>
                            <a:srgbClr val="000000"/>
                          </a:solidFill>
                          <a:latin typeface="Arial" panose="020B0604020202020204"/>
                        </a:rPr>
                        <a:t> VN2 TPP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smtClean="0">
                          <a:solidFill>
                            <a:srgbClr val="000000"/>
                          </a:solidFill>
                          <a:latin typeface="Arial" panose="020B0604020202020204"/>
                        </a:rPr>
                        <a:t>2018</a:t>
                      </a:r>
                      <a:endParaRPr lang="en-US" sz="1000" b="0" i="0" u="none" strike="noStrike">
                        <a:solidFill>
                          <a:srgbClr val="000000"/>
                        </a:solidFill>
                        <a:latin typeface="Arial" panose="020B0604020202020204"/>
                      </a:endParaRP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209352">
                <a:tc>
                  <a:txBody>
                    <a:bodyPr/>
                    <a:lstStyle/>
                    <a:p>
                      <a:pPr algn="ctr" fontAlgn="ctr"/>
                      <a:r>
                        <a:rPr lang="en-US" sz="1000" b="0" i="0" u="none" strike="noStrike" smtClean="0">
                          <a:solidFill>
                            <a:srgbClr val="000000"/>
                          </a:solidFill>
                          <a:latin typeface="Arial" panose="020B0604020202020204"/>
                        </a:rPr>
                        <a:t>56</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smtClean="0">
                          <a:solidFill>
                            <a:srgbClr val="000000"/>
                          </a:solidFill>
                          <a:latin typeface="Arial" panose="020B0604020202020204"/>
                        </a:rPr>
                        <a:t> Hammer Assembly</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smtClean="0">
                          <a:solidFill>
                            <a:srgbClr val="000000"/>
                          </a:solidFill>
                          <a:latin typeface="Arial" panose="020B0604020202020204"/>
                        </a:rPr>
                        <a:t>ESP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000" b="0" i="0" u="none" strike="noStrike" smtClean="0">
                          <a:solidFill>
                            <a:srgbClr val="000000"/>
                          </a:solidFill>
                          <a:latin typeface="Arial" panose="020B0604020202020204"/>
                        </a:rPr>
                        <a:t> VN3 TPP</a:t>
                      </a: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smtClean="0">
                          <a:solidFill>
                            <a:srgbClr val="000000"/>
                          </a:solidFill>
                          <a:latin typeface="Arial" panose="020B0604020202020204"/>
                        </a:rPr>
                        <a:t>2018</a:t>
                      </a:r>
                      <a:endParaRPr lang="en-US" sz="1000" b="0" i="0" u="none" strike="noStrike">
                        <a:solidFill>
                          <a:srgbClr val="000000"/>
                        </a:solidFill>
                        <a:latin typeface="Arial" panose="020B0604020202020204"/>
                      </a:endParaRPr>
                    </a:p>
                  </a:txBody>
                  <a:tcPr marL="4412" marR="4412" marT="4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209352">
                <a:tc>
                  <a:txBody>
                    <a:bodyPr/>
                    <a:lstStyle/>
                    <a:p>
                      <a:pPr algn="ctr" fontAlgn="ctr"/>
                      <a:r>
                        <a:rPr lang="vi-VN" sz="1000" b="0" i="0" u="none" strike="noStrike" dirty="0" smtClean="0">
                          <a:solidFill>
                            <a:srgbClr val="000000"/>
                          </a:solidFill>
                          <a:latin typeface="Arial" panose="020B0604020202020204"/>
                        </a:rPr>
                        <a:t>57</a:t>
                      </a:r>
                      <a:endParaRPr lang="en-US" sz="1000" b="0" i="0" u="none" strike="noStrike" dirty="0">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000" b="0" i="0" u="none" strike="noStrike" dirty="0" smtClean="0">
                          <a:solidFill>
                            <a:srgbClr val="000000"/>
                          </a:solidFill>
                          <a:latin typeface="Arial" panose="020B0604020202020204"/>
                        </a:rPr>
                        <a:t>Technical service</a:t>
                      </a:r>
                      <a:r>
                        <a:rPr lang="vi-VN" sz="1000" b="0" i="0" u="none" strike="noStrike" baseline="0" dirty="0" smtClean="0">
                          <a:solidFill>
                            <a:srgbClr val="000000"/>
                          </a:solidFill>
                          <a:latin typeface="Arial" panose="020B0604020202020204"/>
                        </a:rPr>
                        <a:t> supply</a:t>
                      </a:r>
                      <a:endParaRPr lang="en-US" sz="1000" b="0" i="0" u="none" strike="noStrike" dirty="0">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000" b="0" i="0" u="none" strike="noStrike" dirty="0" smtClean="0">
                          <a:solidFill>
                            <a:srgbClr val="000000"/>
                          </a:solidFill>
                          <a:latin typeface="Arial" panose="020B0604020202020204"/>
                        </a:rPr>
                        <a:t>ESP</a:t>
                      </a:r>
                      <a:endParaRPr lang="en-US" sz="1000" b="0" i="0" u="none" strike="noStrike" dirty="0">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000" b="0" i="0" u="none" strike="noStrike" dirty="0" smtClean="0">
                          <a:solidFill>
                            <a:srgbClr val="000000"/>
                          </a:solidFill>
                          <a:latin typeface="Arial" panose="020B0604020202020204"/>
                        </a:rPr>
                        <a:t>MD2</a:t>
                      </a:r>
                      <a:endParaRPr lang="en-US" sz="1000" b="0" i="0" u="none" strike="noStrike" dirty="0">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000" b="0" i="0" u="none" strike="noStrike" dirty="0" smtClean="0">
                          <a:solidFill>
                            <a:srgbClr val="000000"/>
                          </a:solidFill>
                          <a:latin typeface="Arial" panose="020B0604020202020204"/>
                        </a:rPr>
                        <a:t>2019</a:t>
                      </a:r>
                      <a:endParaRPr lang="en-US" sz="1000" b="0" i="0" u="none" strike="noStrike" dirty="0">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339692">
                <a:tc>
                  <a:txBody>
                    <a:bodyPr/>
                    <a:lstStyle/>
                    <a:p>
                      <a:pPr algn="ctr" fontAlgn="ct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209352">
                <a:tc>
                  <a:txBody>
                    <a:bodyPr/>
                    <a:lstStyle/>
                    <a:p>
                      <a:pPr algn="ctr" fontAlgn="ct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209352">
                <a:tc>
                  <a:txBody>
                    <a:bodyPr/>
                    <a:lstStyle/>
                    <a:p>
                      <a:pPr algn="ctr" fontAlgn="ct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r h="412812">
                <a:tc>
                  <a:txBody>
                    <a:bodyPr/>
                    <a:lstStyle/>
                    <a:p>
                      <a:pPr algn="ctr" fontAlgn="ct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r h="412812">
                <a:tc>
                  <a:txBody>
                    <a:bodyPr/>
                    <a:lstStyle/>
                    <a:p>
                      <a:pPr algn="ctr" fontAlgn="ct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000" b="0" i="0" u="none" strike="noStrike">
                        <a:solidFill>
                          <a:srgbClr val="000000"/>
                        </a:solidFill>
                        <a:latin typeface="Arial" panose="020B0604020202020204"/>
                      </a:endParaRPr>
                    </a:p>
                  </a:txBody>
                  <a:tcPr marL="4412" marR="4412" marT="4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9"/>
                  </a:ext>
                </a:extLst>
              </a:tr>
            </a:tbl>
          </a:graphicData>
        </a:graphic>
      </p:graphicFrame>
      <p:sp>
        <p:nvSpPr>
          <p:cNvPr id="7" name="Text Box 274"/>
          <p:cNvSpPr txBox="1">
            <a:spLocks noChangeArrowheads="1"/>
          </p:cNvSpPr>
          <p:nvPr/>
        </p:nvSpPr>
        <p:spPr bwMode="auto">
          <a:xfrm>
            <a:off x="636638" y="938289"/>
            <a:ext cx="3610284" cy="246221"/>
          </a:xfrm>
          <a:prstGeom prst="rect">
            <a:avLst/>
          </a:prstGeom>
          <a:noFill/>
          <a:ln w="9525">
            <a:noFill/>
            <a:miter lim="800000"/>
          </a:ln>
        </p:spPr>
        <p:txBody>
          <a:bodyPr wrap="none">
            <a:spAutoFit/>
          </a:bodyPr>
          <a:lstStyle/>
          <a:p>
            <a:pPr latinLnBrk="1">
              <a:buFont typeface="Wingdings" panose="05000000000000000000" pitchFamily="2" charset="2"/>
              <a:buChar char="§"/>
            </a:pPr>
            <a:r>
              <a:rPr lang="en-US" altLang="ko-KR" sz="1000" b="1" smtClean="0">
                <a:solidFill>
                  <a:schemeClr val="tx1"/>
                </a:solidFill>
                <a:latin typeface="Arial" panose="020B0604020202020204" pitchFamily="34" charset="0"/>
                <a:ea typeface="HY울릉도B"/>
                <a:cs typeface="Arial" panose="020B0604020202020204" pitchFamily="34" charset="0"/>
              </a:rPr>
              <a:t>  Experience of spare part and technical service  supply</a:t>
            </a:r>
            <a:endParaRPr lang="en-US" altLang="ko-KR" sz="1000" b="1">
              <a:solidFill>
                <a:schemeClr val="tx1"/>
              </a:solidFill>
              <a:latin typeface="Arial" panose="020B0604020202020204" pitchFamily="34" charset="0"/>
              <a:ea typeface="HY울릉도B"/>
              <a:cs typeface="Arial" panose="020B0604020202020204" pitchFamily="34" charset="0"/>
            </a:endParaRPr>
          </a:p>
        </p:txBody>
      </p:sp>
    </p:spTree>
    <p:extLst>
      <p:ext uri="{BB962C8B-B14F-4D97-AF65-F5344CB8AC3E}">
        <p14:creationId xmlns:p14="http://schemas.microsoft.com/office/powerpoint/2010/main" val="780297511"/>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74"/>
          <p:cNvSpPr txBox="1">
            <a:spLocks noChangeArrowheads="1"/>
          </p:cNvSpPr>
          <p:nvPr/>
        </p:nvSpPr>
        <p:spPr bwMode="auto">
          <a:xfrm>
            <a:off x="302816" y="865719"/>
            <a:ext cx="5109092" cy="246221"/>
          </a:xfrm>
          <a:prstGeom prst="rect">
            <a:avLst/>
          </a:prstGeom>
          <a:noFill/>
          <a:ln w="9525">
            <a:noFill/>
            <a:miter lim="800000"/>
          </a:ln>
        </p:spPr>
        <p:txBody>
          <a:bodyPr wrap="none">
            <a:spAutoFit/>
          </a:bodyPr>
          <a:lstStyle/>
          <a:p>
            <a:pPr latinLnBrk="1">
              <a:buFont typeface="Wingdings" panose="05000000000000000000" pitchFamily="2" charset="2"/>
              <a:buChar char="§"/>
            </a:pPr>
            <a:r>
              <a:rPr lang="en-US" altLang="ko-KR" sz="1000" b="1" smtClean="0">
                <a:solidFill>
                  <a:schemeClr val="tx1"/>
                </a:solidFill>
                <a:latin typeface="Arial" panose="020B0604020202020204" pitchFamily="34" charset="0"/>
                <a:ea typeface="HY울릉도B"/>
                <a:cs typeface="Arial" panose="020B0604020202020204" pitchFamily="34" charset="0"/>
              </a:rPr>
              <a:t>  Experience of Collecting Plate (CE)  and Discharge Electrode (DE) Manufacture</a:t>
            </a:r>
            <a:endParaRPr lang="en-US" altLang="ko-KR" sz="1000" b="1">
              <a:solidFill>
                <a:schemeClr val="tx1"/>
              </a:solidFill>
              <a:latin typeface="Arial" panose="020B0604020202020204" pitchFamily="34" charset="0"/>
              <a:ea typeface="HY울릉도B"/>
              <a:cs typeface="Arial" panose="020B0604020202020204" pitchFamily="34" charset="0"/>
            </a:endParaRPr>
          </a:p>
        </p:txBody>
      </p:sp>
      <p:sp>
        <p:nvSpPr>
          <p:cNvPr id="7" name="모서리가 둥근 직사각형 17"/>
          <p:cNvSpPr/>
          <p:nvPr/>
        </p:nvSpPr>
        <p:spPr bwMode="auto">
          <a:xfrm>
            <a:off x="504105" y="1475406"/>
            <a:ext cx="6010996" cy="1353521"/>
          </a:xfrm>
          <a:prstGeom prst="roundRect">
            <a:avLst/>
          </a:prstGeom>
          <a:solidFill>
            <a:schemeClr val="accent6">
              <a:lumMod val="20000"/>
              <a:lumOff val="80000"/>
            </a:schemeClr>
          </a:solidFill>
          <a:ln w="22225" algn="ctr">
            <a:noFill/>
            <a:round/>
          </a:ln>
          <a:effectLst/>
          <a:scene3d>
            <a:camera prst="orthographicFront">
              <a:rot lat="0" lon="0" rev="0"/>
            </a:camera>
            <a:lightRig rig="contrasting" dir="t">
              <a:rot lat="0" lon="0" rev="7800000"/>
            </a:lightRig>
          </a:scene3d>
          <a:sp3d>
            <a:bevelT w="139700" h="139700"/>
          </a:sp3d>
        </p:spPr>
        <p:txBody>
          <a:bodyPr wrap="square" tIns="0" bIns="0" rtlCol="0" anchor="ctr">
            <a:noAutofit/>
          </a:bodyPr>
          <a:lstStyle/>
          <a:p>
            <a:pPr marL="171450" indent="-171450" algn="just">
              <a:buFont typeface="Wingdings" panose="05000000000000000000" pitchFamily="2" charset="2"/>
              <a:buChar char="v"/>
            </a:pPr>
            <a:r>
              <a:rPr lang="en-US" altLang="ko-KR" sz="1000" dirty="0" smtClean="0">
                <a:solidFill>
                  <a:schemeClr val="tx1"/>
                </a:solidFill>
                <a:latin typeface="Arial" panose="020B0604020202020204" pitchFamily="34" charset="0"/>
                <a:ea typeface="휴먼모음T" pitchFamily="18" charset="-127"/>
                <a:cs typeface="Arial" panose="020B0604020202020204" pitchFamily="34" charset="0"/>
              </a:rPr>
              <a:t> KC Cottrell Vietnam has imported CE and DE Production Line and manufactured CE, DE ourselves to supply for  projects in Vietnam. </a:t>
            </a:r>
          </a:p>
          <a:p>
            <a:pPr marL="171450" indent="-171450" algn="just">
              <a:buFont typeface="Wingdings" panose="05000000000000000000" pitchFamily="2" charset="2"/>
              <a:buChar char="v"/>
            </a:pPr>
            <a:r>
              <a:rPr lang="en-US" altLang="ko-KR" sz="1000" dirty="0" smtClean="0">
                <a:solidFill>
                  <a:schemeClr val="tx1"/>
                </a:solidFill>
                <a:latin typeface="Arial" panose="020B0604020202020204" pitchFamily="34" charset="0"/>
                <a:ea typeface="휴먼모음T" pitchFamily="18" charset="-127"/>
                <a:cs typeface="Arial" panose="020B0604020202020204" pitchFamily="34" charset="0"/>
              </a:rPr>
              <a:t> Our products and production procedure have been supplied for 2 ESP Units of </a:t>
            </a:r>
            <a:r>
              <a:rPr lang="en-US" altLang="ko-KR" sz="1000" dirty="0" err="1" smtClean="0">
                <a:solidFill>
                  <a:schemeClr val="tx1"/>
                </a:solidFill>
                <a:latin typeface="Arial" panose="020B0604020202020204" pitchFamily="34" charset="0"/>
                <a:ea typeface="휴먼모음T" pitchFamily="18" charset="-127"/>
                <a:cs typeface="Arial" panose="020B0604020202020204" pitchFamily="34" charset="0"/>
              </a:rPr>
              <a:t>Nghi</a:t>
            </a:r>
            <a:r>
              <a:rPr lang="en-US" altLang="ko-KR" sz="1000" dirty="0" smtClean="0">
                <a:solidFill>
                  <a:schemeClr val="tx1"/>
                </a:solidFill>
                <a:latin typeface="Arial" panose="020B0604020202020204" pitchFamily="34" charset="0"/>
                <a:ea typeface="휴먼모음T" pitchFamily="18" charset="-127"/>
                <a:cs typeface="Arial" panose="020B0604020202020204" pitchFamily="34" charset="0"/>
              </a:rPr>
              <a:t> Son 1 project</a:t>
            </a:r>
            <a:r>
              <a:rPr lang="vi-VN" altLang="ko-KR" sz="1000" dirty="0" smtClean="0">
                <a:solidFill>
                  <a:schemeClr val="tx1"/>
                </a:solidFill>
                <a:latin typeface="Arial" panose="020B0604020202020204" pitchFamily="34" charset="0"/>
                <a:ea typeface="휴먼모음T" pitchFamily="18" charset="-127"/>
                <a:cs typeface="Arial" panose="020B0604020202020204" pitchFamily="34" charset="0"/>
              </a:rPr>
              <a:t>, VN3, VSHN1, Chanh Duong paper mill, </a:t>
            </a:r>
            <a:r>
              <a:rPr lang="en-US" altLang="ko-KR" sz="1000" dirty="0" smtClean="0">
                <a:solidFill>
                  <a:schemeClr val="tx1"/>
                </a:solidFill>
                <a:latin typeface="Arial" panose="020B0604020202020204" pitchFamily="34" charset="0"/>
                <a:ea typeface="휴먼모음T" pitchFamily="18" charset="-127"/>
                <a:cs typeface="Arial" panose="020B0604020202020204" pitchFamily="34" charset="0"/>
              </a:rPr>
              <a:t> and gained full satisfaction of customer and owner.</a:t>
            </a:r>
          </a:p>
        </p:txBody>
      </p:sp>
      <p:pic>
        <p:nvPicPr>
          <p:cNvPr id="38914" name="Picture 2" descr="C:\Users\Admin\Desktop\Em Huyen\SAM_4027.JPG"/>
          <p:cNvPicPr>
            <a:picLocks noChangeAspect="1" noChangeArrowheads="1"/>
          </p:cNvPicPr>
          <p:nvPr/>
        </p:nvPicPr>
        <p:blipFill>
          <a:blip r:embed="rId3" cstate="print"/>
          <a:srcRect/>
          <a:stretch>
            <a:fillRect/>
          </a:stretch>
        </p:blipFill>
        <p:spPr bwMode="auto">
          <a:xfrm>
            <a:off x="504571" y="6179060"/>
            <a:ext cx="2880360" cy="2160271"/>
          </a:xfrm>
          <a:prstGeom prst="rect">
            <a:avLst/>
          </a:prstGeom>
          <a:noFill/>
        </p:spPr>
      </p:pic>
      <p:pic>
        <p:nvPicPr>
          <p:cNvPr id="11" name="Picture 4"/>
          <p:cNvPicPr>
            <a:picLocks noChangeAspect="1"/>
          </p:cNvPicPr>
          <p:nvPr/>
        </p:nvPicPr>
        <p:blipFill>
          <a:blip r:embed="rId4"/>
          <a:srcRect/>
          <a:stretch>
            <a:fillRect/>
          </a:stretch>
        </p:blipFill>
        <p:spPr bwMode="auto">
          <a:xfrm>
            <a:off x="539355" y="3820584"/>
            <a:ext cx="2864246" cy="2072216"/>
          </a:xfrm>
          <a:prstGeom prst="rect">
            <a:avLst/>
          </a:prstGeom>
          <a:noFill/>
          <a:ln w="9525">
            <a:noFill/>
            <a:miter lim="800000"/>
            <a:headEnd/>
            <a:tailEnd/>
          </a:ln>
        </p:spPr>
      </p:pic>
      <p:sp>
        <p:nvSpPr>
          <p:cNvPr id="14" name="Text Box 274"/>
          <p:cNvSpPr txBox="1">
            <a:spLocks noChangeArrowheads="1"/>
          </p:cNvSpPr>
          <p:nvPr/>
        </p:nvSpPr>
        <p:spPr bwMode="auto">
          <a:xfrm>
            <a:off x="1643065" y="3057527"/>
            <a:ext cx="3443287" cy="246221"/>
          </a:xfrm>
          <a:prstGeom prst="rect">
            <a:avLst/>
          </a:prstGeom>
          <a:noFill/>
          <a:ln w="9525">
            <a:noFill/>
            <a:miter lim="800000"/>
          </a:ln>
        </p:spPr>
        <p:txBody>
          <a:bodyPr wrap="square">
            <a:spAutoFit/>
          </a:bodyPr>
          <a:lstStyle/>
          <a:p>
            <a:pPr latinLnBrk="1"/>
            <a:r>
              <a:rPr lang="en-US" altLang="ko-KR" sz="1000" b="1" smtClean="0">
                <a:solidFill>
                  <a:schemeClr val="tx1"/>
                </a:solidFill>
                <a:latin typeface="Arial" panose="020B0604020202020204" pitchFamily="34" charset="0"/>
                <a:ea typeface="HY울릉도B" charset="-127"/>
              </a:rPr>
              <a:t>Manufacturing</a:t>
            </a:r>
            <a:endParaRPr lang="en-US" altLang="ko-KR" sz="1000" b="1">
              <a:solidFill>
                <a:schemeClr val="tx1"/>
              </a:solidFill>
              <a:latin typeface="Arial" panose="020B0604020202020204" pitchFamily="34" charset="0"/>
              <a:ea typeface="HY울릉도B" charset="-127"/>
            </a:endParaRPr>
          </a:p>
        </p:txBody>
      </p:sp>
      <p:pic>
        <p:nvPicPr>
          <p:cNvPr id="1028" name="Picture 4" descr="C:\Users\Admin\Desktop\Em Huyen\SAM_0473.JPG"/>
          <p:cNvPicPr>
            <a:picLocks noChangeAspect="1" noChangeArrowheads="1"/>
          </p:cNvPicPr>
          <p:nvPr/>
        </p:nvPicPr>
        <p:blipFill>
          <a:blip r:embed="rId5" cstate="print"/>
          <a:srcRect/>
          <a:stretch>
            <a:fillRect/>
          </a:stretch>
        </p:blipFill>
        <p:spPr bwMode="auto">
          <a:xfrm>
            <a:off x="3657600" y="3829050"/>
            <a:ext cx="2743200" cy="2057400"/>
          </a:xfrm>
          <a:prstGeom prst="rect">
            <a:avLst/>
          </a:prstGeom>
          <a:noFill/>
        </p:spPr>
      </p:pic>
      <p:pic>
        <p:nvPicPr>
          <p:cNvPr id="1029" name="Picture 5" descr="C:\Users\Admin\Desktop\Em Huyen\SAM_4395.JPG"/>
          <p:cNvPicPr>
            <a:picLocks noChangeAspect="1" noChangeArrowheads="1"/>
          </p:cNvPicPr>
          <p:nvPr/>
        </p:nvPicPr>
        <p:blipFill>
          <a:blip r:embed="rId6" cstate="print"/>
          <a:srcRect/>
          <a:stretch>
            <a:fillRect/>
          </a:stretch>
        </p:blipFill>
        <p:spPr bwMode="auto">
          <a:xfrm>
            <a:off x="3634740" y="6183630"/>
            <a:ext cx="2804160" cy="2103120"/>
          </a:xfrm>
          <a:prstGeom prst="rect">
            <a:avLst/>
          </a:prstGeom>
          <a:noFill/>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609600"/>
            <a:ext cx="6172200" cy="406400"/>
          </a:xfrm>
        </p:spPr>
        <p:txBody>
          <a:bodyPr/>
          <a:lstStyle/>
          <a:p>
            <a:pPr algn="l"/>
            <a:r>
              <a:rPr lang="en-US" sz="1200" b="1" smtClean="0">
                <a:solidFill>
                  <a:schemeClr val="tx1"/>
                </a:solidFill>
                <a:latin typeface="Arial" panose="020B0604020202020204" pitchFamily="34" charset="0"/>
                <a:cs typeface="Arial" panose="020B0604020202020204" pitchFamily="34" charset="0"/>
              </a:rPr>
              <a:t>5.  SOCIAL ACTIVITIES</a:t>
            </a:r>
            <a:endParaRPr lang="en-US" sz="1200" b="1">
              <a:solidFill>
                <a:schemeClr val="tx1"/>
              </a:solidFill>
              <a:latin typeface="Arial" panose="020B0604020202020204" pitchFamily="34" charset="0"/>
              <a:cs typeface="Arial" panose="020B0604020202020204" pitchFamily="34" charset="0"/>
            </a:endParaRPr>
          </a:p>
        </p:txBody>
      </p:sp>
      <p:pic>
        <p:nvPicPr>
          <p:cNvPr id="11" name="Picture 2" descr="C:\Users\Admin\Desktop\HCM 005.jpg"/>
          <p:cNvPicPr>
            <a:picLocks noGrp="1" noChangeAspect="1" noChangeArrowheads="1"/>
          </p:cNvPicPr>
          <p:nvPr>
            <p:ph idx="1"/>
          </p:nvPr>
        </p:nvPicPr>
        <p:blipFill>
          <a:blip r:embed="rId2" cstate="print"/>
          <a:srcRect/>
          <a:stretch>
            <a:fillRect/>
          </a:stretch>
        </p:blipFill>
        <p:spPr bwMode="auto">
          <a:xfrm>
            <a:off x="583564" y="6917011"/>
            <a:ext cx="2731135" cy="1753914"/>
          </a:xfrm>
          <a:prstGeom prst="rect">
            <a:avLst/>
          </a:prstGeom>
          <a:noFill/>
        </p:spPr>
      </p:pic>
      <p:graphicFrame>
        <p:nvGraphicFramePr>
          <p:cNvPr id="7" name="Table 6"/>
          <p:cNvGraphicFramePr>
            <a:graphicFrameLocks noGrp="1"/>
          </p:cNvGraphicFramePr>
          <p:nvPr/>
        </p:nvGraphicFramePr>
        <p:xfrm>
          <a:off x="608427" y="4488180"/>
          <a:ext cx="3442873" cy="1595120"/>
        </p:xfrm>
        <a:graphic>
          <a:graphicData uri="http://schemas.openxmlformats.org/drawingml/2006/table">
            <a:tbl>
              <a:tblPr firstRow="1" bandRow="1">
                <a:tableStyleId>{5C22544A-7EE6-4342-B048-85BDC9FD1C3A}</a:tableStyleId>
              </a:tblPr>
              <a:tblGrid>
                <a:gridCol w="3442873">
                  <a:extLst>
                    <a:ext uri="{9D8B030D-6E8A-4147-A177-3AD203B41FA5}">
                      <a16:colId xmlns:a16="http://schemas.microsoft.com/office/drawing/2014/main" val="20000"/>
                    </a:ext>
                  </a:extLst>
                </a:gridCol>
              </a:tblGrid>
              <a:tr h="1595120">
                <a:tc>
                  <a:txBody>
                    <a:bodyPr/>
                    <a:lstStyle/>
                    <a:p>
                      <a:pPr algn="just" latinLnBrk="1">
                        <a:lnSpc>
                          <a:spcPct val="150000"/>
                        </a:lnSpc>
                      </a:pPr>
                      <a:r>
                        <a:rPr lang="en-US" altLang="ko-KR" sz="1000" b="0" kern="1200" smtClean="0">
                          <a:solidFill>
                            <a:schemeClr val="tx1"/>
                          </a:solidFill>
                          <a:latin typeface="Arial" panose="020B0604020202020204" pitchFamily="34" charset="0"/>
                          <a:ea typeface="+mn-ea"/>
                          <a:cs typeface="Arial" panose="020B0604020202020204" pitchFamily="34" charset="0"/>
                        </a:rPr>
                        <a:t>Sponsored</a:t>
                      </a:r>
                      <a:r>
                        <a:rPr lang="en-US" altLang="ko-KR" sz="1000" b="0" smtClean="0">
                          <a:solidFill>
                            <a:schemeClr val="tx1"/>
                          </a:solidFill>
                          <a:latin typeface="Arial" panose="020B0604020202020204" pitchFamily="34" charset="0"/>
                          <a:ea typeface="HY울릉도B" charset="-127"/>
                        </a:rPr>
                        <a:t> for </a:t>
                      </a:r>
                      <a:r>
                        <a:rPr lang="en-US" altLang="ko-KR" sz="1000" b="0" err="1" smtClean="0">
                          <a:solidFill>
                            <a:schemeClr val="tx1"/>
                          </a:solidFill>
                          <a:latin typeface="Arial" panose="020B0604020202020204" pitchFamily="34" charset="0"/>
                          <a:ea typeface="HY울릉도B" charset="-127"/>
                        </a:rPr>
                        <a:t>Hai</a:t>
                      </a:r>
                      <a:r>
                        <a:rPr lang="en-US" altLang="ko-KR" sz="1000" b="0" smtClean="0">
                          <a:solidFill>
                            <a:schemeClr val="tx1"/>
                          </a:solidFill>
                          <a:latin typeface="Arial" panose="020B0604020202020204" pitchFamily="34" charset="0"/>
                          <a:ea typeface="HY울릉도B" charset="-127"/>
                        </a:rPr>
                        <a:t> Ha school, (Desks, Stools, Books and others) </a:t>
                      </a:r>
                    </a:p>
                    <a:p>
                      <a:pPr algn="just" latinLnBrk="1">
                        <a:lnSpc>
                          <a:spcPct val="150000"/>
                        </a:lnSpc>
                      </a:pPr>
                      <a:r>
                        <a:rPr lang="en-US" altLang="ko-KR" sz="1000" b="0" smtClean="0">
                          <a:solidFill>
                            <a:schemeClr val="tx1"/>
                          </a:solidFill>
                          <a:latin typeface="Arial" panose="020B0604020202020204" pitchFamily="34" charset="0"/>
                          <a:ea typeface="HY울릉도B" charset="-127"/>
                        </a:rPr>
                        <a:t>Address: </a:t>
                      </a:r>
                      <a:r>
                        <a:rPr lang="en-US" altLang="ko-KR" sz="1000" b="0" err="1" smtClean="0">
                          <a:solidFill>
                            <a:schemeClr val="tx1"/>
                          </a:solidFill>
                          <a:latin typeface="Arial" panose="020B0604020202020204" pitchFamily="34" charset="0"/>
                          <a:ea typeface="HY울릉도B" charset="-127"/>
                        </a:rPr>
                        <a:t>Hai</a:t>
                      </a:r>
                      <a:r>
                        <a:rPr lang="en-US" altLang="ko-KR" sz="1000" b="0" smtClean="0">
                          <a:solidFill>
                            <a:schemeClr val="tx1"/>
                          </a:solidFill>
                          <a:latin typeface="Arial" panose="020B0604020202020204" pitchFamily="34" charset="0"/>
                          <a:ea typeface="HY울릉도B" charset="-127"/>
                        </a:rPr>
                        <a:t> Ha Commune, </a:t>
                      </a:r>
                      <a:r>
                        <a:rPr lang="en-US" altLang="ko-KR" sz="1000" b="0" err="1" smtClean="0">
                          <a:solidFill>
                            <a:schemeClr val="tx1"/>
                          </a:solidFill>
                          <a:latin typeface="Arial" panose="020B0604020202020204" pitchFamily="34" charset="0"/>
                          <a:ea typeface="HY울릉도B" charset="-127"/>
                        </a:rPr>
                        <a:t>Tinh</a:t>
                      </a:r>
                      <a:r>
                        <a:rPr lang="en-US" altLang="ko-KR" sz="1000" b="0" smtClean="0">
                          <a:solidFill>
                            <a:schemeClr val="tx1"/>
                          </a:solidFill>
                          <a:latin typeface="Arial" panose="020B0604020202020204" pitchFamily="34" charset="0"/>
                          <a:ea typeface="HY울릉도B" charset="-127"/>
                        </a:rPr>
                        <a:t> </a:t>
                      </a:r>
                      <a:r>
                        <a:rPr lang="en-US" altLang="ko-KR" sz="1000" b="0" err="1" smtClean="0">
                          <a:solidFill>
                            <a:schemeClr val="tx1"/>
                          </a:solidFill>
                          <a:latin typeface="Arial" panose="020B0604020202020204" pitchFamily="34" charset="0"/>
                          <a:ea typeface="HY울릉도B" charset="-127"/>
                        </a:rPr>
                        <a:t>Gia</a:t>
                      </a:r>
                      <a:r>
                        <a:rPr lang="en-US" altLang="ko-KR" sz="1000" b="0" smtClean="0">
                          <a:solidFill>
                            <a:schemeClr val="tx1"/>
                          </a:solidFill>
                          <a:latin typeface="Arial" panose="020B0604020202020204" pitchFamily="34" charset="0"/>
                          <a:ea typeface="HY울릉도B" charset="-127"/>
                        </a:rPr>
                        <a:t> Dist., </a:t>
                      </a:r>
                      <a:r>
                        <a:rPr lang="en-US" altLang="ko-KR" sz="1000" b="0" err="1" smtClean="0">
                          <a:solidFill>
                            <a:schemeClr val="tx1"/>
                          </a:solidFill>
                          <a:latin typeface="Arial" panose="020B0604020202020204" pitchFamily="34" charset="0"/>
                          <a:ea typeface="HY울릉도B" charset="-127"/>
                        </a:rPr>
                        <a:t>Thanh</a:t>
                      </a:r>
                      <a:r>
                        <a:rPr lang="en-US" altLang="ko-KR" sz="1000" b="0" smtClean="0">
                          <a:solidFill>
                            <a:schemeClr val="tx1"/>
                          </a:solidFill>
                          <a:latin typeface="Arial" panose="020B0604020202020204" pitchFamily="34" charset="0"/>
                          <a:ea typeface="HY울릉도B" charset="-127"/>
                        </a:rPr>
                        <a:t> </a:t>
                      </a:r>
                      <a:r>
                        <a:rPr lang="en-US" altLang="ko-KR" sz="1000" b="0" err="1" smtClean="0">
                          <a:solidFill>
                            <a:schemeClr val="tx1"/>
                          </a:solidFill>
                          <a:latin typeface="Arial" panose="020B0604020202020204" pitchFamily="34" charset="0"/>
                          <a:ea typeface="HY울릉도B" charset="-127"/>
                        </a:rPr>
                        <a:t>Hoa</a:t>
                      </a:r>
                      <a:r>
                        <a:rPr lang="en-US" altLang="ko-KR" sz="1000" b="0" smtClean="0">
                          <a:solidFill>
                            <a:schemeClr val="tx1"/>
                          </a:solidFill>
                          <a:latin typeface="Arial" panose="020B0604020202020204" pitchFamily="34" charset="0"/>
                          <a:ea typeface="HY울릉도B" charset="-127"/>
                        </a:rPr>
                        <a:t>, VIETNAM 2012</a:t>
                      </a:r>
                    </a:p>
                    <a:p>
                      <a:pPr algn="just" latinLnBrk="1">
                        <a:lnSpc>
                          <a:spcPct val="150000"/>
                        </a:lnSpc>
                      </a:pPr>
                      <a:r>
                        <a:rPr lang="en-US" altLang="ko-KR" sz="1000" b="0" smtClean="0">
                          <a:solidFill>
                            <a:schemeClr val="tx1"/>
                          </a:solidFill>
                          <a:latin typeface="Arial" panose="020B0604020202020204" pitchFamily="34" charset="0"/>
                          <a:ea typeface="HY울릉도B" charset="-127"/>
                        </a:rPr>
                        <a:t> (when we execute </a:t>
                      </a:r>
                      <a:r>
                        <a:rPr lang="en-US" altLang="ko-KR" sz="1000" b="0" err="1" smtClean="0">
                          <a:solidFill>
                            <a:schemeClr val="tx1"/>
                          </a:solidFill>
                          <a:latin typeface="Arial" panose="020B0604020202020204" pitchFamily="34" charset="0"/>
                          <a:ea typeface="HY울릉도B" charset="-127"/>
                        </a:rPr>
                        <a:t>Nghi</a:t>
                      </a:r>
                      <a:r>
                        <a:rPr lang="en-US" altLang="ko-KR" sz="1000" b="0" smtClean="0">
                          <a:solidFill>
                            <a:schemeClr val="tx1"/>
                          </a:solidFill>
                          <a:latin typeface="Arial" panose="020B0604020202020204" pitchFamily="34" charset="0"/>
                          <a:ea typeface="HY울릉도B" charset="-127"/>
                        </a:rPr>
                        <a:t> Son 1 Project)  </a:t>
                      </a:r>
                    </a:p>
                    <a:p>
                      <a:pPr algn="just">
                        <a:lnSpc>
                          <a:spcPct val="150000"/>
                        </a:lnSpc>
                      </a:pPr>
                      <a:endParaRPr lang="en-US" sz="1000" b="0">
                        <a:solidFill>
                          <a:schemeClr val="tx1"/>
                        </a:solidFill>
                      </a:endParaRPr>
                    </a:p>
                  </a:txBody>
                  <a:tcPr>
                    <a:solidFill>
                      <a:schemeClr val="accent1"/>
                    </a:solidFill>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nvGraphicFramePr>
        <p:xfrm>
          <a:off x="596900" y="1355383"/>
          <a:ext cx="5981700" cy="702017"/>
        </p:xfrm>
        <a:graphic>
          <a:graphicData uri="http://schemas.openxmlformats.org/drawingml/2006/table">
            <a:tbl>
              <a:tblPr firstRow="1" bandRow="1">
                <a:effectLst/>
                <a:tableStyleId>{5C22544A-7EE6-4342-B048-85BDC9FD1C3A}</a:tableStyleId>
              </a:tblPr>
              <a:tblGrid>
                <a:gridCol w="5981700">
                  <a:extLst>
                    <a:ext uri="{9D8B030D-6E8A-4147-A177-3AD203B41FA5}">
                      <a16:colId xmlns:a16="http://schemas.microsoft.com/office/drawing/2014/main" val="20000"/>
                    </a:ext>
                  </a:extLst>
                </a:gridCol>
              </a:tblGrid>
              <a:tr h="702017">
                <a:tc>
                  <a:txBody>
                    <a:bodyPr/>
                    <a:lstStyle/>
                    <a:p>
                      <a:pPr>
                        <a:lnSpc>
                          <a:spcPct val="150000"/>
                        </a:lnSpc>
                      </a:pPr>
                      <a:r>
                        <a:rPr lang="en-US" sz="1000" b="0" smtClean="0">
                          <a:solidFill>
                            <a:schemeClr val="tx1"/>
                          </a:solidFill>
                          <a:latin typeface="Arial" panose="020B0604020202020204" pitchFamily="34" charset="0"/>
                          <a:cs typeface="Arial" panose="020B0604020202020204" pitchFamily="34" charset="0"/>
                        </a:rPr>
                        <a:t>Scholarship ceremony for environmental emission treatment technology for Heat Engineering &amp; Refrigeration(IHERE) of  Hanoi University Technology</a:t>
                      </a:r>
                      <a:endParaRPr lang="en-US" sz="1000" b="0">
                        <a:solidFill>
                          <a:schemeClr val="tx1"/>
                        </a:solidFill>
                        <a:latin typeface="Arial" panose="020B0604020202020204" pitchFamily="34" charset="0"/>
                        <a:cs typeface="Arial" panose="020B0604020202020204" pitchFamily="34" charset="0"/>
                      </a:endParaRPr>
                    </a:p>
                  </a:txBody>
                  <a:tcPr>
                    <a:solidFill>
                      <a:schemeClr val="accent1"/>
                    </a:solidFill>
                  </a:tcPr>
                </a:tc>
                <a:extLst>
                  <a:ext uri="{0D108BD9-81ED-4DB2-BD59-A6C34878D82A}">
                    <a16:rowId xmlns:a16="http://schemas.microsoft.com/office/drawing/2014/main" val="10000"/>
                  </a:ext>
                </a:extLst>
              </a:tr>
            </a:tbl>
          </a:graphicData>
        </a:graphic>
      </p:graphicFrame>
      <p:pic>
        <p:nvPicPr>
          <p:cNvPr id="12" name="Picture 3" descr="C:\Users\Admin\Desktop\New folder (4)\Exhibition in HCMC\HCM 008.jpg"/>
          <p:cNvPicPr>
            <a:picLocks noChangeAspect="1" noChangeArrowheads="1"/>
          </p:cNvPicPr>
          <p:nvPr/>
        </p:nvPicPr>
        <p:blipFill>
          <a:blip r:embed="rId3" cstate="print"/>
          <a:srcRect/>
          <a:stretch>
            <a:fillRect/>
          </a:stretch>
        </p:blipFill>
        <p:spPr bwMode="auto">
          <a:xfrm>
            <a:off x="3403599" y="6892925"/>
            <a:ext cx="3090595" cy="1771650"/>
          </a:xfrm>
          <a:prstGeom prst="rect">
            <a:avLst/>
          </a:prstGeom>
          <a:noFill/>
        </p:spPr>
      </p:pic>
      <p:graphicFrame>
        <p:nvGraphicFramePr>
          <p:cNvPr id="13" name="Table 12"/>
          <p:cNvGraphicFramePr>
            <a:graphicFrameLocks noGrp="1"/>
          </p:cNvGraphicFramePr>
          <p:nvPr/>
        </p:nvGraphicFramePr>
        <p:xfrm>
          <a:off x="570326" y="6210300"/>
          <a:ext cx="6046373" cy="507365"/>
        </p:xfrm>
        <a:graphic>
          <a:graphicData uri="http://schemas.openxmlformats.org/drawingml/2006/table">
            <a:tbl>
              <a:tblPr firstRow="1" bandRow="1">
                <a:tableStyleId>{5C22544A-7EE6-4342-B048-85BDC9FD1C3A}</a:tableStyleId>
              </a:tblPr>
              <a:tblGrid>
                <a:gridCol w="6046373">
                  <a:extLst>
                    <a:ext uri="{9D8B030D-6E8A-4147-A177-3AD203B41FA5}">
                      <a16:colId xmlns:a16="http://schemas.microsoft.com/office/drawing/2014/main" val="20000"/>
                    </a:ext>
                  </a:extLst>
                </a:gridCol>
              </a:tblGrid>
              <a:tr h="507365">
                <a:tc>
                  <a:txBody>
                    <a:bodyPr/>
                    <a:lstStyle/>
                    <a:p>
                      <a:pPr algn="just" latinLnBrk="1">
                        <a:lnSpc>
                          <a:spcPct val="150000"/>
                        </a:lnSpc>
                      </a:pPr>
                      <a:r>
                        <a:rPr lang="en-US" altLang="ko-KR" sz="1000" b="0" smtClean="0">
                          <a:solidFill>
                            <a:schemeClr val="tx1"/>
                          </a:solidFill>
                          <a:latin typeface="Arial" panose="020B0604020202020204" pitchFamily="34" charset="0"/>
                          <a:ea typeface="HY울릉도B" charset="-127"/>
                        </a:rPr>
                        <a:t>Exhibition in Ho Chi Minh City - Power industry Viet Nam  - 2012</a:t>
                      </a:r>
                      <a:endParaRPr lang="en-US" sz="1000" b="0">
                        <a:solidFill>
                          <a:schemeClr val="tx1"/>
                        </a:solidFill>
                      </a:endParaRPr>
                    </a:p>
                  </a:txBody>
                  <a:tcPr>
                    <a:solidFill>
                      <a:schemeClr val="accent1"/>
                    </a:solidFill>
                  </a:tcPr>
                </a:tc>
                <a:extLst>
                  <a:ext uri="{0D108BD9-81ED-4DB2-BD59-A6C34878D82A}">
                    <a16:rowId xmlns:a16="http://schemas.microsoft.com/office/drawing/2014/main" val="10000"/>
                  </a:ext>
                </a:extLst>
              </a:tr>
            </a:tbl>
          </a:graphicData>
        </a:graphic>
      </p:graphicFrame>
      <p:pic>
        <p:nvPicPr>
          <p:cNvPr id="10" name="Picture 2" descr="DSC00273.JPG"/>
          <p:cNvPicPr>
            <a:picLocks noChangeAspect="1"/>
          </p:cNvPicPr>
          <p:nvPr/>
        </p:nvPicPr>
        <p:blipFill>
          <a:blip r:embed="rId4" cstate="print"/>
          <a:srcRect/>
          <a:stretch>
            <a:fillRect/>
          </a:stretch>
        </p:blipFill>
        <p:spPr bwMode="auto">
          <a:xfrm>
            <a:off x="635000" y="2133600"/>
            <a:ext cx="2795588" cy="2170113"/>
          </a:xfrm>
          <a:prstGeom prst="rect">
            <a:avLst/>
          </a:prstGeom>
          <a:noFill/>
          <a:ln w="9525">
            <a:noFill/>
            <a:miter lim="800000"/>
            <a:headEnd/>
            <a:tailEnd/>
          </a:ln>
        </p:spPr>
      </p:pic>
      <p:pic>
        <p:nvPicPr>
          <p:cNvPr id="14" name="Picture 3" descr="DSC00275.JPG"/>
          <p:cNvPicPr>
            <a:picLocks noChangeAspect="1"/>
          </p:cNvPicPr>
          <p:nvPr/>
        </p:nvPicPr>
        <p:blipFill>
          <a:blip r:embed="rId5" cstate="print"/>
          <a:srcRect/>
          <a:stretch>
            <a:fillRect/>
          </a:stretch>
        </p:blipFill>
        <p:spPr bwMode="auto">
          <a:xfrm>
            <a:off x="3541713" y="2146300"/>
            <a:ext cx="3052762" cy="2170113"/>
          </a:xfrm>
          <a:prstGeom prst="rect">
            <a:avLst/>
          </a:prstGeom>
          <a:noFill/>
          <a:ln w="9525">
            <a:noFill/>
            <a:miter lim="800000"/>
            <a:headEnd/>
            <a:tailEnd/>
          </a:ln>
        </p:spPr>
      </p:pic>
      <p:pic>
        <p:nvPicPr>
          <p:cNvPr id="15" name="Picture 3" descr="당사가 지원한 책,걸상(교장 선생님과 현지 공무원).JPG"/>
          <p:cNvPicPr>
            <a:picLocks noChangeAspect="1"/>
          </p:cNvPicPr>
          <p:nvPr/>
        </p:nvPicPr>
        <p:blipFill>
          <a:blip r:embed="rId6" cstate="print"/>
          <a:srcRect/>
          <a:stretch>
            <a:fillRect/>
          </a:stretch>
        </p:blipFill>
        <p:spPr bwMode="auto">
          <a:xfrm>
            <a:off x="4140200" y="4457699"/>
            <a:ext cx="2463799" cy="1597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74"/>
          <p:cNvSpPr txBox="1">
            <a:spLocks noChangeArrowheads="1"/>
          </p:cNvSpPr>
          <p:nvPr/>
        </p:nvSpPr>
        <p:spPr bwMode="auto">
          <a:xfrm>
            <a:off x="302816" y="716367"/>
            <a:ext cx="3833101" cy="276999"/>
          </a:xfrm>
          <a:prstGeom prst="rect">
            <a:avLst/>
          </a:prstGeom>
          <a:noFill/>
          <a:ln w="9525">
            <a:noFill/>
            <a:miter lim="800000"/>
          </a:ln>
        </p:spPr>
        <p:txBody>
          <a:bodyPr wrap="none">
            <a:spAutoFit/>
          </a:bodyPr>
          <a:lstStyle/>
          <a:p>
            <a:pPr latinLnBrk="1">
              <a:buFont typeface="Wingdings" panose="05000000000000000000" pitchFamily="2" charset="2"/>
              <a:buChar char="§"/>
            </a:pPr>
            <a:r>
              <a:rPr lang="en-US" altLang="ko-KR" sz="1200" b="1" smtClean="0">
                <a:solidFill>
                  <a:schemeClr val="tx1"/>
                </a:solidFill>
                <a:latin typeface="Arial" panose="020B0604020202020204" pitchFamily="34" charset="0"/>
                <a:ea typeface="HY울릉도B"/>
                <a:cs typeface="Arial" panose="020B0604020202020204" pitchFamily="34" charset="0"/>
              </a:rPr>
              <a:t>  Experience of KC Cottrell ( Holdings  Company)</a:t>
            </a:r>
            <a:endParaRPr lang="en-US" altLang="ko-KR" sz="1200" b="1">
              <a:solidFill>
                <a:schemeClr val="tx1"/>
              </a:solidFill>
              <a:latin typeface="Arial" panose="020B0604020202020204" pitchFamily="34" charset="0"/>
              <a:ea typeface="HY울릉도B"/>
              <a:cs typeface="Arial" panose="020B0604020202020204" pitchFamily="34" charset="0"/>
            </a:endParaRPr>
          </a:p>
        </p:txBody>
      </p:sp>
      <p:pic>
        <p:nvPicPr>
          <p:cNvPr id="7" name="그림 3" descr="신문광고용.JPG"/>
          <p:cNvPicPr>
            <a:picLocks noChangeAspect="1"/>
          </p:cNvPicPr>
          <p:nvPr/>
        </p:nvPicPr>
        <p:blipFill>
          <a:blip r:embed="rId2" cstate="print"/>
          <a:srcRect l="6667" r="3750"/>
          <a:stretch>
            <a:fillRect/>
          </a:stretch>
        </p:blipFill>
        <p:spPr>
          <a:xfrm>
            <a:off x="19050" y="0"/>
            <a:ext cx="6838950" cy="9144000"/>
          </a:xfrm>
          <a:prstGeom prst="rect">
            <a:avLst/>
          </a:prstGeom>
        </p:spPr>
      </p:pic>
      <p:sp>
        <p:nvSpPr>
          <p:cNvPr id="9" name="직사각형 1"/>
          <p:cNvSpPr/>
          <p:nvPr/>
        </p:nvSpPr>
        <p:spPr>
          <a:xfrm>
            <a:off x="403487" y="3324250"/>
            <a:ext cx="5844914" cy="461665"/>
          </a:xfrm>
          <a:prstGeom prst="rect">
            <a:avLst/>
          </a:prstGeom>
          <a:noFill/>
        </p:spPr>
        <p:txBody>
          <a:bodyPr wrap="square">
            <a:spAutoFit/>
          </a:bodyPr>
          <a:lstStyle/>
          <a:p>
            <a:pPr algn="ctr" fontAlgn="base">
              <a:spcBef>
                <a:spcPct val="0"/>
              </a:spcBef>
              <a:spcAft>
                <a:spcPct val="0"/>
              </a:spcAft>
              <a:defRPr/>
            </a:pPr>
            <a:r>
              <a:rPr kumimoji="1" lang="en-US" altLang="ko-KR" sz="2400" dirty="0" smtClean="0">
                <a:ln w="10160">
                  <a:solidFill>
                    <a:schemeClr val="accent1"/>
                  </a:solidFill>
                  <a:prstDash val="solid"/>
                </a:ln>
                <a:solidFill>
                  <a:schemeClr val="accent3"/>
                </a:solidFill>
                <a:effectLst>
                  <a:outerShdw blurRad="38100" dist="32000" dir="5400000" algn="tl">
                    <a:srgbClr val="000000">
                      <a:alpha val="30000"/>
                    </a:srgbClr>
                  </a:outerShdw>
                </a:effectLst>
                <a:latin typeface="Times"/>
                <a:ea typeface="굴림체" pitchFamily="49" charset="-127"/>
              </a:rPr>
              <a:t>KC Cottrell Vietnam </a:t>
            </a:r>
            <a:r>
              <a:rPr kumimoji="1" lang="en-US" altLang="ko-KR" sz="2400" dirty="0" err="1" smtClean="0">
                <a:ln w="10160">
                  <a:solidFill>
                    <a:schemeClr val="accent1"/>
                  </a:solidFill>
                  <a:prstDash val="solid"/>
                </a:ln>
                <a:solidFill>
                  <a:schemeClr val="accent3"/>
                </a:solidFill>
                <a:effectLst>
                  <a:outerShdw blurRad="38100" dist="32000" dir="5400000" algn="tl">
                    <a:srgbClr val="000000">
                      <a:alpha val="30000"/>
                    </a:srgbClr>
                  </a:outerShdw>
                </a:effectLst>
                <a:latin typeface="Times"/>
                <a:ea typeface="굴림체" pitchFamily="49" charset="-127"/>
              </a:rPr>
              <a:t>Co.,Ltd</a:t>
            </a:r>
            <a:endParaRPr kumimoji="1" lang="ko-KR" altLang="en-US" sz="2400" dirty="0">
              <a:ln w="10160">
                <a:solidFill>
                  <a:schemeClr val="accent1"/>
                </a:solidFill>
                <a:prstDash val="solid"/>
              </a:ln>
              <a:solidFill>
                <a:schemeClr val="accent3"/>
              </a:solidFill>
              <a:effectLst>
                <a:outerShdw blurRad="38100" dist="32000" dir="5400000" algn="tl">
                  <a:srgbClr val="000000">
                    <a:alpha val="30000"/>
                  </a:srgbClr>
                </a:outerShdw>
              </a:effectLst>
              <a:latin typeface="Times"/>
              <a:ea typeface="굴림체" pitchFamily="49" charset="-127"/>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243416"/>
          </a:xfrm>
        </p:spPr>
        <p:txBody>
          <a:bodyPr>
            <a:normAutofit fontScale="90000"/>
          </a:bodyPr>
          <a:lstStyle/>
          <a:p>
            <a:pPr algn="l"/>
            <a:r>
              <a:rPr lang="en-US" sz="1000" b="1" dirty="0" smtClean="0">
                <a:latin typeface="Arial" panose="020B0604020202020204" pitchFamily="34" charset="0"/>
                <a:cs typeface="Arial" panose="020B0604020202020204" pitchFamily="34" charset="0"/>
              </a:rPr>
              <a:t>GLOBAL NETWORKS</a:t>
            </a:r>
            <a:endParaRPr lang="en-US" sz="10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42900" y="4152900"/>
            <a:ext cx="6172200" cy="238125"/>
          </a:xfrm>
        </p:spPr>
        <p:txBody>
          <a:bodyPr>
            <a:normAutofit fontScale="32500" lnSpcReduction="20000"/>
          </a:bodyPr>
          <a:lstStyle/>
          <a:p>
            <a:pPr marL="116205" indent="-116205"/>
            <a:r>
              <a:rPr lang="en-US" b="1" dirty="0" smtClean="0">
                <a:latin typeface="Arial" panose="020B0604020202020204" pitchFamily="34" charset="0"/>
                <a:cs typeface="Arial" panose="020B0604020202020204" pitchFamily="34" charset="0"/>
              </a:rPr>
              <a:t>Affiliated Companies </a:t>
            </a:r>
            <a:endParaRPr lang="en-US" b="1" dirty="0">
              <a:latin typeface="Arial" panose="020B0604020202020204" pitchFamily="34" charset="0"/>
              <a:cs typeface="Arial" panose="020B0604020202020204" pitchFamily="34" charset="0"/>
            </a:endParaRPr>
          </a:p>
        </p:txBody>
      </p:sp>
      <p:pic>
        <p:nvPicPr>
          <p:cNvPr id="6" name="Content Placeholder 3"/>
          <p:cNvPicPr>
            <a:picLocks noChangeAspect="1" noChangeArrowheads="1"/>
          </p:cNvPicPr>
          <p:nvPr/>
        </p:nvPicPr>
        <p:blipFill rotWithShape="1">
          <a:blip r:embed="rId2"/>
          <a:srcRect t="-1847" b="-1848"/>
          <a:stretch>
            <a:fillRect/>
          </a:stretch>
        </p:blipFill>
        <p:spPr bwMode="auto">
          <a:xfrm>
            <a:off x="790575" y="917577"/>
            <a:ext cx="5118340" cy="3191435"/>
          </a:xfrm>
          <a:prstGeom prst="rect">
            <a:avLst/>
          </a:prstGeom>
          <a:noFill/>
          <a:ln w="9525">
            <a:noFill/>
            <a:miter lim="800000"/>
            <a:headEnd/>
            <a:tailEnd/>
          </a:ln>
          <a:effectLst/>
        </p:spPr>
      </p:pic>
      <p:sp>
        <p:nvSpPr>
          <p:cNvPr id="7" name="Text Box 90"/>
          <p:cNvSpPr txBox="1">
            <a:spLocks noChangeArrowheads="1"/>
          </p:cNvSpPr>
          <p:nvPr/>
        </p:nvSpPr>
        <p:spPr bwMode="auto">
          <a:xfrm>
            <a:off x="1473200" y="964905"/>
            <a:ext cx="1066800" cy="181273"/>
          </a:xfrm>
          <a:prstGeom prst="rect">
            <a:avLst/>
          </a:prstGeom>
          <a:solidFill>
            <a:srgbClr val="0000FF">
              <a:alpha val="79999"/>
            </a:srgbClr>
          </a:solidFill>
          <a:ln w="19050">
            <a:solidFill>
              <a:sysClr val="window" lastClr="FFFFFF"/>
            </a:solidFill>
            <a:miter lim="800000"/>
          </a:ln>
        </p:spPr>
        <p:txBody>
          <a:bodyPr wrap="square" tIns="28800" bIns="28800" anchor="ctr">
            <a:spAutoFit/>
          </a:bodyPr>
          <a:lstStyle/>
          <a:p>
            <a:pPr marL="0" marR="0" lvl="0" indent="0" defTabSz="914400" eaLnBrk="1" fontAlgn="auto" latinLnBrk="0" hangingPunct="1">
              <a:lnSpc>
                <a:spcPct val="100000"/>
              </a:lnSpc>
              <a:spcBef>
                <a:spcPct val="50000"/>
              </a:spcBef>
              <a:spcAft>
                <a:spcPts val="0"/>
              </a:spcAft>
              <a:buClrTx/>
              <a:buSzTx/>
              <a:buFontTx/>
              <a:buNone/>
              <a:defRPr/>
            </a:pPr>
            <a:r>
              <a:rPr kumimoji="0" lang="en-US" altLang="ko-KR" sz="800" i="0" u="none" strike="noStrike" kern="0" cap="none" spc="0" normalizeH="0" baseline="0" noProof="0" smtClean="0">
                <a:ln>
                  <a:noFill/>
                </a:ln>
                <a:solidFill>
                  <a:sysClr val="window" lastClr="FFFFFF"/>
                </a:solidFill>
                <a:effectLst/>
                <a:uLnTx/>
                <a:uFillTx/>
                <a:latin typeface="Arial" panose="020B0604020202020204" pitchFamily="34" charset="0"/>
              </a:rPr>
              <a:t>Lodge </a:t>
            </a:r>
            <a:r>
              <a:rPr kumimoji="0" lang="en-US" altLang="ko-KR" sz="800" i="0" u="none" strike="noStrike" kern="0" cap="none" spc="0" normalizeH="0" baseline="0" noProof="0">
                <a:ln>
                  <a:noFill/>
                </a:ln>
                <a:solidFill>
                  <a:sysClr val="window" lastClr="FFFFFF"/>
                </a:solidFill>
                <a:effectLst/>
                <a:uLnTx/>
                <a:uFillTx/>
                <a:latin typeface="Arial" panose="020B0604020202020204" pitchFamily="34" charset="0"/>
              </a:rPr>
              <a:t>Cottrell Ltd.</a:t>
            </a:r>
          </a:p>
        </p:txBody>
      </p:sp>
      <p:sp>
        <p:nvSpPr>
          <p:cNvPr id="8" name="Oval 97"/>
          <p:cNvSpPr>
            <a:spLocks noChangeArrowheads="1"/>
          </p:cNvSpPr>
          <p:nvPr/>
        </p:nvSpPr>
        <p:spPr bwMode="auto">
          <a:xfrm>
            <a:off x="2924177" y="1908176"/>
            <a:ext cx="96837" cy="96837"/>
          </a:xfrm>
          <a:prstGeom prst="ellipse">
            <a:avLst/>
          </a:prstGeom>
          <a:solidFill>
            <a:srgbClr val="FF00FF"/>
          </a:solidFill>
          <a:ln w="9525" algn="ctr">
            <a:noFill/>
            <a:round/>
          </a:ln>
          <a:effectLst>
            <a:outerShdw dist="25400" dir="5400000" algn="ctr" rotWithShape="0">
              <a:srgbClr val="000000">
                <a:alpha val="39999"/>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sysClr val="windowText" lastClr="000000"/>
              </a:solidFill>
              <a:effectLst/>
              <a:uLnTx/>
              <a:uFillTx/>
            </a:endParaRPr>
          </a:p>
        </p:txBody>
      </p:sp>
      <p:sp>
        <p:nvSpPr>
          <p:cNvPr id="9" name="Line 99"/>
          <p:cNvSpPr>
            <a:spLocks noChangeShapeType="1"/>
          </p:cNvSpPr>
          <p:nvPr/>
        </p:nvSpPr>
        <p:spPr bwMode="auto">
          <a:xfrm>
            <a:off x="2009775" y="1146175"/>
            <a:ext cx="990600" cy="838200"/>
          </a:xfrm>
          <a:prstGeom prst="line">
            <a:avLst/>
          </a:prstGeom>
          <a:noFill/>
          <a:ln w="9525">
            <a:solidFill>
              <a:srgbClr val="CC0099"/>
            </a:solid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sysClr val="windowText" lastClr="000000"/>
              </a:solidFill>
              <a:effectLst/>
              <a:uLnTx/>
              <a:uFillTx/>
            </a:endParaRPr>
          </a:p>
        </p:txBody>
      </p:sp>
      <p:sp>
        <p:nvSpPr>
          <p:cNvPr id="10" name="Text Box 109"/>
          <p:cNvSpPr txBox="1">
            <a:spLocks noChangeArrowheads="1"/>
          </p:cNvSpPr>
          <p:nvPr/>
        </p:nvSpPr>
        <p:spPr bwMode="auto">
          <a:xfrm>
            <a:off x="790576" y="3432178"/>
            <a:ext cx="1051352" cy="181273"/>
          </a:xfrm>
          <a:prstGeom prst="rect">
            <a:avLst/>
          </a:prstGeom>
          <a:solidFill>
            <a:srgbClr val="0000FF">
              <a:alpha val="79999"/>
            </a:srgbClr>
          </a:solidFill>
          <a:ln w="19050">
            <a:solidFill>
              <a:sysClr val="window" lastClr="FFFFFF"/>
            </a:solidFill>
            <a:miter lim="800000"/>
          </a:ln>
        </p:spPr>
        <p:txBody>
          <a:bodyPr wrap="square" tIns="28800" bIns="28800" anchor="ctr">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ko-KR" sz="800" i="0" u="none" strike="noStrike" kern="0" cap="none" spc="0" normalizeH="0" baseline="0" noProof="0" smtClean="0">
                <a:ln>
                  <a:noFill/>
                </a:ln>
                <a:solidFill>
                  <a:sysClr val="window" lastClr="FFFFFF"/>
                </a:solidFill>
                <a:effectLst/>
                <a:uLnTx/>
                <a:uFillTx/>
                <a:latin typeface="Arial" panose="020B0604020202020204" pitchFamily="34" charset="0"/>
              </a:rPr>
              <a:t>Lodge </a:t>
            </a:r>
            <a:r>
              <a:rPr kumimoji="0" lang="en-US" altLang="ko-KR" sz="800" i="0" u="none" strike="noStrike" kern="0" cap="none" spc="0" normalizeH="0" baseline="0" noProof="0">
                <a:ln>
                  <a:noFill/>
                </a:ln>
                <a:solidFill>
                  <a:sysClr val="window" lastClr="FFFFFF"/>
                </a:solidFill>
                <a:effectLst/>
                <a:uLnTx/>
                <a:uFillTx/>
                <a:latin typeface="Arial" panose="020B0604020202020204" pitchFamily="34" charset="0"/>
              </a:rPr>
              <a:t>Cottrell </a:t>
            </a:r>
            <a:r>
              <a:rPr kumimoji="0" lang="en-US" altLang="ko-KR" sz="800" i="0" u="none" strike="noStrike" kern="0" cap="none" spc="0" normalizeH="0" baseline="0" noProof="0" smtClean="0">
                <a:ln>
                  <a:noFill/>
                </a:ln>
                <a:solidFill>
                  <a:sysClr val="window" lastClr="FFFFFF"/>
                </a:solidFill>
                <a:effectLst/>
                <a:uLnTx/>
                <a:uFillTx/>
                <a:latin typeface="Arial" panose="020B0604020202020204" pitchFamily="34" charset="0"/>
              </a:rPr>
              <a:t>Inc.</a:t>
            </a:r>
            <a:endParaRPr kumimoji="0" lang="en-US" altLang="ko-KR" sz="800" i="0" u="none" strike="noStrike" kern="0" cap="none" spc="0" normalizeH="0" baseline="0" noProof="0">
              <a:ln>
                <a:noFill/>
              </a:ln>
              <a:solidFill>
                <a:sysClr val="window" lastClr="FFFFFF"/>
              </a:solidFill>
              <a:effectLst/>
              <a:uLnTx/>
              <a:uFillTx/>
              <a:latin typeface="Arial" panose="020B0604020202020204" pitchFamily="34" charset="0"/>
            </a:endParaRPr>
          </a:p>
        </p:txBody>
      </p:sp>
      <p:sp>
        <p:nvSpPr>
          <p:cNvPr id="11" name="Line 112"/>
          <p:cNvSpPr>
            <a:spLocks noChangeShapeType="1"/>
          </p:cNvSpPr>
          <p:nvPr/>
        </p:nvSpPr>
        <p:spPr bwMode="auto">
          <a:xfrm flipV="1">
            <a:off x="1247775" y="2212975"/>
            <a:ext cx="76200" cy="1219200"/>
          </a:xfrm>
          <a:prstGeom prst="line">
            <a:avLst/>
          </a:prstGeom>
          <a:noFill/>
          <a:ln w="9525">
            <a:solidFill>
              <a:srgbClr val="CC0099"/>
            </a:solid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sysClr val="windowText" lastClr="000000"/>
              </a:solidFill>
              <a:effectLst/>
              <a:uLnTx/>
              <a:uFillTx/>
            </a:endParaRPr>
          </a:p>
        </p:txBody>
      </p:sp>
      <p:sp>
        <p:nvSpPr>
          <p:cNvPr id="12" name="Oval 97"/>
          <p:cNvSpPr>
            <a:spLocks noChangeArrowheads="1"/>
          </p:cNvSpPr>
          <p:nvPr/>
        </p:nvSpPr>
        <p:spPr bwMode="auto">
          <a:xfrm>
            <a:off x="1275557" y="2164559"/>
            <a:ext cx="96837" cy="96837"/>
          </a:xfrm>
          <a:prstGeom prst="ellipse">
            <a:avLst/>
          </a:prstGeom>
          <a:solidFill>
            <a:srgbClr val="FF00FF"/>
          </a:solidFill>
          <a:ln w="9525" algn="ctr">
            <a:noFill/>
            <a:round/>
          </a:ln>
          <a:effectLst>
            <a:outerShdw dist="25400" dir="5400000" algn="ctr" rotWithShape="0">
              <a:srgbClr val="000000">
                <a:alpha val="39999"/>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sysClr val="windowText" lastClr="000000"/>
              </a:solidFill>
              <a:effectLst/>
              <a:uLnTx/>
              <a:uFillTx/>
            </a:endParaRPr>
          </a:p>
        </p:txBody>
      </p:sp>
      <p:sp>
        <p:nvSpPr>
          <p:cNvPr id="13" name="Text Box 109"/>
          <p:cNvSpPr txBox="1">
            <a:spLocks noChangeArrowheads="1"/>
          </p:cNvSpPr>
          <p:nvPr/>
        </p:nvSpPr>
        <p:spPr bwMode="auto">
          <a:xfrm>
            <a:off x="1946517" y="3128129"/>
            <a:ext cx="1499314" cy="181273"/>
          </a:xfrm>
          <a:prstGeom prst="rect">
            <a:avLst/>
          </a:prstGeom>
          <a:solidFill>
            <a:srgbClr val="0000FF">
              <a:alpha val="79999"/>
            </a:srgbClr>
          </a:solidFill>
          <a:ln w="19050">
            <a:solidFill>
              <a:sysClr val="window" lastClr="FFFFFF"/>
            </a:solidFill>
            <a:miter lim="800000"/>
          </a:ln>
        </p:spPr>
        <p:txBody>
          <a:bodyPr wrap="square" tIns="28800" bIns="28800" anchor="ctr">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ko-KR" sz="800" i="0" u="none" strike="noStrike" kern="0" cap="none" spc="0" normalizeH="0" baseline="0" noProof="0" smtClean="0">
                <a:ln>
                  <a:noFill/>
                </a:ln>
                <a:solidFill>
                  <a:sysClr val="window" lastClr="FFFFFF"/>
                </a:solidFill>
                <a:effectLst/>
                <a:uLnTx/>
                <a:uFillTx/>
                <a:latin typeface="Arial" panose="020B0604020202020204" pitchFamily="34" charset="0"/>
              </a:rPr>
              <a:t>Lodge </a:t>
            </a:r>
            <a:r>
              <a:rPr kumimoji="0" lang="en-US" altLang="ko-KR" sz="800" i="0" u="none" strike="noStrike" kern="0" cap="none" spc="0" normalizeH="0" baseline="0" noProof="0">
                <a:ln>
                  <a:noFill/>
                </a:ln>
                <a:solidFill>
                  <a:sysClr val="window" lastClr="FFFFFF"/>
                </a:solidFill>
                <a:effectLst/>
                <a:uLnTx/>
                <a:uFillTx/>
                <a:latin typeface="Arial" panose="020B0604020202020204" pitchFamily="34" charset="0"/>
              </a:rPr>
              <a:t>Cottrell India Pvt. Ltd.</a:t>
            </a:r>
          </a:p>
        </p:txBody>
      </p:sp>
      <p:sp>
        <p:nvSpPr>
          <p:cNvPr id="14" name="Oval 111"/>
          <p:cNvSpPr>
            <a:spLocks noChangeArrowheads="1"/>
          </p:cNvSpPr>
          <p:nvPr/>
        </p:nvSpPr>
        <p:spPr bwMode="auto">
          <a:xfrm>
            <a:off x="4219577" y="2517777"/>
            <a:ext cx="96837" cy="96839"/>
          </a:xfrm>
          <a:prstGeom prst="ellipse">
            <a:avLst/>
          </a:prstGeom>
          <a:solidFill>
            <a:srgbClr val="FF00FF"/>
          </a:solidFill>
          <a:ln w="9525" algn="ctr">
            <a:noFill/>
            <a:round/>
          </a:ln>
          <a:effectLst>
            <a:outerShdw dist="25400" dir="5400000" algn="ctr" rotWithShape="0">
              <a:srgbClr val="000000">
                <a:alpha val="39999"/>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sysClr val="windowText" lastClr="000000"/>
              </a:solidFill>
              <a:effectLst/>
              <a:uLnTx/>
              <a:uFillTx/>
            </a:endParaRPr>
          </a:p>
        </p:txBody>
      </p:sp>
      <p:sp>
        <p:nvSpPr>
          <p:cNvPr id="15" name="Line 112"/>
          <p:cNvSpPr>
            <a:spLocks noChangeShapeType="1"/>
          </p:cNvSpPr>
          <p:nvPr/>
        </p:nvSpPr>
        <p:spPr bwMode="auto">
          <a:xfrm flipV="1">
            <a:off x="2696174" y="2593976"/>
            <a:ext cx="1523403" cy="534151"/>
          </a:xfrm>
          <a:prstGeom prst="line">
            <a:avLst/>
          </a:prstGeom>
          <a:noFill/>
          <a:ln w="9525">
            <a:solidFill>
              <a:srgbClr val="CC0099"/>
            </a:solid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sysClr val="windowText" lastClr="000000"/>
              </a:solidFill>
              <a:effectLst/>
              <a:uLnTx/>
              <a:uFillTx/>
            </a:endParaRPr>
          </a:p>
        </p:txBody>
      </p:sp>
      <p:sp>
        <p:nvSpPr>
          <p:cNvPr id="16" name="Line 102"/>
          <p:cNvSpPr>
            <a:spLocks noChangeShapeType="1"/>
          </p:cNvSpPr>
          <p:nvPr/>
        </p:nvSpPr>
        <p:spPr bwMode="auto">
          <a:xfrm flipH="1">
            <a:off x="3860418" y="2593975"/>
            <a:ext cx="892558" cy="1016312"/>
          </a:xfrm>
          <a:prstGeom prst="line">
            <a:avLst/>
          </a:prstGeom>
          <a:noFill/>
          <a:ln w="9525">
            <a:solidFill>
              <a:srgbClr val="CC0099"/>
            </a:solid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sysClr val="windowText" lastClr="000000"/>
              </a:solidFill>
              <a:effectLst/>
              <a:uLnTx/>
              <a:uFillTx/>
            </a:endParaRPr>
          </a:p>
        </p:txBody>
      </p:sp>
      <p:sp>
        <p:nvSpPr>
          <p:cNvPr id="17" name="AutoShape 107"/>
          <p:cNvSpPr/>
          <p:nvPr/>
        </p:nvSpPr>
        <p:spPr bwMode="auto">
          <a:xfrm>
            <a:off x="3098418" y="3610287"/>
            <a:ext cx="1524001" cy="180000"/>
          </a:xfrm>
          <a:prstGeom prst="borderCallout1">
            <a:avLst>
              <a:gd name="adj1" fmla="val 27694"/>
              <a:gd name="adj2" fmla="val -6218"/>
              <a:gd name="adj3" fmla="val 31153"/>
              <a:gd name="adj4" fmla="val -6218"/>
            </a:avLst>
          </a:prstGeom>
          <a:solidFill>
            <a:srgbClr val="0000FF">
              <a:alpha val="79999"/>
            </a:srgbClr>
          </a:solidFill>
          <a:ln w="22225" algn="ctr">
            <a:solidFill>
              <a:sysClr val="window" lastClr="FFFFFF"/>
            </a:solidFill>
            <a:miter lim="800000"/>
          </a:ln>
        </p:spPr>
        <p:txBody>
          <a:bodyPr tIns="46800" bIns="46800" anchor="ctr"/>
          <a:lstStyle/>
          <a:p>
            <a:pPr marL="0" marR="0" lvl="0" indent="0" defTabSz="914400" eaLnBrk="1" fontAlgn="auto" latinLnBrk="0" hangingPunct="1">
              <a:lnSpc>
                <a:spcPct val="90000"/>
              </a:lnSpc>
              <a:spcBef>
                <a:spcPts val="0"/>
              </a:spcBef>
              <a:spcAft>
                <a:spcPts val="0"/>
              </a:spcAft>
              <a:buClrTx/>
              <a:buSzTx/>
              <a:buFontTx/>
              <a:buNone/>
              <a:defRPr/>
            </a:pPr>
            <a:r>
              <a:rPr kumimoji="0" lang="en-US" altLang="ko-KR" sz="800" i="0" u="none" strike="noStrike" kern="0" cap="none" spc="0" normalizeH="0" baseline="0" noProof="0" smtClean="0">
                <a:ln>
                  <a:noFill/>
                </a:ln>
                <a:solidFill>
                  <a:sysClr val="window" lastClr="FFFFFF"/>
                </a:solidFill>
                <a:effectLst/>
                <a:uLnTx/>
                <a:uFillTx/>
                <a:latin typeface="Arial" panose="020B0604020202020204" pitchFamily="34" charset="0"/>
              </a:rPr>
              <a:t>KC Cottrell Vietnam Co., Ltd.</a:t>
            </a:r>
            <a:endParaRPr kumimoji="0" lang="en-US" altLang="ko-KR" sz="800" i="0" u="none" strike="noStrike" kern="0" cap="none" spc="0" normalizeH="0" baseline="0" noProof="0">
              <a:ln>
                <a:noFill/>
              </a:ln>
              <a:solidFill>
                <a:sysClr val="window" lastClr="FFFFFF"/>
              </a:solidFill>
              <a:effectLst/>
              <a:uLnTx/>
              <a:uFillTx/>
              <a:latin typeface="Arial" panose="020B0604020202020204" pitchFamily="34" charset="0"/>
            </a:endParaRPr>
          </a:p>
        </p:txBody>
      </p:sp>
      <p:sp>
        <p:nvSpPr>
          <p:cNvPr id="18" name="Oval 111"/>
          <p:cNvSpPr>
            <a:spLocks noChangeArrowheads="1"/>
          </p:cNvSpPr>
          <p:nvPr/>
        </p:nvSpPr>
        <p:spPr bwMode="auto">
          <a:xfrm>
            <a:off x="4676777" y="2593977"/>
            <a:ext cx="96837" cy="96839"/>
          </a:xfrm>
          <a:prstGeom prst="ellipse">
            <a:avLst/>
          </a:prstGeom>
          <a:solidFill>
            <a:srgbClr val="FF00FF"/>
          </a:solidFill>
          <a:ln w="9525" algn="ctr">
            <a:noFill/>
            <a:round/>
          </a:ln>
          <a:effectLst>
            <a:outerShdw dist="25400" dir="5400000" algn="ctr" rotWithShape="0">
              <a:srgbClr val="000000">
                <a:alpha val="39999"/>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sysClr val="windowText" lastClr="000000"/>
              </a:solidFill>
              <a:effectLst/>
              <a:uLnTx/>
              <a:uFillTx/>
            </a:endParaRPr>
          </a:p>
        </p:txBody>
      </p:sp>
      <p:sp>
        <p:nvSpPr>
          <p:cNvPr id="19" name="Text Box 93"/>
          <p:cNvSpPr txBox="1">
            <a:spLocks noChangeArrowheads="1"/>
          </p:cNvSpPr>
          <p:nvPr/>
        </p:nvSpPr>
        <p:spPr bwMode="auto">
          <a:xfrm>
            <a:off x="2543177" y="1298578"/>
            <a:ext cx="1368295" cy="174003"/>
          </a:xfrm>
          <a:prstGeom prst="rect">
            <a:avLst/>
          </a:prstGeom>
          <a:solidFill>
            <a:srgbClr val="0000FF">
              <a:alpha val="79999"/>
            </a:srgbClr>
          </a:solidFill>
          <a:ln w="19050" algn="ctr">
            <a:solidFill>
              <a:sysClr val="window" lastClr="FFFFFF"/>
            </a:solidFill>
            <a:miter lim="800000"/>
          </a:ln>
        </p:spPr>
        <p:txBody>
          <a:bodyPr wrap="square" tIns="21600" bIns="28800" anchor="ctr">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ko-KR" sz="800" i="0" u="none" strike="noStrike" kern="0" cap="none" spc="0" normalizeH="0" baseline="0" noProof="0" dirty="0" smtClean="0">
                <a:ln>
                  <a:noFill/>
                </a:ln>
                <a:solidFill>
                  <a:sysClr val="window" lastClr="FFFFFF"/>
                </a:solidFill>
                <a:effectLst/>
                <a:uLnTx/>
                <a:uFillTx/>
                <a:latin typeface="Arial" panose="020B0604020202020204" pitchFamily="34" charset="0"/>
              </a:rPr>
              <a:t>KC Cottrell China </a:t>
            </a:r>
            <a:r>
              <a:rPr kumimoji="0" lang="en-US" altLang="ko-KR" sz="800" i="0" u="none" strike="noStrike" kern="0" cap="none" spc="0" normalizeH="0" baseline="0" noProof="0" dirty="0">
                <a:ln>
                  <a:noFill/>
                </a:ln>
                <a:solidFill>
                  <a:sysClr val="window" lastClr="FFFFFF"/>
                </a:solidFill>
                <a:effectLst/>
                <a:uLnTx/>
                <a:uFillTx/>
                <a:latin typeface="Arial" panose="020B0604020202020204" pitchFamily="34" charset="0"/>
              </a:rPr>
              <a:t>Co., Ltd.</a:t>
            </a:r>
          </a:p>
        </p:txBody>
      </p:sp>
      <p:sp>
        <p:nvSpPr>
          <p:cNvPr id="20" name="Line 100"/>
          <p:cNvSpPr>
            <a:spLocks noChangeShapeType="1"/>
          </p:cNvSpPr>
          <p:nvPr/>
        </p:nvSpPr>
        <p:spPr bwMode="auto">
          <a:xfrm flipH="1" flipV="1">
            <a:off x="3152775" y="1450977"/>
            <a:ext cx="1600198" cy="914399"/>
          </a:xfrm>
          <a:prstGeom prst="line">
            <a:avLst/>
          </a:prstGeom>
          <a:noFill/>
          <a:ln w="9525">
            <a:solidFill>
              <a:srgbClr val="CC0099"/>
            </a:solid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sysClr val="windowText" lastClr="000000"/>
              </a:solidFill>
              <a:effectLst/>
              <a:uLnTx/>
              <a:uFillTx/>
            </a:endParaRPr>
          </a:p>
        </p:txBody>
      </p:sp>
      <p:sp>
        <p:nvSpPr>
          <p:cNvPr id="21" name="Oval 111"/>
          <p:cNvSpPr>
            <a:spLocks noChangeArrowheads="1"/>
          </p:cNvSpPr>
          <p:nvPr/>
        </p:nvSpPr>
        <p:spPr bwMode="auto">
          <a:xfrm>
            <a:off x="4371977" y="2212977"/>
            <a:ext cx="96837" cy="96839"/>
          </a:xfrm>
          <a:prstGeom prst="ellipse">
            <a:avLst/>
          </a:prstGeom>
          <a:solidFill>
            <a:srgbClr val="FF00FF"/>
          </a:solidFill>
          <a:ln w="9525" algn="ctr">
            <a:noFill/>
            <a:round/>
          </a:ln>
          <a:effectLst>
            <a:outerShdw dist="25400" dir="5400000" algn="ctr" rotWithShape="0">
              <a:srgbClr val="000000">
                <a:alpha val="39999"/>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sysClr val="windowText" lastClr="000000"/>
              </a:solidFill>
              <a:effectLst/>
              <a:uLnTx/>
              <a:uFillTx/>
            </a:endParaRPr>
          </a:p>
        </p:txBody>
      </p:sp>
      <p:sp>
        <p:nvSpPr>
          <p:cNvPr id="22" name="Oval 111"/>
          <p:cNvSpPr>
            <a:spLocks noChangeArrowheads="1"/>
          </p:cNvSpPr>
          <p:nvPr/>
        </p:nvSpPr>
        <p:spPr bwMode="auto">
          <a:xfrm>
            <a:off x="4981577" y="2289177"/>
            <a:ext cx="96837" cy="96839"/>
          </a:xfrm>
          <a:prstGeom prst="ellipse">
            <a:avLst/>
          </a:prstGeom>
          <a:solidFill>
            <a:srgbClr val="FF00FF"/>
          </a:solidFill>
          <a:ln w="9525" algn="ctr">
            <a:noFill/>
            <a:round/>
          </a:ln>
          <a:effectLst>
            <a:outerShdw dist="25400" dir="5400000" algn="ctr" rotWithShape="0">
              <a:srgbClr val="000000">
                <a:alpha val="39999"/>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sysClr val="windowText" lastClr="000000"/>
              </a:solidFill>
              <a:effectLst/>
              <a:uLnTx/>
              <a:uFillTx/>
            </a:endParaRPr>
          </a:p>
        </p:txBody>
      </p:sp>
      <p:sp>
        <p:nvSpPr>
          <p:cNvPr id="23" name="Line 102"/>
          <p:cNvSpPr>
            <a:spLocks noChangeShapeType="1"/>
          </p:cNvSpPr>
          <p:nvPr/>
        </p:nvSpPr>
        <p:spPr bwMode="auto">
          <a:xfrm>
            <a:off x="4981575" y="2593976"/>
            <a:ext cx="228600" cy="685800"/>
          </a:xfrm>
          <a:prstGeom prst="line">
            <a:avLst/>
          </a:prstGeom>
          <a:noFill/>
          <a:ln w="9525">
            <a:solidFill>
              <a:srgbClr val="CC0099"/>
            </a:solid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sysClr val="windowText" lastClr="000000"/>
              </a:solidFill>
              <a:effectLst/>
              <a:uLnTx/>
              <a:uFillTx/>
            </a:endParaRPr>
          </a:p>
        </p:txBody>
      </p:sp>
      <p:sp>
        <p:nvSpPr>
          <p:cNvPr id="24" name="AutoShape 107"/>
          <p:cNvSpPr/>
          <p:nvPr/>
        </p:nvSpPr>
        <p:spPr bwMode="auto">
          <a:xfrm>
            <a:off x="4448177" y="3279775"/>
            <a:ext cx="1524001" cy="180000"/>
          </a:xfrm>
          <a:prstGeom prst="borderCallout1">
            <a:avLst>
              <a:gd name="adj1" fmla="val 27694"/>
              <a:gd name="adj2" fmla="val -6218"/>
              <a:gd name="adj3" fmla="val 31153"/>
              <a:gd name="adj4" fmla="val -6218"/>
            </a:avLst>
          </a:prstGeom>
          <a:solidFill>
            <a:srgbClr val="0000FF">
              <a:alpha val="79999"/>
            </a:srgbClr>
          </a:solidFill>
          <a:ln w="22225" algn="ctr">
            <a:solidFill>
              <a:sysClr val="window" lastClr="FFFFFF"/>
            </a:solidFill>
            <a:miter lim="800000"/>
          </a:ln>
        </p:spPr>
        <p:txBody>
          <a:bodyPr tIns="46800" bIns="46800" anchor="ctr"/>
          <a:lstStyle/>
          <a:p>
            <a:pPr marL="0" marR="0" lvl="0" indent="0" defTabSz="914400" eaLnBrk="1" fontAlgn="auto" latinLnBrk="0" hangingPunct="1">
              <a:lnSpc>
                <a:spcPct val="90000"/>
              </a:lnSpc>
              <a:spcBef>
                <a:spcPts val="0"/>
              </a:spcBef>
              <a:spcAft>
                <a:spcPts val="0"/>
              </a:spcAft>
              <a:buClrTx/>
              <a:buSzTx/>
              <a:buFontTx/>
              <a:buNone/>
              <a:defRPr/>
            </a:pPr>
            <a:r>
              <a:rPr kumimoji="0" lang="en-US" altLang="ko-KR" sz="800" i="0" u="none" strike="noStrike" kern="0" cap="none" spc="0" normalizeH="0" baseline="0" noProof="0" smtClean="0">
                <a:ln>
                  <a:noFill/>
                </a:ln>
                <a:solidFill>
                  <a:sysClr val="window" lastClr="FFFFFF"/>
                </a:solidFill>
                <a:effectLst/>
                <a:uLnTx/>
                <a:uFillTx/>
                <a:latin typeface="Arial" panose="020B0604020202020204" pitchFamily="34" charset="0"/>
              </a:rPr>
              <a:t>KC Cottrell </a:t>
            </a:r>
            <a:r>
              <a:rPr lang="en-US" altLang="ko-KR" sz="800" kern="0" smtClean="0">
                <a:solidFill>
                  <a:sysClr val="window" lastClr="FFFFFF"/>
                </a:solidFill>
                <a:latin typeface="Arial" panose="020B0604020202020204" pitchFamily="34" charset="0"/>
              </a:rPr>
              <a:t>Taiwan</a:t>
            </a:r>
            <a:r>
              <a:rPr kumimoji="0" lang="en-US" altLang="ko-KR" sz="800" i="0" u="none" strike="noStrike" kern="0" cap="none" spc="0" normalizeH="0" baseline="0" noProof="0" smtClean="0">
                <a:ln>
                  <a:noFill/>
                </a:ln>
                <a:solidFill>
                  <a:sysClr val="window" lastClr="FFFFFF"/>
                </a:solidFill>
                <a:effectLst/>
                <a:uLnTx/>
                <a:uFillTx/>
                <a:latin typeface="Arial" panose="020B0604020202020204" pitchFamily="34" charset="0"/>
              </a:rPr>
              <a:t> Co., Ltd.</a:t>
            </a:r>
            <a:endParaRPr kumimoji="0" lang="en-US" altLang="ko-KR" sz="800" i="0" u="none" strike="noStrike" kern="0" cap="none" spc="0" normalizeH="0" baseline="0" noProof="0">
              <a:ln>
                <a:noFill/>
              </a:ln>
              <a:solidFill>
                <a:sysClr val="window" lastClr="FFFFFF"/>
              </a:solidFill>
              <a:effectLst/>
              <a:uLnTx/>
              <a:uFillTx/>
              <a:latin typeface="Arial" panose="020B0604020202020204" pitchFamily="34" charset="0"/>
            </a:endParaRPr>
          </a:p>
        </p:txBody>
      </p:sp>
      <p:sp>
        <p:nvSpPr>
          <p:cNvPr id="25" name="TextBox 24"/>
          <p:cNvSpPr txBox="1"/>
          <p:nvPr/>
        </p:nvSpPr>
        <p:spPr>
          <a:xfrm>
            <a:off x="4829175" y="2212978"/>
            <a:ext cx="457200" cy="200055"/>
          </a:xfrm>
          <a:prstGeom prst="rect">
            <a:avLst/>
          </a:prstGeom>
          <a:noFill/>
        </p:spPr>
        <p:txBody>
          <a:bodyPr wrap="square" rtlCol="0">
            <a:spAutoFit/>
          </a:bodyPr>
          <a:lstStyle/>
          <a:p>
            <a:r>
              <a:rPr lang="en-US" sz="700" b="1" smtClean="0">
                <a:latin typeface="Arial" panose="020B0604020202020204" pitchFamily="34" charset="0"/>
                <a:cs typeface="Arial" panose="020B0604020202020204" pitchFamily="34" charset="0"/>
              </a:rPr>
              <a:t>Korea</a:t>
            </a:r>
            <a:endParaRPr lang="en-US" sz="700" b="1">
              <a:latin typeface="Arial" panose="020B0604020202020204" pitchFamily="34" charset="0"/>
              <a:cs typeface="Arial" panose="020B0604020202020204" pitchFamily="34" charset="0"/>
            </a:endParaRPr>
          </a:p>
        </p:txBody>
      </p:sp>
      <p:sp>
        <p:nvSpPr>
          <p:cNvPr id="26" name="Text Box 93"/>
          <p:cNvSpPr txBox="1">
            <a:spLocks noChangeArrowheads="1"/>
          </p:cNvSpPr>
          <p:nvPr/>
        </p:nvSpPr>
        <p:spPr bwMode="auto">
          <a:xfrm>
            <a:off x="3686175" y="1069978"/>
            <a:ext cx="1087018" cy="174003"/>
          </a:xfrm>
          <a:prstGeom prst="rect">
            <a:avLst/>
          </a:prstGeom>
          <a:solidFill>
            <a:srgbClr val="0000FF">
              <a:alpha val="79999"/>
            </a:srgbClr>
          </a:solidFill>
          <a:ln w="19050" algn="ctr">
            <a:solidFill>
              <a:sysClr val="window" lastClr="FFFFFF"/>
            </a:solidFill>
            <a:miter lim="800000"/>
          </a:ln>
        </p:spPr>
        <p:txBody>
          <a:bodyPr wrap="square" tIns="21600" bIns="28800" anchor="ctr">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ko-KR" sz="800" i="0" u="none" strike="noStrike" kern="0" cap="none" spc="0" normalizeH="0" baseline="0" noProof="0" smtClean="0">
                <a:ln>
                  <a:noFill/>
                </a:ln>
                <a:solidFill>
                  <a:sysClr val="window" lastClr="FFFFFF"/>
                </a:solidFill>
                <a:effectLst/>
                <a:uLnTx/>
                <a:uFillTx/>
                <a:latin typeface="Arial" panose="020B0604020202020204" pitchFamily="34" charset="0"/>
              </a:rPr>
              <a:t>KC Cottrell Co</a:t>
            </a:r>
            <a:r>
              <a:rPr kumimoji="0" lang="en-US" altLang="ko-KR" sz="800" i="0" u="none" strike="noStrike" kern="0" cap="none" spc="0" normalizeH="0" baseline="0" noProof="0">
                <a:ln>
                  <a:noFill/>
                </a:ln>
                <a:solidFill>
                  <a:sysClr val="window" lastClr="FFFFFF"/>
                </a:solidFill>
                <a:effectLst/>
                <a:uLnTx/>
                <a:uFillTx/>
                <a:latin typeface="Arial" panose="020B0604020202020204" pitchFamily="34" charset="0"/>
              </a:rPr>
              <a:t>., Ltd.</a:t>
            </a:r>
          </a:p>
        </p:txBody>
      </p:sp>
      <p:sp>
        <p:nvSpPr>
          <p:cNvPr id="27" name="Line 100"/>
          <p:cNvSpPr>
            <a:spLocks noChangeShapeType="1"/>
          </p:cNvSpPr>
          <p:nvPr/>
        </p:nvSpPr>
        <p:spPr bwMode="auto">
          <a:xfrm flipH="1" flipV="1">
            <a:off x="4219575" y="1222376"/>
            <a:ext cx="838200" cy="1143001"/>
          </a:xfrm>
          <a:prstGeom prst="line">
            <a:avLst/>
          </a:prstGeom>
          <a:noFill/>
          <a:ln w="9525">
            <a:solidFill>
              <a:srgbClr val="CC0099"/>
            </a:solid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sysClr val="windowText" lastClr="000000"/>
              </a:solidFill>
              <a:effectLst/>
              <a:uLnTx/>
              <a:uFillTx/>
            </a:endParaRPr>
          </a:p>
        </p:txBody>
      </p:sp>
      <p:sp>
        <p:nvSpPr>
          <p:cNvPr id="28" name="AutoShape 94"/>
          <p:cNvSpPr/>
          <p:nvPr/>
        </p:nvSpPr>
        <p:spPr bwMode="auto">
          <a:xfrm>
            <a:off x="1552576" y="2060575"/>
            <a:ext cx="1949450" cy="205314"/>
          </a:xfrm>
          <a:prstGeom prst="borderCallout1">
            <a:avLst>
              <a:gd name="adj1" fmla="val 25898"/>
              <a:gd name="adj2" fmla="val 104602"/>
              <a:gd name="adj3" fmla="val 19065"/>
              <a:gd name="adj4" fmla="val 104792"/>
            </a:avLst>
          </a:prstGeom>
          <a:solidFill>
            <a:srgbClr val="0000FF">
              <a:alpha val="79999"/>
            </a:srgbClr>
          </a:solidFill>
          <a:ln w="19050" algn="ctr">
            <a:solidFill>
              <a:sysClr val="window" lastClr="FFFFFF"/>
            </a:solidFill>
            <a:miter lim="800000"/>
          </a:ln>
        </p:spPr>
        <p:txBody>
          <a:bodyPr wrap="square" tIns="46800" bIns="46800" anchor="ctr">
            <a:spAutoFit/>
          </a:bodyPr>
          <a:lstStyle/>
          <a:p>
            <a:pPr marL="0" marR="0" lvl="0" indent="0" defTabSz="914400" eaLnBrk="1" fontAlgn="auto" latinLnBrk="0" hangingPunct="1">
              <a:lnSpc>
                <a:spcPct val="90000"/>
              </a:lnSpc>
              <a:spcBef>
                <a:spcPts val="0"/>
              </a:spcBef>
              <a:spcAft>
                <a:spcPts val="0"/>
              </a:spcAft>
              <a:buClrTx/>
              <a:buSzTx/>
              <a:buFontTx/>
              <a:buNone/>
              <a:defRPr/>
            </a:pPr>
            <a:r>
              <a:rPr kumimoji="0" lang="en-US" altLang="ko-KR" sz="800" i="0" u="none" strike="noStrike" kern="0" cap="none" spc="0" normalizeH="0" baseline="0" noProof="0" smtClean="0">
                <a:ln>
                  <a:noFill/>
                </a:ln>
                <a:solidFill>
                  <a:sysClr val="window" lastClr="FFFFFF"/>
                </a:solidFill>
                <a:effectLst/>
                <a:uLnTx/>
                <a:uFillTx/>
                <a:latin typeface="Arial" panose="020B0604020202020204" pitchFamily="34" charset="0"/>
              </a:rPr>
              <a:t>KC </a:t>
            </a:r>
            <a:r>
              <a:rPr kumimoji="0" lang="en-US" altLang="ko-KR" sz="800" i="0" u="none" strike="noStrike" kern="0" cap="none" spc="0" normalizeH="0" baseline="0" noProof="0" err="1">
                <a:ln>
                  <a:noFill/>
                </a:ln>
                <a:solidFill>
                  <a:sysClr val="window" lastClr="FFFFFF"/>
                </a:solidFill>
                <a:effectLst/>
                <a:uLnTx/>
                <a:uFillTx/>
                <a:latin typeface="Arial" panose="020B0604020202020204" pitchFamily="34" charset="0"/>
              </a:rPr>
              <a:t>Envirotech</a:t>
            </a:r>
            <a:r>
              <a:rPr kumimoji="0" lang="en-US" altLang="ko-KR" sz="800" i="0" u="none" strike="noStrike" kern="0" cap="none" spc="0" normalizeH="0" baseline="0" noProof="0">
                <a:ln>
                  <a:noFill/>
                </a:ln>
                <a:solidFill>
                  <a:sysClr val="window" lastClr="FFFFFF"/>
                </a:solidFill>
                <a:effectLst/>
                <a:uLnTx/>
                <a:uFillTx/>
                <a:latin typeface="Arial" panose="020B0604020202020204" pitchFamily="34" charset="0"/>
              </a:rPr>
              <a:t> E&amp;C (Fushun) Co., Ltd.</a:t>
            </a:r>
          </a:p>
        </p:txBody>
      </p:sp>
      <p:sp>
        <p:nvSpPr>
          <p:cNvPr id="29" name="Line 99"/>
          <p:cNvSpPr>
            <a:spLocks noChangeShapeType="1"/>
          </p:cNvSpPr>
          <p:nvPr/>
        </p:nvSpPr>
        <p:spPr bwMode="auto">
          <a:xfrm>
            <a:off x="3533775" y="2136775"/>
            <a:ext cx="838200" cy="152400"/>
          </a:xfrm>
          <a:prstGeom prst="line">
            <a:avLst/>
          </a:prstGeom>
          <a:noFill/>
          <a:ln w="9525">
            <a:solidFill>
              <a:srgbClr val="CC0099"/>
            </a:solid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sysClr val="windowText" lastClr="000000"/>
              </a:solidFill>
              <a:effectLst/>
              <a:uLnTx/>
              <a:uFillTx/>
            </a:endParaRPr>
          </a:p>
        </p:txBody>
      </p:sp>
      <p:sp>
        <p:nvSpPr>
          <p:cNvPr id="30" name="Oval 111"/>
          <p:cNvSpPr>
            <a:spLocks noChangeArrowheads="1"/>
          </p:cNvSpPr>
          <p:nvPr/>
        </p:nvSpPr>
        <p:spPr bwMode="auto">
          <a:xfrm>
            <a:off x="4676777" y="2289177"/>
            <a:ext cx="96837" cy="96839"/>
          </a:xfrm>
          <a:prstGeom prst="ellipse">
            <a:avLst/>
          </a:prstGeom>
          <a:solidFill>
            <a:srgbClr val="FF00FF"/>
          </a:solidFill>
          <a:ln w="9525" algn="ctr">
            <a:noFill/>
            <a:round/>
          </a:ln>
          <a:effectLst>
            <a:outerShdw dist="25400" dir="5400000" algn="ctr" rotWithShape="0">
              <a:srgbClr val="000000">
                <a:alpha val="39999"/>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sysClr val="windowText" lastClr="000000"/>
              </a:solidFill>
              <a:effectLst/>
              <a:uLnTx/>
              <a:uFillTx/>
            </a:endParaRPr>
          </a:p>
        </p:txBody>
      </p:sp>
      <p:sp>
        <p:nvSpPr>
          <p:cNvPr id="31" name="Line 102"/>
          <p:cNvSpPr>
            <a:spLocks noChangeShapeType="1"/>
          </p:cNvSpPr>
          <p:nvPr/>
        </p:nvSpPr>
        <p:spPr bwMode="auto">
          <a:xfrm>
            <a:off x="4829175" y="917575"/>
            <a:ext cx="228600" cy="1447800"/>
          </a:xfrm>
          <a:prstGeom prst="line">
            <a:avLst/>
          </a:prstGeom>
          <a:noFill/>
          <a:ln w="9525">
            <a:solidFill>
              <a:srgbClr val="CC0099"/>
            </a:solid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sysClr val="windowText" lastClr="000000"/>
              </a:solidFill>
              <a:effectLst/>
              <a:uLnTx/>
              <a:uFillTx/>
            </a:endParaRPr>
          </a:p>
        </p:txBody>
      </p:sp>
      <p:sp>
        <p:nvSpPr>
          <p:cNvPr id="32" name="AutoShape 107"/>
          <p:cNvSpPr/>
          <p:nvPr/>
        </p:nvSpPr>
        <p:spPr bwMode="auto">
          <a:xfrm>
            <a:off x="4219574" y="765174"/>
            <a:ext cx="1518286" cy="225423"/>
          </a:xfrm>
          <a:prstGeom prst="borderCallout1">
            <a:avLst>
              <a:gd name="adj1" fmla="val 27694"/>
              <a:gd name="adj2" fmla="val -6218"/>
              <a:gd name="adj3" fmla="val 31153"/>
              <a:gd name="adj4" fmla="val -6218"/>
            </a:avLst>
          </a:prstGeom>
          <a:solidFill>
            <a:srgbClr val="0000FF">
              <a:alpha val="79999"/>
            </a:srgbClr>
          </a:solidFill>
          <a:ln w="22225" algn="ctr">
            <a:solidFill>
              <a:sysClr val="window" lastClr="FFFFFF"/>
            </a:solidFill>
            <a:miter lim="800000"/>
          </a:ln>
        </p:spPr>
        <p:txBody>
          <a:bodyPr tIns="46800" bIns="46800" anchor="ctr"/>
          <a:lstStyle/>
          <a:p>
            <a:pPr marL="0" marR="0" lvl="0" indent="0" defTabSz="914400" eaLnBrk="1" fontAlgn="auto" latinLnBrk="0" hangingPunct="1">
              <a:lnSpc>
                <a:spcPct val="90000"/>
              </a:lnSpc>
              <a:spcBef>
                <a:spcPts val="0"/>
              </a:spcBef>
              <a:spcAft>
                <a:spcPts val="0"/>
              </a:spcAft>
              <a:buClrTx/>
              <a:buSzTx/>
              <a:buFontTx/>
              <a:buNone/>
              <a:defRPr/>
            </a:pPr>
            <a:r>
              <a:rPr kumimoji="0" lang="en-US" altLang="ko-KR" sz="800" kern="0" dirty="0" smtClean="0">
                <a:solidFill>
                  <a:sysClr val="window" lastClr="FFFFFF"/>
                </a:solidFill>
                <a:latin typeface="Arial" panose="020B0604020202020204" pitchFamily="34" charset="0"/>
              </a:rPr>
              <a:t>KC Enviro Services </a:t>
            </a:r>
            <a:r>
              <a:rPr kumimoji="0" lang="en-US" altLang="ko-KR" sz="800" i="0" u="none" strike="noStrike" kern="0" cap="none" spc="0" normalizeH="0" baseline="0" noProof="0" dirty="0" smtClean="0">
                <a:ln>
                  <a:noFill/>
                </a:ln>
                <a:solidFill>
                  <a:sysClr val="window" lastClr="FFFFFF"/>
                </a:solidFill>
                <a:effectLst/>
                <a:uLnTx/>
                <a:uFillTx/>
                <a:latin typeface="Arial" panose="020B0604020202020204" pitchFamily="34" charset="0"/>
              </a:rPr>
              <a:t>Co., Ltd.</a:t>
            </a:r>
            <a:endParaRPr kumimoji="0" lang="en-US" altLang="ko-KR" sz="800" i="0" u="none" strike="noStrike" kern="0" cap="none" spc="0" normalizeH="0" baseline="0" noProof="0" dirty="0">
              <a:ln>
                <a:noFill/>
              </a:ln>
              <a:solidFill>
                <a:sysClr val="window" lastClr="FFFFFF"/>
              </a:solidFill>
              <a:effectLst/>
              <a:uLnTx/>
              <a:uFillTx/>
              <a:latin typeface="Arial" panose="020B0604020202020204" pitchFamily="34" charset="0"/>
            </a:endParaRPr>
          </a:p>
        </p:txBody>
      </p:sp>
      <p:sp>
        <p:nvSpPr>
          <p:cNvPr id="33" name="AutoShape 108"/>
          <p:cNvSpPr/>
          <p:nvPr/>
        </p:nvSpPr>
        <p:spPr bwMode="auto">
          <a:xfrm>
            <a:off x="1857377" y="2593975"/>
            <a:ext cx="1583489" cy="180000"/>
          </a:xfrm>
          <a:prstGeom prst="borderCallout1">
            <a:avLst>
              <a:gd name="adj1" fmla="val 28569"/>
              <a:gd name="adj2" fmla="val 106116"/>
              <a:gd name="adj3" fmla="val 29366"/>
              <a:gd name="adj4" fmla="val 106625"/>
            </a:avLst>
          </a:prstGeom>
          <a:solidFill>
            <a:srgbClr val="0000FF">
              <a:alpha val="79999"/>
            </a:srgbClr>
          </a:solidFill>
          <a:ln w="22225" algn="ctr">
            <a:solidFill>
              <a:sysClr val="window" lastClr="FFFFFF"/>
            </a:solidFill>
            <a:miter lim="800000"/>
          </a:ln>
        </p:spPr>
        <p:txBody>
          <a:bodyPr tIns="46800" bIns="46800" anchor="ctr"/>
          <a:lstStyle/>
          <a:p>
            <a:pPr marL="0" marR="0" lvl="0" indent="0" defTabSz="914400" eaLnBrk="1" fontAlgn="auto" latinLnBrk="0" hangingPunct="1">
              <a:lnSpc>
                <a:spcPct val="90000"/>
              </a:lnSpc>
              <a:spcBef>
                <a:spcPts val="0"/>
              </a:spcBef>
              <a:spcAft>
                <a:spcPts val="0"/>
              </a:spcAft>
              <a:buClrTx/>
              <a:buSzTx/>
              <a:buFontTx/>
              <a:buNone/>
              <a:defRPr/>
            </a:pPr>
            <a:r>
              <a:rPr kumimoji="0" lang="en-US" altLang="ko-KR" sz="800" i="0" u="none" strike="noStrike" kern="0" cap="none" spc="0" normalizeH="0" baseline="0" noProof="0" smtClean="0">
                <a:ln>
                  <a:noFill/>
                </a:ln>
                <a:solidFill>
                  <a:sysClr val="window" lastClr="FFFFFF"/>
                </a:solidFill>
                <a:effectLst/>
                <a:uLnTx/>
                <a:uFillTx/>
                <a:latin typeface="Arial" panose="020B0604020202020204" pitchFamily="34" charset="0"/>
              </a:rPr>
              <a:t>KC Catalyst Services Co., Ltd.</a:t>
            </a:r>
            <a:endParaRPr kumimoji="0" lang="en-US" altLang="ko-KR" sz="800" i="0" u="none" strike="noStrike" kern="0" cap="none" spc="0" normalizeH="0" baseline="0" noProof="0">
              <a:ln>
                <a:noFill/>
              </a:ln>
              <a:solidFill>
                <a:sysClr val="window" lastClr="FFFFFF"/>
              </a:solidFill>
              <a:effectLst/>
              <a:uLnTx/>
              <a:uFillTx/>
              <a:latin typeface="Arial" panose="020B0604020202020204" pitchFamily="34" charset="0"/>
            </a:endParaRPr>
          </a:p>
        </p:txBody>
      </p:sp>
      <p:sp>
        <p:nvSpPr>
          <p:cNvPr id="34" name="Line 100"/>
          <p:cNvSpPr>
            <a:spLocks noChangeShapeType="1"/>
          </p:cNvSpPr>
          <p:nvPr/>
        </p:nvSpPr>
        <p:spPr bwMode="auto">
          <a:xfrm flipV="1">
            <a:off x="2619375" y="2365376"/>
            <a:ext cx="1828800" cy="228601"/>
          </a:xfrm>
          <a:prstGeom prst="line">
            <a:avLst/>
          </a:prstGeom>
          <a:noFill/>
          <a:ln w="9525">
            <a:solidFill>
              <a:srgbClr val="CC0099"/>
            </a:solid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sysClr val="windowText" lastClr="000000"/>
              </a:solidFill>
              <a:effectLst/>
              <a:uLnTx/>
              <a:uFillTx/>
            </a:endParaRPr>
          </a:p>
        </p:txBody>
      </p:sp>
      <p:sp>
        <p:nvSpPr>
          <p:cNvPr id="35" name="Oval 111"/>
          <p:cNvSpPr>
            <a:spLocks noChangeArrowheads="1"/>
          </p:cNvSpPr>
          <p:nvPr/>
        </p:nvSpPr>
        <p:spPr bwMode="auto">
          <a:xfrm>
            <a:off x="4448177" y="2289177"/>
            <a:ext cx="96837" cy="96839"/>
          </a:xfrm>
          <a:prstGeom prst="ellipse">
            <a:avLst/>
          </a:prstGeom>
          <a:solidFill>
            <a:srgbClr val="FF00FF"/>
          </a:solidFill>
          <a:ln w="9525" algn="ctr">
            <a:noFill/>
            <a:round/>
          </a:ln>
          <a:effectLst>
            <a:outerShdw dist="25400" dir="5400000" algn="ctr" rotWithShape="0">
              <a:srgbClr val="000000">
                <a:alpha val="39999"/>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sysClr val="windowText" lastClr="000000"/>
              </a:solidFill>
              <a:effectLst/>
              <a:uLnTx/>
              <a:uFillTx/>
            </a:endParaRPr>
          </a:p>
        </p:txBody>
      </p:sp>
      <p:sp>
        <p:nvSpPr>
          <p:cNvPr id="36" name="Line 102"/>
          <p:cNvSpPr>
            <a:spLocks noChangeShapeType="1"/>
          </p:cNvSpPr>
          <p:nvPr/>
        </p:nvSpPr>
        <p:spPr bwMode="auto">
          <a:xfrm>
            <a:off x="5057775" y="2365375"/>
            <a:ext cx="838200" cy="304800"/>
          </a:xfrm>
          <a:prstGeom prst="line">
            <a:avLst/>
          </a:prstGeom>
          <a:noFill/>
          <a:ln w="9525">
            <a:solidFill>
              <a:srgbClr val="CC0099"/>
            </a:solid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sysClr val="windowText" lastClr="000000"/>
              </a:solidFill>
              <a:effectLst/>
              <a:uLnTx/>
              <a:uFillTx/>
            </a:endParaRPr>
          </a:p>
        </p:txBody>
      </p:sp>
      <p:sp>
        <p:nvSpPr>
          <p:cNvPr id="37" name="AutoShape 107"/>
          <p:cNvSpPr/>
          <p:nvPr/>
        </p:nvSpPr>
        <p:spPr bwMode="auto">
          <a:xfrm>
            <a:off x="5273677" y="2670175"/>
            <a:ext cx="1168640" cy="172425"/>
          </a:xfrm>
          <a:prstGeom prst="borderCallout1">
            <a:avLst>
              <a:gd name="adj1" fmla="val 27694"/>
              <a:gd name="adj2" fmla="val -6218"/>
              <a:gd name="adj3" fmla="val 31153"/>
              <a:gd name="adj4" fmla="val -6218"/>
            </a:avLst>
          </a:prstGeom>
          <a:solidFill>
            <a:srgbClr val="0000FF">
              <a:alpha val="79999"/>
            </a:srgbClr>
          </a:solidFill>
          <a:ln w="22225" algn="ctr">
            <a:solidFill>
              <a:sysClr val="window" lastClr="FFFFFF"/>
            </a:solidFill>
            <a:miter lim="800000"/>
          </a:ln>
        </p:spPr>
        <p:txBody>
          <a:bodyPr tIns="46800" bIns="46800" anchor="ctr"/>
          <a:lstStyle/>
          <a:p>
            <a:pPr marL="0" marR="0" lvl="0" indent="0" defTabSz="914400" eaLnBrk="1" fontAlgn="auto" latinLnBrk="0" hangingPunct="1">
              <a:lnSpc>
                <a:spcPct val="90000"/>
              </a:lnSpc>
              <a:spcBef>
                <a:spcPts val="0"/>
              </a:spcBef>
              <a:spcAft>
                <a:spcPts val="0"/>
              </a:spcAft>
              <a:buClrTx/>
              <a:buSzTx/>
              <a:buFontTx/>
              <a:buNone/>
              <a:defRPr/>
            </a:pPr>
            <a:r>
              <a:rPr kumimoji="0" lang="en-US" altLang="ko-KR" sz="800" kern="0" dirty="0" smtClean="0">
                <a:solidFill>
                  <a:sysClr val="window" lastClr="FFFFFF"/>
                </a:solidFill>
                <a:latin typeface="Arial" panose="020B0604020202020204" pitchFamily="34" charset="0"/>
              </a:rPr>
              <a:t>NWL Pacific Co</a:t>
            </a:r>
            <a:r>
              <a:rPr kumimoji="0" lang="en-US" altLang="ko-KR" sz="800" i="0" u="none" strike="noStrike" kern="0" cap="none" spc="0" normalizeH="0" baseline="0" noProof="0" dirty="0" smtClean="0">
                <a:ln>
                  <a:noFill/>
                </a:ln>
                <a:solidFill>
                  <a:sysClr val="window" lastClr="FFFFFF"/>
                </a:solidFill>
                <a:effectLst/>
                <a:uLnTx/>
                <a:uFillTx/>
                <a:latin typeface="Arial" panose="020B0604020202020204" pitchFamily="34" charset="0"/>
              </a:rPr>
              <a:t>.,Ltd</a:t>
            </a:r>
            <a:endParaRPr kumimoji="0" lang="en-US" altLang="ko-KR" sz="800" i="0" u="none" strike="noStrike" kern="0" cap="none" spc="0" normalizeH="0" baseline="0" noProof="0" dirty="0">
              <a:ln>
                <a:noFill/>
              </a:ln>
              <a:solidFill>
                <a:sysClr val="window" lastClr="FFFFFF"/>
              </a:solidFill>
              <a:effectLst/>
              <a:uLnTx/>
              <a:uFillTx/>
              <a:latin typeface="Arial" panose="020B0604020202020204" pitchFamily="34" charset="0"/>
            </a:endParaRPr>
          </a:p>
        </p:txBody>
      </p:sp>
      <p:sp>
        <p:nvSpPr>
          <p:cNvPr id="38" name="AutoShape 107"/>
          <p:cNvSpPr/>
          <p:nvPr/>
        </p:nvSpPr>
        <p:spPr bwMode="auto">
          <a:xfrm>
            <a:off x="5286377" y="1146175"/>
            <a:ext cx="1274763" cy="180000"/>
          </a:xfrm>
          <a:prstGeom prst="borderCallout1">
            <a:avLst>
              <a:gd name="adj1" fmla="val 27694"/>
              <a:gd name="adj2" fmla="val -6218"/>
              <a:gd name="adj3" fmla="val 31153"/>
              <a:gd name="adj4" fmla="val -6218"/>
            </a:avLst>
          </a:prstGeom>
          <a:solidFill>
            <a:srgbClr val="0000FF">
              <a:alpha val="79999"/>
            </a:srgbClr>
          </a:solidFill>
          <a:ln w="22225" algn="ctr">
            <a:solidFill>
              <a:sysClr val="window" lastClr="FFFFFF"/>
            </a:solidFill>
            <a:miter lim="800000"/>
          </a:ln>
        </p:spPr>
        <p:txBody>
          <a:bodyPr tIns="46800" bIns="46800" anchor="ctr"/>
          <a:lstStyle/>
          <a:p>
            <a:pPr marL="0" marR="0" lvl="0" indent="0" defTabSz="914400" eaLnBrk="1" fontAlgn="auto" latinLnBrk="0" hangingPunct="1">
              <a:lnSpc>
                <a:spcPct val="90000"/>
              </a:lnSpc>
              <a:spcBef>
                <a:spcPts val="0"/>
              </a:spcBef>
              <a:spcAft>
                <a:spcPts val="0"/>
              </a:spcAft>
              <a:buClrTx/>
              <a:buSzTx/>
              <a:buFontTx/>
              <a:buNone/>
              <a:defRPr/>
            </a:pPr>
            <a:r>
              <a:rPr kumimoji="0" lang="en-US" altLang="ko-KR" sz="800" kern="0" err="1" smtClean="0">
                <a:solidFill>
                  <a:sysClr val="window" lastClr="FFFFFF"/>
                </a:solidFill>
                <a:latin typeface="Arial" panose="020B0604020202020204" pitchFamily="34" charset="0"/>
              </a:rPr>
              <a:t>Clestra</a:t>
            </a:r>
            <a:r>
              <a:rPr kumimoji="0" lang="en-US" altLang="ko-KR" sz="800" kern="0" smtClean="0">
                <a:solidFill>
                  <a:sysClr val="window" lastClr="FFFFFF"/>
                </a:solidFill>
                <a:latin typeface="Arial" panose="020B0604020202020204" pitchFamily="34" charset="0"/>
              </a:rPr>
              <a:t> </a:t>
            </a:r>
            <a:r>
              <a:rPr kumimoji="0" lang="en-US" altLang="ko-KR" sz="800" kern="0" err="1" smtClean="0">
                <a:solidFill>
                  <a:sysClr val="window" lastClr="FFFFFF"/>
                </a:solidFill>
                <a:latin typeface="Arial" panose="020B0604020202020204" pitchFamily="34" charset="0"/>
              </a:rPr>
              <a:t>Hauserman</a:t>
            </a:r>
            <a:r>
              <a:rPr kumimoji="0" lang="en-US" altLang="ko-KR" sz="800" kern="0" smtClean="0">
                <a:solidFill>
                  <a:sysClr val="window" lastClr="FFFFFF"/>
                </a:solidFill>
                <a:latin typeface="Arial" panose="020B0604020202020204" pitchFamily="34" charset="0"/>
              </a:rPr>
              <a:t> </a:t>
            </a:r>
            <a:r>
              <a:rPr kumimoji="0" lang="en-US" altLang="ko-KR" sz="800" i="0" u="none" strike="noStrike" kern="0" cap="none" spc="0" normalizeH="0" baseline="0" noProof="0" smtClean="0">
                <a:ln>
                  <a:noFill/>
                </a:ln>
                <a:solidFill>
                  <a:sysClr val="window" lastClr="FFFFFF"/>
                </a:solidFill>
                <a:effectLst/>
                <a:uLnTx/>
                <a:uFillTx/>
                <a:latin typeface="Arial" panose="020B0604020202020204" pitchFamily="34" charset="0"/>
              </a:rPr>
              <a:t>Ltd.</a:t>
            </a:r>
            <a:endParaRPr kumimoji="0" lang="en-US" altLang="ko-KR" sz="800" i="0" u="none" strike="noStrike" kern="0" cap="none" spc="0" normalizeH="0" baseline="0" noProof="0">
              <a:ln>
                <a:noFill/>
              </a:ln>
              <a:solidFill>
                <a:sysClr val="window" lastClr="FFFFFF"/>
              </a:solidFill>
              <a:effectLst/>
              <a:uLnTx/>
              <a:uFillTx/>
              <a:latin typeface="Arial" panose="020B0604020202020204" pitchFamily="34" charset="0"/>
            </a:endParaRPr>
          </a:p>
        </p:txBody>
      </p:sp>
      <p:sp>
        <p:nvSpPr>
          <p:cNvPr id="39" name="Line 102"/>
          <p:cNvSpPr>
            <a:spLocks noChangeShapeType="1"/>
          </p:cNvSpPr>
          <p:nvPr/>
        </p:nvSpPr>
        <p:spPr bwMode="auto">
          <a:xfrm flipH="1">
            <a:off x="5057776" y="1298575"/>
            <a:ext cx="761999" cy="1066800"/>
          </a:xfrm>
          <a:prstGeom prst="line">
            <a:avLst/>
          </a:prstGeom>
          <a:noFill/>
          <a:ln w="9525">
            <a:solidFill>
              <a:srgbClr val="CC0099"/>
            </a:solid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sysClr val="windowText" lastClr="000000"/>
              </a:solidFill>
              <a:effectLst/>
              <a:uLnTx/>
              <a:uFillTx/>
            </a:endParaRPr>
          </a:p>
        </p:txBody>
      </p:sp>
      <p:sp>
        <p:nvSpPr>
          <p:cNvPr id="40" name="Oval 111"/>
          <p:cNvSpPr>
            <a:spLocks noChangeArrowheads="1"/>
          </p:cNvSpPr>
          <p:nvPr/>
        </p:nvSpPr>
        <p:spPr bwMode="auto">
          <a:xfrm>
            <a:off x="4905377" y="2517777"/>
            <a:ext cx="96837" cy="96839"/>
          </a:xfrm>
          <a:prstGeom prst="ellipse">
            <a:avLst/>
          </a:prstGeom>
          <a:solidFill>
            <a:srgbClr val="FF00FF"/>
          </a:solidFill>
          <a:ln w="9525" algn="ctr">
            <a:noFill/>
            <a:round/>
          </a:ln>
          <a:effectLst>
            <a:outerShdw dist="25400" dir="5400000" algn="ctr" rotWithShape="0">
              <a:srgbClr val="000000">
                <a:alpha val="39999"/>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sysClr val="windowText" lastClr="000000"/>
              </a:solidFill>
              <a:effectLst/>
              <a:uLnTx/>
              <a:uFillTx/>
            </a:endParaRPr>
          </a:p>
        </p:txBody>
      </p:sp>
      <p:graphicFrame>
        <p:nvGraphicFramePr>
          <p:cNvPr id="41" name="Content Placeholder 15"/>
          <p:cNvGraphicFramePr/>
          <p:nvPr>
            <p:extLst>
              <p:ext uri="{D42A27DB-BD31-4B8C-83A1-F6EECF244321}">
                <p14:modId xmlns:p14="http://schemas.microsoft.com/office/powerpoint/2010/main" val="2224380388"/>
              </p:ext>
            </p:extLst>
          </p:nvPr>
        </p:nvGraphicFramePr>
        <p:xfrm>
          <a:off x="1117600" y="4495800"/>
          <a:ext cx="48006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578455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altLang="ko-KR" smtClean="0"/>
              <a:t>- </a:t>
            </a:r>
            <a:fld id="{247C15DC-A8E1-42E7-918A-8BFC412D6E9A}" type="slidenum">
              <a:rPr lang="ko-KR" altLang="en-US" smtClean="0"/>
              <a:t>6</a:t>
            </a:fld>
            <a:r>
              <a:rPr lang="ko-KR" altLang="en-US" smtClean="0"/>
              <a:t> </a:t>
            </a:r>
            <a:r>
              <a:rPr lang="en-US" altLang="ko-KR" smtClean="0"/>
              <a:t>-</a:t>
            </a:r>
            <a:endParaRPr lang="ko-KR" altLang="en-US"/>
          </a:p>
        </p:txBody>
      </p:sp>
      <p:sp>
        <p:nvSpPr>
          <p:cNvPr id="5" name="Title 1"/>
          <p:cNvSpPr txBox="1"/>
          <p:nvPr/>
        </p:nvSpPr>
        <p:spPr>
          <a:xfrm>
            <a:off x="216776" y="255262"/>
            <a:ext cx="1485900" cy="245329"/>
          </a:xfrm>
          <a:prstGeom prst="rect">
            <a:avLst/>
          </a:prstGeom>
        </p:spPr>
        <p:txBody>
          <a:bodyPr/>
          <a:lstStyle/>
          <a:p>
            <a:pPr marL="0" marR="0" lvl="0" indent="0" algn="l" defTabSz="914400" rtl="0" eaLnBrk="0" fontAlgn="base" latinLnBrk="1" hangingPunct="0">
              <a:lnSpc>
                <a:spcPct val="100000"/>
              </a:lnSpc>
              <a:spcBef>
                <a:spcPct val="0"/>
              </a:spcBef>
              <a:spcAft>
                <a:spcPct val="0"/>
              </a:spcAft>
              <a:buClrTx/>
              <a:buSzTx/>
              <a:buFont typeface="Wingdings" panose="05000000000000000000" pitchFamily="2" charset="2"/>
              <a:buChar char="§"/>
              <a:defRPr/>
            </a:pPr>
            <a:r>
              <a:rPr kumimoji="1" lang="en-US" sz="1000" b="1" i="0" u="none" strike="noStrike" kern="0" cap="none" spc="0" normalizeH="0" noProof="0" dirty="0" smtClean="0">
                <a:ln>
                  <a:noFill/>
                </a:ln>
                <a:solidFill>
                  <a:schemeClr val="tx1"/>
                </a:solidFill>
                <a:effectLst/>
                <a:uLnTx/>
                <a:uFillTx/>
                <a:latin typeface="Arial" panose="020B0604020202020204" pitchFamily="34" charset="0"/>
                <a:ea typeface="+mj-ea"/>
                <a:cs typeface="Arial" panose="020B0604020202020204" pitchFamily="34" charset="0"/>
              </a:rPr>
              <a:t>  </a:t>
            </a:r>
            <a:r>
              <a:rPr lang="vi-VN" sz="1000" b="1" kern="0" dirty="0" smtClean="0">
                <a:solidFill>
                  <a:schemeClr val="tx1"/>
                </a:solidFill>
                <a:latin typeface="Arial" panose="020B0604020202020204" pitchFamily="34" charset="0"/>
                <a:ea typeface="+mj-ea"/>
                <a:cs typeface="Arial" panose="020B0604020202020204" pitchFamily="34" charset="0"/>
              </a:rPr>
              <a:t>Viet Nam</a:t>
            </a:r>
            <a:r>
              <a:rPr kumimoji="1" lang="en-US" sz="1000" b="1" i="0" u="none" strike="noStrike" kern="0" cap="none" spc="0" normalizeH="0" baseline="0" noProof="0" dirty="0" smtClean="0">
                <a:ln>
                  <a:noFill/>
                </a:ln>
                <a:solidFill>
                  <a:schemeClr val="tx1"/>
                </a:solidFill>
                <a:effectLst/>
                <a:uLnTx/>
                <a:uFillTx/>
                <a:latin typeface="Arial" panose="020B0604020202020204" pitchFamily="34" charset="0"/>
                <a:ea typeface="+mj-ea"/>
                <a:cs typeface="Arial" panose="020B0604020202020204" pitchFamily="34" charset="0"/>
              </a:rPr>
              <a:t> Network</a:t>
            </a:r>
            <a:endParaRPr kumimoji="1" lang="en-US" sz="1000" b="1" i="0" u="none" strike="noStrike" kern="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090" y="4792717"/>
            <a:ext cx="5916010" cy="4171163"/>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304" y="390230"/>
            <a:ext cx="2794000" cy="635000"/>
          </a:xfrm>
          <a:prstGeom prst="rect">
            <a:avLst/>
          </a:prstGeom>
        </p:spPr>
      </p:pic>
      <p:sp>
        <p:nvSpPr>
          <p:cNvPr id="17" name="Rectangle 16"/>
          <p:cNvSpPr/>
          <p:nvPr/>
        </p:nvSpPr>
        <p:spPr>
          <a:xfrm>
            <a:off x="599090" y="3144242"/>
            <a:ext cx="2261088" cy="432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19" name="Diagram 18"/>
          <p:cNvGraphicFramePr/>
          <p:nvPr>
            <p:extLst>
              <p:ext uri="{D42A27DB-BD31-4B8C-83A1-F6EECF244321}">
                <p14:modId xmlns:p14="http://schemas.microsoft.com/office/powerpoint/2010/main" val="3035944278"/>
              </p:ext>
            </p:extLst>
          </p:nvPr>
        </p:nvGraphicFramePr>
        <p:xfrm>
          <a:off x="725214" y="1025230"/>
          <a:ext cx="5789886" cy="36824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566016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8" name="표 37"/>
          <p:cNvGraphicFramePr>
            <a:graphicFrameLocks noGrp="1"/>
          </p:cNvGraphicFramePr>
          <p:nvPr>
            <p:extLst>
              <p:ext uri="{D42A27DB-BD31-4B8C-83A1-F6EECF244321}">
                <p14:modId xmlns:p14="http://schemas.microsoft.com/office/powerpoint/2010/main" val="3127771051"/>
              </p:ext>
            </p:extLst>
          </p:nvPr>
        </p:nvGraphicFramePr>
        <p:xfrm>
          <a:off x="360743" y="1162576"/>
          <a:ext cx="6163881" cy="1909300"/>
        </p:xfrm>
        <a:graphic>
          <a:graphicData uri="http://schemas.openxmlformats.org/drawingml/2006/table">
            <a:tbl>
              <a:tblPr bandRow="1">
                <a:tableStyleId>{EB344D84-9AFB-497E-A393-DC336BA19D2E}</a:tableStyleId>
              </a:tblPr>
              <a:tblGrid>
                <a:gridCol w="976583">
                  <a:extLst>
                    <a:ext uri="{9D8B030D-6E8A-4147-A177-3AD203B41FA5}">
                      <a16:colId xmlns:a16="http://schemas.microsoft.com/office/drawing/2014/main" val="20000"/>
                    </a:ext>
                  </a:extLst>
                </a:gridCol>
                <a:gridCol w="5187298">
                  <a:extLst>
                    <a:ext uri="{9D8B030D-6E8A-4147-A177-3AD203B41FA5}">
                      <a16:colId xmlns:a16="http://schemas.microsoft.com/office/drawing/2014/main" val="20001"/>
                    </a:ext>
                  </a:extLst>
                </a:gridCol>
              </a:tblGrid>
              <a:tr h="296516">
                <a:tc>
                  <a:txBody>
                    <a:bodyPr/>
                    <a:lstStyle/>
                    <a:p>
                      <a:pPr algn="l" latinLnBrk="1"/>
                      <a:r>
                        <a:rPr lang="en-US" altLang="ko-KR" sz="1000" dirty="0" smtClean="0">
                          <a:latin typeface="Arial" panose="020B0604020202020204" pitchFamily="34" charset="0"/>
                          <a:ea typeface="휴먼모음T" pitchFamily="18" charset="-127"/>
                          <a:cs typeface="Arial" panose="020B0604020202020204" pitchFamily="34" charset="0"/>
                        </a:rPr>
                        <a:t>CEO</a:t>
                      </a:r>
                      <a:endParaRPr lang="ko-KR" altLang="en-US" sz="1000" dirty="0">
                        <a:latin typeface="Arial" panose="020B0604020202020204" pitchFamily="34" charset="0"/>
                        <a:ea typeface="휴먼모음T" pitchFamily="18" charset="-127"/>
                        <a:cs typeface="Arial" panose="020B0604020202020204" pitchFamily="34" charset="0"/>
                      </a:endParaRPr>
                    </a:p>
                  </a:txBody>
                  <a:tcPr marL="68580" marR="68580" marT="60960" marB="60960" anchor="ctr"/>
                </a:tc>
                <a:tc>
                  <a:txBody>
                    <a:bodyPr/>
                    <a:lstStyle/>
                    <a:p>
                      <a:pPr latinLnBrk="1"/>
                      <a:r>
                        <a:rPr lang="vi-VN" altLang="ko-KR" sz="1000" baseline="0" dirty="0" smtClean="0">
                          <a:latin typeface="Arial" panose="020B0604020202020204" pitchFamily="34" charset="0"/>
                          <a:ea typeface="휴먼모음T" pitchFamily="18" charset="-127"/>
                          <a:cs typeface="Arial" panose="020B0604020202020204" pitchFamily="34" charset="0"/>
                        </a:rPr>
                        <a:t>Yeom Dong Gyun</a:t>
                      </a:r>
                      <a:endParaRPr lang="ko-KR" altLang="en-US" sz="1000" dirty="0">
                        <a:latin typeface="Arial" panose="020B0604020202020204" pitchFamily="34" charset="0"/>
                        <a:ea typeface="휴먼모음T" pitchFamily="18" charset="-127"/>
                        <a:cs typeface="Arial" panose="020B0604020202020204" pitchFamily="34" charset="0"/>
                      </a:endParaRPr>
                    </a:p>
                  </a:txBody>
                  <a:tcPr marL="68580" marR="68580" marT="60960" marB="60960" anchor="ctr"/>
                </a:tc>
                <a:extLst>
                  <a:ext uri="{0D108BD9-81ED-4DB2-BD59-A6C34878D82A}">
                    <a16:rowId xmlns:a16="http://schemas.microsoft.com/office/drawing/2014/main" val="10000"/>
                  </a:ext>
                </a:extLst>
              </a:tr>
              <a:tr h="296516">
                <a:tc>
                  <a:txBody>
                    <a:bodyPr/>
                    <a:lstStyle/>
                    <a:p>
                      <a:pPr algn="l" latinLnBrk="1"/>
                      <a:r>
                        <a:rPr lang="en-US" altLang="ko-KR" sz="1000" smtClean="0">
                          <a:latin typeface="Arial" panose="020B0604020202020204" pitchFamily="34" charset="0"/>
                          <a:ea typeface="휴먼모음T" pitchFamily="18" charset="-127"/>
                          <a:cs typeface="Arial" panose="020B0604020202020204" pitchFamily="34" charset="0"/>
                        </a:rPr>
                        <a:t>Founded on</a:t>
                      </a:r>
                      <a:endParaRPr lang="ko-KR" altLang="en-US" sz="1000">
                        <a:latin typeface="Arial" panose="020B0604020202020204" pitchFamily="34" charset="0"/>
                        <a:ea typeface="휴먼모음T" pitchFamily="18" charset="-127"/>
                        <a:cs typeface="Arial" panose="020B0604020202020204" pitchFamily="34" charset="0"/>
                      </a:endParaRPr>
                    </a:p>
                  </a:txBody>
                  <a:tcPr marL="68580" marR="68580" marT="60960" marB="60960" anchor="ctr"/>
                </a:tc>
                <a:tc>
                  <a:txBody>
                    <a:bodyPr/>
                    <a:lstStyle/>
                    <a:p>
                      <a:pPr latinLnBrk="1"/>
                      <a:r>
                        <a:rPr lang="en-US" altLang="ko-KR" sz="1000" smtClean="0">
                          <a:latin typeface="Arial" panose="020B0604020202020204" pitchFamily="34" charset="0"/>
                          <a:ea typeface="휴먼모음T" pitchFamily="18" charset="-127"/>
                          <a:cs typeface="Arial" panose="020B0604020202020204" pitchFamily="34" charset="0"/>
                        </a:rPr>
                        <a:t>28</a:t>
                      </a:r>
                      <a:r>
                        <a:rPr lang="en-US" altLang="ko-KR" sz="1000" baseline="30000" smtClean="0">
                          <a:latin typeface="Arial" panose="020B0604020202020204" pitchFamily="34" charset="0"/>
                          <a:ea typeface="휴먼모음T" pitchFamily="18" charset="-127"/>
                          <a:cs typeface="Arial" panose="020B0604020202020204" pitchFamily="34" charset="0"/>
                        </a:rPr>
                        <a:t>th</a:t>
                      </a:r>
                      <a:r>
                        <a:rPr lang="en-US" altLang="ko-KR" sz="1000" smtClean="0">
                          <a:latin typeface="Arial" panose="020B0604020202020204" pitchFamily="34" charset="0"/>
                          <a:ea typeface="휴먼모음T" pitchFamily="18" charset="-127"/>
                          <a:cs typeface="Arial" panose="020B0604020202020204" pitchFamily="34" charset="0"/>
                        </a:rPr>
                        <a:t> Nov. 2008</a:t>
                      </a:r>
                      <a:endParaRPr lang="ko-KR" altLang="en-US" sz="1000">
                        <a:latin typeface="Arial" panose="020B0604020202020204" pitchFamily="34" charset="0"/>
                        <a:ea typeface="휴먼모음T" pitchFamily="18" charset="-127"/>
                        <a:cs typeface="Arial" panose="020B0604020202020204" pitchFamily="34" charset="0"/>
                      </a:endParaRPr>
                    </a:p>
                  </a:txBody>
                  <a:tcPr marL="68580" marR="68580" marT="60960" marB="60960" anchor="ctr"/>
                </a:tc>
                <a:extLst>
                  <a:ext uri="{0D108BD9-81ED-4DB2-BD59-A6C34878D82A}">
                    <a16:rowId xmlns:a16="http://schemas.microsoft.com/office/drawing/2014/main" val="10001"/>
                  </a:ext>
                </a:extLst>
              </a:tr>
              <a:tr h="413730">
                <a:tc>
                  <a:txBody>
                    <a:bodyPr/>
                    <a:lstStyle/>
                    <a:p>
                      <a:pPr algn="l" latinLnBrk="1"/>
                      <a:r>
                        <a:rPr lang="en-US" altLang="ko-KR" sz="1000" smtClean="0">
                          <a:latin typeface="Arial" panose="020B0604020202020204" pitchFamily="34" charset="0"/>
                          <a:ea typeface="휴먼모음T" pitchFamily="18" charset="-127"/>
                          <a:cs typeface="Arial" panose="020B0604020202020204" pitchFamily="34" charset="0"/>
                        </a:rPr>
                        <a:t>Address</a:t>
                      </a:r>
                      <a:endParaRPr lang="ko-KR" altLang="en-US" sz="1000">
                        <a:latin typeface="Arial" panose="020B0604020202020204" pitchFamily="34" charset="0"/>
                        <a:ea typeface="휴먼모음T" pitchFamily="18" charset="-127"/>
                        <a:cs typeface="Arial" panose="020B0604020202020204" pitchFamily="34" charset="0"/>
                      </a:endParaRPr>
                    </a:p>
                  </a:txBody>
                  <a:tcPr marL="68580" marR="68580" marT="60960" marB="60960" anchor="ctr"/>
                </a:tc>
                <a:tc>
                  <a:txBody>
                    <a:bodyPr/>
                    <a:lstStyle/>
                    <a:p>
                      <a:pPr algn="just"/>
                      <a:r>
                        <a:rPr lang="en-US" sz="1000" smtClean="0">
                          <a:solidFill>
                            <a:schemeClr val="tx1"/>
                          </a:solidFill>
                          <a:latin typeface="Arial" panose="020B0604020202020204" pitchFamily="34" charset="0"/>
                          <a:ea typeface="Calibri" panose="020F0502020204030204"/>
                          <a:cs typeface="Arial" panose="020B0604020202020204" pitchFamily="34" charset="0"/>
                        </a:rPr>
                        <a:t>23</a:t>
                      </a:r>
                      <a:r>
                        <a:rPr lang="en-US" sz="1000" baseline="30000" smtClean="0">
                          <a:solidFill>
                            <a:schemeClr val="tx1"/>
                          </a:solidFill>
                          <a:latin typeface="Arial" panose="020B0604020202020204" pitchFamily="34" charset="0"/>
                          <a:ea typeface="Calibri" panose="020F0502020204030204"/>
                          <a:cs typeface="Arial" panose="020B0604020202020204" pitchFamily="34" charset="0"/>
                        </a:rPr>
                        <a:t>rd</a:t>
                      </a:r>
                      <a:r>
                        <a:rPr lang="en-US" sz="1000" smtClean="0">
                          <a:solidFill>
                            <a:schemeClr val="tx1"/>
                          </a:solidFill>
                          <a:latin typeface="Arial" panose="020B0604020202020204" pitchFamily="34" charset="0"/>
                          <a:ea typeface="Calibri" panose="020F0502020204030204"/>
                          <a:cs typeface="Arial" panose="020B0604020202020204" pitchFamily="34" charset="0"/>
                        </a:rPr>
                        <a:t> Fl., MD Complex tower, My Dinh 1 urban area, Cau Dien ward, Nam Tu Liem district, Hanoi, Vietnam</a:t>
                      </a:r>
                    </a:p>
                  </a:txBody>
                  <a:tcPr marL="68580" marR="68580" marT="60960" marB="60960" anchor="ctr"/>
                </a:tc>
                <a:extLst>
                  <a:ext uri="{0D108BD9-81ED-4DB2-BD59-A6C34878D82A}">
                    <a16:rowId xmlns:a16="http://schemas.microsoft.com/office/drawing/2014/main" val="10002"/>
                  </a:ext>
                </a:extLst>
              </a:tr>
              <a:tr h="296516">
                <a:tc>
                  <a:txBody>
                    <a:bodyPr/>
                    <a:lstStyle/>
                    <a:p>
                      <a:pPr algn="l" latinLnBrk="1"/>
                      <a:r>
                        <a:rPr lang="en-US" altLang="ko-KR" sz="1000" smtClean="0">
                          <a:latin typeface="Arial" panose="020B0604020202020204" pitchFamily="34" charset="0"/>
                          <a:ea typeface="휴먼모음T" pitchFamily="18" charset="-127"/>
                          <a:cs typeface="Arial" panose="020B0604020202020204" pitchFamily="34" charset="0"/>
                        </a:rPr>
                        <a:t>Tel</a:t>
                      </a:r>
                      <a:endParaRPr lang="ko-KR" altLang="en-US" sz="1000">
                        <a:latin typeface="Arial" panose="020B0604020202020204" pitchFamily="34" charset="0"/>
                        <a:ea typeface="휴먼모음T" pitchFamily="18" charset="-127"/>
                        <a:cs typeface="Arial" panose="020B0604020202020204" pitchFamily="34" charset="0"/>
                      </a:endParaRPr>
                    </a:p>
                  </a:txBody>
                  <a:tcPr marL="68580" marR="68580" marT="60960" marB="60960" anchor="ctr"/>
                </a:tc>
                <a:tc>
                  <a:txBody>
                    <a:bodyPr/>
                    <a:lstStyle/>
                    <a:p>
                      <a:pPr algn="just"/>
                      <a:r>
                        <a:rPr lang="en-US" sz="1000" smtClean="0">
                          <a:solidFill>
                            <a:schemeClr val="tx1"/>
                          </a:solidFill>
                          <a:latin typeface="Arial" panose="020B0604020202020204" pitchFamily="34" charset="0"/>
                          <a:ea typeface="Calibri" panose="020F0502020204030204"/>
                          <a:cs typeface="Arial" panose="020B0604020202020204" pitchFamily="34" charset="0"/>
                        </a:rPr>
                        <a:t>+84-24-3768-9904~05;                            Fax: +84-24-3768-9902</a:t>
                      </a:r>
                    </a:p>
                  </a:txBody>
                  <a:tcPr marL="68580" marR="68580" marT="60960" marB="60960" anchor="ctr"/>
                </a:tc>
                <a:extLst>
                  <a:ext uri="{0D108BD9-81ED-4DB2-BD59-A6C34878D82A}">
                    <a16:rowId xmlns:a16="http://schemas.microsoft.com/office/drawing/2014/main" val="10003"/>
                  </a:ext>
                </a:extLst>
              </a:tr>
              <a:tr h="296516">
                <a:tc>
                  <a:txBody>
                    <a:bodyPr/>
                    <a:lstStyle/>
                    <a:p>
                      <a:pPr algn="l" latinLnBrk="1"/>
                      <a:r>
                        <a:rPr lang="en-US" altLang="ko-KR" sz="1000" smtClean="0">
                          <a:latin typeface="Arial" panose="020B0604020202020204" pitchFamily="34" charset="0"/>
                          <a:ea typeface="휴먼모음T" pitchFamily="18" charset="-127"/>
                          <a:cs typeface="Arial" panose="020B0604020202020204" pitchFamily="34" charset="0"/>
                        </a:rPr>
                        <a:t>Website</a:t>
                      </a:r>
                      <a:endParaRPr lang="ko-KR" altLang="en-US" sz="1000">
                        <a:latin typeface="Arial" panose="020B0604020202020204" pitchFamily="34" charset="0"/>
                        <a:ea typeface="휴먼모음T" pitchFamily="18" charset="-127"/>
                        <a:cs typeface="Arial" panose="020B0604020202020204" pitchFamily="34" charset="0"/>
                      </a:endParaRPr>
                    </a:p>
                  </a:txBody>
                  <a:tcPr marL="68580" marR="68580" marT="60960" marB="60960" anchor="ctr"/>
                </a:tc>
                <a:tc>
                  <a:txBody>
                    <a:bodyPr/>
                    <a:lstStyle/>
                    <a:p>
                      <a:pPr latinLnBrk="1"/>
                      <a:r>
                        <a:rPr lang="en-US" altLang="ko-KR" sz="1000" err="1" smtClean="0">
                          <a:latin typeface="Arial" panose="020B0604020202020204" pitchFamily="34" charset="0"/>
                          <a:ea typeface="휴먼모음T" pitchFamily="18" charset="-127"/>
                          <a:cs typeface="Arial" panose="020B0604020202020204" pitchFamily="34" charset="0"/>
                          <a:hlinkClick r:id="rId2"/>
                        </a:rPr>
                        <a:t>www.kc-cottrell.com.vn</a:t>
                      </a:r>
                      <a:endParaRPr lang="ko-KR" altLang="en-US" sz="1000">
                        <a:latin typeface="Arial" panose="020B0604020202020204" pitchFamily="34" charset="0"/>
                        <a:ea typeface="휴먼모음T" pitchFamily="18" charset="-127"/>
                        <a:cs typeface="Arial" panose="020B0604020202020204" pitchFamily="34" charset="0"/>
                      </a:endParaRPr>
                    </a:p>
                  </a:txBody>
                  <a:tcPr marL="68580" marR="68580" marT="60960" marB="60960" anchor="ctr"/>
                </a:tc>
                <a:extLst>
                  <a:ext uri="{0D108BD9-81ED-4DB2-BD59-A6C34878D82A}">
                    <a16:rowId xmlns:a16="http://schemas.microsoft.com/office/drawing/2014/main" val="10004"/>
                  </a:ext>
                </a:extLst>
              </a:tr>
              <a:tr h="296516">
                <a:tc>
                  <a:txBody>
                    <a:bodyPr/>
                    <a:lstStyle/>
                    <a:p>
                      <a:pPr algn="l" latinLnBrk="1"/>
                      <a:r>
                        <a:rPr lang="en-US" altLang="ko-KR" sz="1000" dirty="0" smtClean="0">
                          <a:latin typeface="Arial" panose="020B0604020202020204" pitchFamily="34" charset="0"/>
                          <a:ea typeface="휴먼모음T" pitchFamily="18" charset="-127"/>
                          <a:cs typeface="Arial" panose="020B0604020202020204" pitchFamily="34" charset="0"/>
                        </a:rPr>
                        <a:t>Email</a:t>
                      </a:r>
                      <a:endParaRPr lang="ko-KR" altLang="en-US" sz="1000" dirty="0">
                        <a:latin typeface="Arial" panose="020B0604020202020204" pitchFamily="34" charset="0"/>
                        <a:ea typeface="휴먼모음T" pitchFamily="18" charset="-127"/>
                        <a:cs typeface="Arial" panose="020B0604020202020204" pitchFamily="34" charset="0"/>
                      </a:endParaRPr>
                    </a:p>
                  </a:txBody>
                  <a:tcPr marL="68580" marR="68580" marT="60960" marB="60960"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000" dirty="0" smtClean="0">
                          <a:latin typeface="Arial" panose="020B0604020202020204" pitchFamily="34" charset="0"/>
                          <a:ea typeface="휴먼모음T" pitchFamily="18" charset="-127"/>
                          <a:cs typeface="Arial" panose="020B0604020202020204" pitchFamily="34" charset="0"/>
                          <a:hlinkClick r:id="rId3"/>
                        </a:rPr>
                        <a:t>info@kc-cottrell.com.vn</a:t>
                      </a:r>
                      <a:r>
                        <a:rPr lang="en-US" altLang="ko-KR" sz="1000" dirty="0" smtClean="0">
                          <a:latin typeface="Arial" panose="020B0604020202020204" pitchFamily="34" charset="0"/>
                          <a:ea typeface="휴먼모음T" pitchFamily="18" charset="-127"/>
                          <a:cs typeface="Arial" panose="020B0604020202020204" pitchFamily="34" charset="0"/>
                        </a:rPr>
                        <a:t>                            Hotline: +84-0934</a:t>
                      </a:r>
                      <a:r>
                        <a:rPr lang="en-US" altLang="ko-KR" sz="1000" baseline="0" dirty="0" smtClean="0">
                          <a:latin typeface="Arial" panose="020B0604020202020204" pitchFamily="34" charset="0"/>
                          <a:ea typeface="휴먼모음T" pitchFamily="18" charset="-127"/>
                          <a:cs typeface="Arial" panose="020B0604020202020204" pitchFamily="34" charset="0"/>
                        </a:rPr>
                        <a:t> 511 816</a:t>
                      </a:r>
                      <a:endParaRPr lang="ko-KR" altLang="en-US" sz="1000" dirty="0">
                        <a:latin typeface="Arial" panose="020B0604020202020204" pitchFamily="34" charset="0"/>
                        <a:ea typeface="휴먼모음T" pitchFamily="18" charset="-127"/>
                        <a:cs typeface="Arial" panose="020B0604020202020204" pitchFamily="34" charset="0"/>
                      </a:endParaRPr>
                    </a:p>
                  </a:txBody>
                  <a:tcPr marL="68580" marR="68580" marT="60960" marB="60960" anchor="ctr"/>
                </a:tc>
                <a:extLst>
                  <a:ext uri="{0D108BD9-81ED-4DB2-BD59-A6C34878D82A}">
                    <a16:rowId xmlns:a16="http://schemas.microsoft.com/office/drawing/2014/main" val="10005"/>
                  </a:ext>
                </a:extLst>
              </a:tr>
            </a:tbl>
          </a:graphicData>
        </a:graphic>
      </p:graphicFrame>
      <p:sp>
        <p:nvSpPr>
          <p:cNvPr id="39" name="모서리가 둥근 직사각형 38"/>
          <p:cNvSpPr/>
          <p:nvPr/>
        </p:nvSpPr>
        <p:spPr bwMode="auto">
          <a:xfrm>
            <a:off x="303595" y="3342157"/>
            <a:ext cx="6279541" cy="2372844"/>
          </a:xfrm>
          <a:prstGeom prst="roundRect">
            <a:avLst>
              <a:gd name="adj" fmla="val 2567"/>
            </a:avLst>
          </a:prstGeom>
          <a:solidFill>
            <a:srgbClr val="008080">
              <a:alpha val="36000"/>
            </a:srgbClr>
          </a:solidFill>
          <a:ln w="22225" algn="ctr">
            <a:solidFill>
              <a:schemeClr val="bg1"/>
            </a:solidFill>
            <a:round/>
          </a:ln>
        </p:spPr>
        <p:txBody>
          <a:bodyPr wrap="square" tIns="0" bIns="0" rtlCol="0" anchor="ctr">
            <a:noAutofit/>
          </a:bodyPr>
          <a:lstStyle/>
          <a:p>
            <a:endParaRPr lang="ko-KR" altLang="en-US"/>
          </a:p>
        </p:txBody>
      </p:sp>
      <p:sp>
        <p:nvSpPr>
          <p:cNvPr id="42" name="TextBox 41"/>
          <p:cNvSpPr txBox="1"/>
          <p:nvPr/>
        </p:nvSpPr>
        <p:spPr bwMode="gray">
          <a:xfrm>
            <a:off x="438607" y="4068088"/>
            <a:ext cx="2971796" cy="1570711"/>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chor="ctr">
            <a:noAutofit/>
          </a:bodyPr>
          <a:lstStyle/>
          <a:p>
            <a:pPr algn="l">
              <a:lnSpc>
                <a:spcPct val="200000"/>
              </a:lnSpc>
              <a:buFontTx/>
              <a:buBlip>
                <a:blip r:embed="rId4"/>
              </a:buBlip>
            </a:pPr>
            <a:r>
              <a:rPr lang="en-US" altLang="ko-KR" sz="1000" dirty="0" smtClean="0">
                <a:latin typeface="Arial" panose="020B0604020202020204" pitchFamily="34" charset="0"/>
                <a:ea typeface="휴먼모음T" pitchFamily="18" charset="-127"/>
                <a:cs typeface="Arial" panose="020B0604020202020204" pitchFamily="34" charset="0"/>
              </a:rPr>
              <a:t> Electrostatic Precipitators, Bag Filters</a:t>
            </a:r>
          </a:p>
          <a:p>
            <a:pPr marL="114300" indent="-114300" algn="l">
              <a:lnSpc>
                <a:spcPct val="200000"/>
              </a:lnSpc>
              <a:buFontTx/>
              <a:buBlip>
                <a:blip r:embed="rId4"/>
              </a:buBlip>
            </a:pPr>
            <a:r>
              <a:rPr lang="en-US" altLang="ko-KR" sz="1000" dirty="0" smtClean="0">
                <a:latin typeface="Arial" panose="020B0604020202020204" pitchFamily="34" charset="0"/>
                <a:ea typeface="휴먼모음T" pitchFamily="18" charset="-127"/>
                <a:cs typeface="Arial" panose="020B0604020202020204" pitchFamily="34" charset="0"/>
              </a:rPr>
              <a:t> </a:t>
            </a:r>
            <a:r>
              <a:rPr lang="en-US" altLang="ko-KR" sz="1000" dirty="0">
                <a:latin typeface="Arial" panose="020B0604020202020204" pitchFamily="34" charset="0"/>
                <a:ea typeface="휴먼모음T" pitchFamily="18" charset="-127"/>
                <a:cs typeface="Arial" panose="020B0604020202020204" pitchFamily="34" charset="0"/>
              </a:rPr>
              <a:t>De-</a:t>
            </a:r>
            <a:r>
              <a:rPr lang="en-US" altLang="ko-KR" sz="1000" dirty="0" err="1">
                <a:latin typeface="Arial" panose="020B0604020202020204" pitchFamily="34" charset="0"/>
                <a:ea typeface="휴먼모음T" pitchFamily="18" charset="-127"/>
                <a:cs typeface="Arial" panose="020B0604020202020204" pitchFamily="34" charset="0"/>
              </a:rPr>
              <a:t>SOx</a:t>
            </a:r>
            <a:r>
              <a:rPr lang="en-US" altLang="ko-KR" sz="1000" dirty="0">
                <a:latin typeface="Arial" panose="020B0604020202020204" pitchFamily="34" charset="0"/>
                <a:ea typeface="휴먼모음T" pitchFamily="18" charset="-127"/>
                <a:cs typeface="Arial" panose="020B0604020202020204" pitchFamily="34" charset="0"/>
              </a:rPr>
              <a:t> System</a:t>
            </a:r>
            <a:r>
              <a:rPr lang="ko-KR" altLang="en-US" sz="1000" dirty="0" smtClean="0">
                <a:latin typeface="Arial" panose="020B0604020202020204" pitchFamily="34" charset="0"/>
                <a:ea typeface="휴먼모음T" pitchFamily="18" charset="-127"/>
                <a:cs typeface="Arial" panose="020B0604020202020204" pitchFamily="34" charset="0"/>
              </a:rPr>
              <a:t> </a:t>
            </a:r>
            <a:r>
              <a:rPr lang="en-US" altLang="ko-KR" sz="1000" dirty="0" smtClean="0">
                <a:latin typeface="Arial" panose="020B0604020202020204" pitchFamily="34" charset="0"/>
                <a:ea typeface="휴먼모음T" pitchFamily="18" charset="-127"/>
                <a:cs typeface="Arial" panose="020B0604020202020204" pitchFamily="34" charset="0"/>
              </a:rPr>
              <a:t>(FGD, GSA SYSTEMS) &amp; De-        NOx  System (SCR, SNCR)</a:t>
            </a:r>
          </a:p>
          <a:p>
            <a:pPr algn="l">
              <a:lnSpc>
                <a:spcPct val="200000"/>
              </a:lnSpc>
              <a:buFontTx/>
              <a:buBlip>
                <a:blip r:embed="rId4"/>
              </a:buBlip>
            </a:pPr>
            <a:r>
              <a:rPr lang="en-US" altLang="ko-KR" sz="1000" dirty="0" smtClean="0">
                <a:latin typeface="Arial" panose="020B0604020202020204" pitchFamily="34" charset="0"/>
                <a:ea typeface="휴먼모음T" pitchFamily="18" charset="-127"/>
                <a:cs typeface="Arial" panose="020B0604020202020204" pitchFamily="34" charset="0"/>
              </a:rPr>
              <a:t> Ash Handling System ( Bottom &amp; Fly)</a:t>
            </a:r>
            <a:endParaRPr lang="ko-KR" altLang="en-US" sz="1000" dirty="0">
              <a:latin typeface="Arial" panose="020B0604020202020204" pitchFamily="34" charset="0"/>
              <a:ea typeface="휴먼모음T" pitchFamily="18" charset="-127"/>
              <a:cs typeface="Arial" panose="020B0604020202020204" pitchFamily="34" charset="0"/>
            </a:endParaRPr>
          </a:p>
        </p:txBody>
      </p:sp>
      <p:sp>
        <p:nvSpPr>
          <p:cNvPr id="41" name="모서리가 둥근 직사각형 40"/>
          <p:cNvSpPr/>
          <p:nvPr/>
        </p:nvSpPr>
        <p:spPr bwMode="auto">
          <a:xfrm>
            <a:off x="370076" y="3395848"/>
            <a:ext cx="1536283" cy="472236"/>
          </a:xfrm>
          <a:prstGeom prst="roundRect">
            <a:avLst/>
          </a:prstGeom>
          <a:solidFill>
            <a:schemeClr val="accent6">
              <a:lumMod val="50000"/>
              <a:alpha val="70000"/>
            </a:schemeClr>
          </a:solidFill>
          <a:ln w="22225" algn="ctr">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tIns="0" bIns="0" rtlCol="0" anchor="ctr">
            <a:noAutofit/>
          </a:bodyPr>
          <a:lstStyle/>
          <a:p>
            <a:r>
              <a:rPr lang="en-US" altLang="ko-KR" sz="1200" smtClean="0">
                <a:solidFill>
                  <a:srgbClr val="FFFFFF">
                    <a:lumMod val="95000"/>
                  </a:srgbClr>
                </a:solidFill>
                <a:latin typeface="FrankRuehl" panose="020E0503060101010101" pitchFamily="34" charset="-79"/>
                <a:ea typeface="휴먼모음T" pitchFamily="18" charset="-127"/>
                <a:cs typeface="FrankRuehl" panose="020E0503060101010101" pitchFamily="34" charset="-79"/>
              </a:rPr>
              <a:t>Business Content</a:t>
            </a:r>
            <a:endParaRPr lang="ko-KR" altLang="en-US" sz="1200">
              <a:solidFill>
                <a:srgbClr val="FFFFFF">
                  <a:lumMod val="95000"/>
                </a:srgbClr>
              </a:solidFill>
              <a:latin typeface="FrankRuehl" panose="020E0503060101010101" pitchFamily="34" charset="-79"/>
              <a:ea typeface="휴먼모음T" pitchFamily="18" charset="-127"/>
              <a:cs typeface="FrankRuehl" panose="020E0503060101010101" pitchFamily="34" charset="-79"/>
            </a:endParaRPr>
          </a:p>
        </p:txBody>
      </p:sp>
      <p:sp>
        <p:nvSpPr>
          <p:cNvPr id="31" name="TextBox 30"/>
          <p:cNvSpPr txBox="1"/>
          <p:nvPr/>
        </p:nvSpPr>
        <p:spPr bwMode="gray">
          <a:xfrm>
            <a:off x="3515455" y="4068089"/>
            <a:ext cx="2971796" cy="1562874"/>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chor="ctr">
            <a:noAutofit/>
          </a:bodyPr>
          <a:lstStyle/>
          <a:p>
            <a:pPr algn="l"/>
            <a:r>
              <a:rPr lang="en-US" altLang="ko-KR" sz="1000" smtClean="0">
                <a:latin typeface="Arial" panose="020B0604020202020204" pitchFamily="34" charset="0"/>
                <a:ea typeface="휴먼모음T" pitchFamily="18" charset="-127"/>
                <a:cs typeface="Arial" panose="020B0604020202020204" pitchFamily="34" charset="0"/>
              </a:rPr>
              <a:t> </a:t>
            </a:r>
          </a:p>
          <a:p>
            <a:pPr algn="l">
              <a:lnSpc>
                <a:spcPct val="200000"/>
              </a:lnSpc>
              <a:buFontTx/>
              <a:buBlip>
                <a:blip r:embed="rId4"/>
              </a:buBlip>
            </a:pPr>
            <a:r>
              <a:rPr lang="en-US" altLang="ko-KR" sz="1000" smtClean="0">
                <a:latin typeface="Arial" panose="020B0604020202020204" pitchFamily="34" charset="0"/>
                <a:ea typeface="휴먼모음T" pitchFamily="18" charset="-127"/>
                <a:cs typeface="Arial" panose="020B0604020202020204" pitchFamily="34" charset="0"/>
              </a:rPr>
              <a:t>Technical  Service &amp; Environmental Machinery</a:t>
            </a:r>
          </a:p>
          <a:p>
            <a:pPr algn="l">
              <a:lnSpc>
                <a:spcPct val="200000"/>
              </a:lnSpc>
              <a:buFontTx/>
              <a:buBlip>
                <a:blip r:embed="rId4"/>
              </a:buBlip>
            </a:pPr>
            <a:r>
              <a:rPr lang="en-US" altLang="ko-KR" sz="1000" smtClean="0">
                <a:latin typeface="Arial" panose="020B0604020202020204" pitchFamily="34" charset="0"/>
                <a:ea typeface="휴먼모음T" pitchFamily="18" charset="-127"/>
                <a:cs typeface="Arial" panose="020B0604020202020204" pitchFamily="34" charset="0"/>
              </a:rPr>
              <a:t> Environmental Machinery</a:t>
            </a:r>
          </a:p>
          <a:p>
            <a:pPr algn="l">
              <a:lnSpc>
                <a:spcPct val="200000"/>
              </a:lnSpc>
              <a:buFontTx/>
              <a:buBlip>
                <a:blip r:embed="rId4"/>
              </a:buBlip>
            </a:pPr>
            <a:r>
              <a:rPr lang="en-US" altLang="ko-KR" sz="1000" smtClean="0">
                <a:latin typeface="Arial" panose="020B0604020202020204" pitchFamily="34" charset="0"/>
                <a:ea typeface="휴먼모음T" pitchFamily="18" charset="-127"/>
                <a:cs typeface="Arial" panose="020B0604020202020204" pitchFamily="34" charset="0"/>
              </a:rPr>
              <a:t> Technical Consulting</a:t>
            </a:r>
          </a:p>
          <a:p>
            <a:pPr algn="l">
              <a:lnSpc>
                <a:spcPct val="200000"/>
              </a:lnSpc>
              <a:buFontTx/>
              <a:buBlip>
                <a:blip r:embed="rId4"/>
              </a:buBlip>
            </a:pPr>
            <a:r>
              <a:rPr lang="en-US" altLang="ko-KR" sz="1000" smtClean="0">
                <a:latin typeface="Arial" panose="020B0604020202020204" pitchFamily="34" charset="0"/>
                <a:ea typeface="휴먼모음T" pitchFamily="18" charset="-127"/>
                <a:cs typeface="Arial" panose="020B0604020202020204" pitchFamily="34" charset="0"/>
              </a:rPr>
              <a:t> Waste Incineration Plant and Landfill service</a:t>
            </a:r>
          </a:p>
          <a:p>
            <a:pPr algn="l">
              <a:buFontTx/>
              <a:buBlip>
                <a:blip r:embed="rId4"/>
              </a:buBlip>
            </a:pPr>
            <a:endParaRPr lang="en-US" altLang="ko-KR" sz="1000" smtClean="0">
              <a:latin typeface="Arial" panose="020B0604020202020204" pitchFamily="34" charset="0"/>
              <a:ea typeface="휴먼모음T" pitchFamily="18" charset="-127"/>
              <a:cs typeface="Arial" panose="020B0604020202020204" pitchFamily="34" charset="0"/>
            </a:endParaRPr>
          </a:p>
        </p:txBody>
      </p:sp>
      <p:sp>
        <p:nvSpPr>
          <p:cNvPr id="14" name="타원 201"/>
          <p:cNvSpPr/>
          <p:nvPr/>
        </p:nvSpPr>
        <p:spPr bwMode="auto">
          <a:xfrm>
            <a:off x="1383782" y="6781675"/>
            <a:ext cx="1169002" cy="1099980"/>
          </a:xfrm>
          <a:prstGeom prst="ellipse">
            <a:avLst/>
          </a:prstGeom>
          <a:solidFill>
            <a:srgbClr val="FF0000">
              <a:alpha val="80000"/>
            </a:srgbClr>
          </a:solidFill>
          <a:ln w="22225" algn="ctr">
            <a:solidFill>
              <a:schemeClr val="bg1"/>
            </a:solidFill>
            <a:round/>
          </a:ln>
        </p:spPr>
        <p:txBody>
          <a:bodyPr wrap="square" tIns="0" bIns="0" rtlCol="0" anchor="ctr">
            <a:noAutofit/>
          </a:bodyPr>
          <a:lstStyle/>
          <a:p>
            <a:pPr algn="ctr"/>
            <a:r>
              <a:rPr lang="en-US" altLang="ko-KR" sz="1000" smtClean="0">
                <a:solidFill>
                  <a:srgbClr val="FFFF00"/>
                </a:solidFill>
                <a:effectLst>
                  <a:outerShdw blurRad="50800" dist="38100" dir="5400000" algn="t" rotWithShape="0">
                    <a:prstClr val="black">
                      <a:alpha val="40000"/>
                    </a:prstClr>
                  </a:outerShdw>
                </a:effectLst>
                <a:latin typeface="Arial" panose="020B0604020202020204" pitchFamily="34" charset="0"/>
                <a:ea typeface="휴먼모음T" pitchFamily="18" charset="-127"/>
                <a:cs typeface="Arial" panose="020B0604020202020204" pitchFamily="34" charset="0"/>
              </a:rPr>
              <a:t>Power</a:t>
            </a:r>
          </a:p>
          <a:p>
            <a:pPr algn="ctr"/>
            <a:r>
              <a:rPr lang="en-US" altLang="ko-KR" sz="1000" smtClean="0">
                <a:solidFill>
                  <a:srgbClr val="FFFF00"/>
                </a:solidFill>
                <a:effectLst>
                  <a:outerShdw blurRad="50800" dist="38100" dir="5400000" algn="t" rotWithShape="0">
                    <a:prstClr val="black">
                      <a:alpha val="40000"/>
                    </a:prstClr>
                  </a:outerShdw>
                </a:effectLst>
                <a:latin typeface="Arial" panose="020B0604020202020204" pitchFamily="34" charset="0"/>
                <a:ea typeface="휴먼모음T" pitchFamily="18" charset="-127"/>
                <a:cs typeface="Arial" panose="020B0604020202020204" pitchFamily="34" charset="0"/>
              </a:rPr>
              <a:t>Plant</a:t>
            </a:r>
            <a:endParaRPr lang="ko-KR" altLang="en-US" sz="1000">
              <a:solidFill>
                <a:srgbClr val="FFFF00"/>
              </a:solidFill>
              <a:effectLst>
                <a:outerShdw blurRad="50800" dist="38100" dir="5400000" algn="t" rotWithShape="0">
                  <a:prstClr val="black">
                    <a:alpha val="40000"/>
                  </a:prstClr>
                </a:outerShdw>
              </a:effectLst>
              <a:latin typeface="Arial" panose="020B0604020202020204" pitchFamily="34" charset="0"/>
              <a:ea typeface="휴먼모음T" pitchFamily="18" charset="-127"/>
              <a:cs typeface="Arial" panose="020B0604020202020204" pitchFamily="34" charset="0"/>
            </a:endParaRPr>
          </a:p>
        </p:txBody>
      </p:sp>
      <p:sp>
        <p:nvSpPr>
          <p:cNvPr id="15" name="타원 202"/>
          <p:cNvSpPr/>
          <p:nvPr/>
        </p:nvSpPr>
        <p:spPr bwMode="auto">
          <a:xfrm>
            <a:off x="2415295" y="6782808"/>
            <a:ext cx="1169002" cy="1099980"/>
          </a:xfrm>
          <a:prstGeom prst="ellipse">
            <a:avLst/>
          </a:prstGeom>
          <a:solidFill>
            <a:schemeClr val="bg1">
              <a:lumMod val="50000"/>
              <a:alpha val="80000"/>
            </a:schemeClr>
          </a:solidFill>
          <a:ln w="22225" algn="ctr">
            <a:solidFill>
              <a:schemeClr val="bg1"/>
            </a:solidFill>
            <a:round/>
          </a:ln>
        </p:spPr>
        <p:txBody>
          <a:bodyPr wrap="square" tIns="0" bIns="0" rtlCol="0" anchor="ctr">
            <a:noAutofit/>
          </a:bodyPr>
          <a:lstStyle/>
          <a:p>
            <a:pPr algn="ctr"/>
            <a:r>
              <a:rPr lang="en-US" altLang="ko-KR" sz="1000" smtClean="0">
                <a:solidFill>
                  <a:schemeClr val="tx1"/>
                </a:solidFill>
                <a:latin typeface="Arial" panose="020B0604020202020204" pitchFamily="34" charset="0"/>
                <a:ea typeface="휴먼모음T" pitchFamily="18" charset="-127"/>
                <a:cs typeface="Arial" panose="020B0604020202020204" pitchFamily="34" charset="0"/>
              </a:rPr>
              <a:t>Cement</a:t>
            </a:r>
            <a:endParaRPr lang="ko-KR" altLang="en-US" sz="1000">
              <a:solidFill>
                <a:schemeClr val="tx1"/>
              </a:solidFill>
              <a:latin typeface="Arial" panose="020B0604020202020204" pitchFamily="34" charset="0"/>
              <a:ea typeface="휴먼모음T" pitchFamily="18" charset="-127"/>
              <a:cs typeface="Arial" panose="020B0604020202020204" pitchFamily="34" charset="0"/>
            </a:endParaRPr>
          </a:p>
        </p:txBody>
      </p:sp>
      <p:sp>
        <p:nvSpPr>
          <p:cNvPr id="16" name="타원 203"/>
          <p:cNvSpPr/>
          <p:nvPr/>
        </p:nvSpPr>
        <p:spPr bwMode="auto">
          <a:xfrm>
            <a:off x="3472611" y="6781800"/>
            <a:ext cx="1169002" cy="1099980"/>
          </a:xfrm>
          <a:prstGeom prst="ellipse">
            <a:avLst/>
          </a:prstGeom>
          <a:solidFill>
            <a:schemeClr val="tx1">
              <a:alpha val="80000"/>
            </a:schemeClr>
          </a:solidFill>
          <a:ln w="22225" algn="ctr">
            <a:solidFill>
              <a:schemeClr val="bg1"/>
            </a:solidFill>
            <a:round/>
          </a:ln>
        </p:spPr>
        <p:txBody>
          <a:bodyPr wrap="square" tIns="0" bIns="0" rtlCol="0" anchor="ctr">
            <a:noAutofit/>
          </a:bodyPr>
          <a:lstStyle/>
          <a:p>
            <a:pPr algn="ctr"/>
            <a:r>
              <a:rPr lang="en-US" altLang="ko-KR" sz="1000" smtClean="0">
                <a:solidFill>
                  <a:schemeClr val="bg1">
                    <a:lumMod val="95000"/>
                  </a:schemeClr>
                </a:solidFill>
                <a:latin typeface="Arial" panose="020B0604020202020204" pitchFamily="34" charset="0"/>
                <a:ea typeface="휴먼모음T" pitchFamily="18" charset="-127"/>
                <a:cs typeface="Arial" panose="020B0604020202020204" pitchFamily="34" charset="0"/>
              </a:rPr>
              <a:t>Steel</a:t>
            </a:r>
            <a:endParaRPr lang="ko-KR" altLang="en-US" sz="1000">
              <a:solidFill>
                <a:schemeClr val="bg1">
                  <a:lumMod val="95000"/>
                </a:schemeClr>
              </a:solidFill>
              <a:latin typeface="Arial" panose="020B0604020202020204" pitchFamily="34" charset="0"/>
              <a:ea typeface="휴먼모음T" pitchFamily="18" charset="-127"/>
              <a:cs typeface="Arial" panose="020B0604020202020204" pitchFamily="34" charset="0"/>
            </a:endParaRPr>
          </a:p>
        </p:txBody>
      </p:sp>
      <p:sp>
        <p:nvSpPr>
          <p:cNvPr id="18" name="타원 204"/>
          <p:cNvSpPr/>
          <p:nvPr/>
        </p:nvSpPr>
        <p:spPr bwMode="auto">
          <a:xfrm>
            <a:off x="4507898" y="6794500"/>
            <a:ext cx="1169002" cy="1099980"/>
          </a:xfrm>
          <a:prstGeom prst="ellipse">
            <a:avLst/>
          </a:prstGeom>
          <a:solidFill>
            <a:schemeClr val="accent6">
              <a:lumMod val="75000"/>
              <a:alpha val="80000"/>
            </a:schemeClr>
          </a:solidFill>
          <a:ln w="22225" algn="ctr">
            <a:solidFill>
              <a:schemeClr val="bg1"/>
            </a:solidFill>
            <a:round/>
          </a:ln>
        </p:spPr>
        <p:txBody>
          <a:bodyPr wrap="square" tIns="0" bIns="0" rtlCol="0" anchor="ctr">
            <a:noAutofit/>
          </a:bodyPr>
          <a:lstStyle/>
          <a:p>
            <a:pPr algn="ctr"/>
            <a:r>
              <a:rPr lang="en-US" altLang="ko-KR" sz="1000" smtClean="0">
                <a:solidFill>
                  <a:schemeClr val="bg1">
                    <a:lumMod val="95000"/>
                  </a:schemeClr>
                </a:solidFill>
                <a:latin typeface="Arial" panose="020B0604020202020204" pitchFamily="34" charset="0"/>
                <a:ea typeface="휴먼모음T" pitchFamily="18" charset="-127"/>
                <a:cs typeface="Arial" panose="020B0604020202020204" pitchFamily="34" charset="0"/>
              </a:rPr>
              <a:t>Oil &amp; </a:t>
            </a:r>
          </a:p>
          <a:p>
            <a:pPr algn="ctr"/>
            <a:r>
              <a:rPr lang="en-US" altLang="ko-KR" sz="1000" smtClean="0">
                <a:solidFill>
                  <a:schemeClr val="bg1">
                    <a:lumMod val="95000"/>
                  </a:schemeClr>
                </a:solidFill>
                <a:latin typeface="Arial" panose="020B0604020202020204" pitchFamily="34" charset="0"/>
                <a:ea typeface="휴먼모음T" pitchFamily="18" charset="-127"/>
                <a:cs typeface="Arial" panose="020B0604020202020204" pitchFamily="34" charset="0"/>
              </a:rPr>
              <a:t>Chemistry</a:t>
            </a:r>
            <a:endParaRPr lang="ko-KR" altLang="en-US" sz="1000">
              <a:solidFill>
                <a:schemeClr val="bg1">
                  <a:lumMod val="95000"/>
                </a:schemeClr>
              </a:solidFill>
              <a:latin typeface="Arial" panose="020B0604020202020204" pitchFamily="34" charset="0"/>
              <a:ea typeface="휴먼모음T" pitchFamily="18" charset="-127"/>
              <a:cs typeface="Arial" panose="020B0604020202020204" pitchFamily="34" charset="0"/>
            </a:endParaRPr>
          </a:p>
        </p:txBody>
      </p:sp>
      <p:sp>
        <p:nvSpPr>
          <p:cNvPr id="19" name="모서리가 둥근 직사각형 40"/>
          <p:cNvSpPr/>
          <p:nvPr/>
        </p:nvSpPr>
        <p:spPr bwMode="auto">
          <a:xfrm>
            <a:off x="362819" y="484500"/>
            <a:ext cx="1536283" cy="472236"/>
          </a:xfrm>
          <a:prstGeom prst="roundRect">
            <a:avLst/>
          </a:prstGeom>
          <a:solidFill>
            <a:schemeClr val="accent6">
              <a:lumMod val="50000"/>
              <a:alpha val="70000"/>
            </a:schemeClr>
          </a:solidFill>
          <a:ln w="22225" algn="ctr">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tIns="0" bIns="0" rtlCol="0" anchor="ctr">
            <a:noAutofit/>
          </a:bodyPr>
          <a:lstStyle/>
          <a:p>
            <a:pPr algn="l"/>
            <a:r>
              <a:rPr lang="en-US" altLang="ko-KR" sz="1200" smtClean="0">
                <a:solidFill>
                  <a:srgbClr val="FFFFFF">
                    <a:lumMod val="95000"/>
                  </a:srgbClr>
                </a:solidFill>
                <a:latin typeface="FrankRuehl" panose="020E0503060101010101" pitchFamily="34" charset="-79"/>
                <a:ea typeface="휴먼모음T" pitchFamily="18" charset="-127"/>
                <a:cs typeface="FrankRuehl" panose="020E0503060101010101" pitchFamily="34" charset="-79"/>
              </a:rPr>
              <a:t>Contact </a:t>
            </a:r>
            <a:endParaRPr lang="ko-KR" altLang="en-US" sz="1200">
              <a:solidFill>
                <a:srgbClr val="FFFFFF">
                  <a:lumMod val="95000"/>
                </a:srgbClr>
              </a:solidFill>
              <a:latin typeface="FrankRuehl" panose="020E0503060101010101" pitchFamily="34" charset="-79"/>
              <a:ea typeface="휴먼모음T" pitchFamily="18" charset="-127"/>
              <a:cs typeface="FrankRuehl" panose="020E0503060101010101" pitchFamily="34" charset="-79"/>
            </a:endParaRPr>
          </a:p>
        </p:txBody>
      </p:sp>
      <p:sp>
        <p:nvSpPr>
          <p:cNvPr id="20" name="모서리가 둥근 직사각형 40"/>
          <p:cNvSpPr/>
          <p:nvPr/>
        </p:nvSpPr>
        <p:spPr bwMode="auto">
          <a:xfrm>
            <a:off x="362819" y="5975764"/>
            <a:ext cx="1536283" cy="472236"/>
          </a:xfrm>
          <a:prstGeom prst="roundRect">
            <a:avLst/>
          </a:prstGeom>
          <a:solidFill>
            <a:schemeClr val="accent6">
              <a:lumMod val="50000"/>
              <a:alpha val="70000"/>
            </a:schemeClr>
          </a:solidFill>
          <a:ln w="22225" algn="ctr">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tIns="0" bIns="0" rtlCol="0" anchor="ctr">
            <a:noAutofit/>
          </a:bodyPr>
          <a:lstStyle/>
          <a:p>
            <a:r>
              <a:rPr lang="en-US" altLang="ko-KR" sz="1200" smtClean="0">
                <a:solidFill>
                  <a:srgbClr val="FFFFFF">
                    <a:lumMod val="95000"/>
                  </a:srgbClr>
                </a:solidFill>
                <a:latin typeface="FrankRuehl" panose="020E0503060101010101" pitchFamily="34" charset="-79"/>
                <a:ea typeface="휴먼모음T" pitchFamily="18" charset="-127"/>
                <a:cs typeface="FrankRuehl" panose="020E0503060101010101" pitchFamily="34" charset="-79"/>
              </a:rPr>
              <a:t>Industrial application</a:t>
            </a:r>
            <a:endParaRPr lang="ko-KR" altLang="en-US" sz="1200">
              <a:solidFill>
                <a:srgbClr val="FFFFFF">
                  <a:lumMod val="95000"/>
                </a:srgbClr>
              </a:solidFill>
              <a:latin typeface="FrankRuehl" panose="020E0503060101010101" pitchFamily="34" charset="-79"/>
              <a:ea typeface="휴먼모음T" pitchFamily="18" charset="-127"/>
              <a:cs typeface="FrankRuehl" panose="020E0503060101010101" pitchFamily="34" charset="-79"/>
            </a:endParaRPr>
          </a:p>
        </p:txBody>
      </p:sp>
      <p:sp>
        <p:nvSpPr>
          <p:cNvPr id="21" name="타원 201"/>
          <p:cNvSpPr/>
          <p:nvPr/>
        </p:nvSpPr>
        <p:spPr bwMode="auto">
          <a:xfrm>
            <a:off x="1887718" y="7599520"/>
            <a:ext cx="1169002" cy="1099980"/>
          </a:xfrm>
          <a:prstGeom prst="ellipse">
            <a:avLst/>
          </a:prstGeom>
          <a:solidFill>
            <a:schemeClr val="accent3">
              <a:lumMod val="75000"/>
              <a:alpha val="80000"/>
            </a:schemeClr>
          </a:solidFill>
          <a:ln w="22225" algn="ctr">
            <a:solidFill>
              <a:schemeClr val="bg1"/>
            </a:solidFill>
            <a:round/>
          </a:ln>
        </p:spPr>
        <p:txBody>
          <a:bodyPr wrap="square" tIns="0" bIns="0" rtlCol="0" anchor="ctr">
            <a:noAutofit/>
          </a:bodyPr>
          <a:lstStyle/>
          <a:p>
            <a:pPr algn="ctr"/>
            <a:r>
              <a:rPr lang="en-US" altLang="ko-KR" sz="1000" smtClean="0">
                <a:solidFill>
                  <a:schemeClr val="tx1"/>
                </a:solidFill>
                <a:effectLst>
                  <a:outerShdw blurRad="50800" dist="38100" dir="5400000" algn="t" rotWithShape="0">
                    <a:prstClr val="black">
                      <a:alpha val="40000"/>
                    </a:prstClr>
                  </a:outerShdw>
                </a:effectLst>
                <a:latin typeface="Arial" panose="020B0604020202020204" pitchFamily="34" charset="0"/>
                <a:ea typeface="휴먼모음T" pitchFamily="18" charset="-127"/>
                <a:cs typeface="Arial" panose="020B0604020202020204" pitchFamily="34" charset="0"/>
              </a:rPr>
              <a:t>Fertilizer</a:t>
            </a:r>
            <a:r>
              <a:rPr lang="en-US" altLang="ko-KR" sz="1000" smtClean="0">
                <a:solidFill>
                  <a:srgbClr val="FFFF00"/>
                </a:solidFill>
                <a:effectLst>
                  <a:outerShdw blurRad="50800" dist="38100" dir="5400000" algn="t" rotWithShape="0">
                    <a:prstClr val="black">
                      <a:alpha val="40000"/>
                    </a:prstClr>
                  </a:outerShdw>
                </a:effectLst>
                <a:latin typeface="Arial" panose="020B0604020202020204" pitchFamily="34" charset="0"/>
                <a:ea typeface="휴먼모음T" pitchFamily="18" charset="-127"/>
                <a:cs typeface="Arial" panose="020B0604020202020204" pitchFamily="34" charset="0"/>
              </a:rPr>
              <a:t> </a:t>
            </a:r>
            <a:endParaRPr lang="ko-KR" altLang="en-US" sz="1000">
              <a:solidFill>
                <a:srgbClr val="FFFF00"/>
              </a:solidFill>
              <a:effectLst>
                <a:outerShdw blurRad="50800" dist="38100" dir="5400000" algn="t" rotWithShape="0">
                  <a:prstClr val="black">
                    <a:alpha val="40000"/>
                  </a:prstClr>
                </a:outerShdw>
              </a:effectLst>
              <a:latin typeface="Arial" panose="020B0604020202020204" pitchFamily="34" charset="0"/>
              <a:ea typeface="휴먼모음T" pitchFamily="18" charset="-127"/>
              <a:cs typeface="Arial" panose="020B0604020202020204" pitchFamily="34" charset="0"/>
            </a:endParaRPr>
          </a:p>
        </p:txBody>
      </p:sp>
      <p:sp>
        <p:nvSpPr>
          <p:cNvPr id="22" name="타원 201"/>
          <p:cNvSpPr/>
          <p:nvPr/>
        </p:nvSpPr>
        <p:spPr bwMode="auto">
          <a:xfrm>
            <a:off x="2914894" y="7585296"/>
            <a:ext cx="1169002" cy="1099980"/>
          </a:xfrm>
          <a:prstGeom prst="ellipse">
            <a:avLst/>
          </a:prstGeom>
          <a:solidFill>
            <a:schemeClr val="tx2">
              <a:lumMod val="60000"/>
              <a:lumOff val="40000"/>
              <a:alpha val="80000"/>
            </a:schemeClr>
          </a:solidFill>
          <a:ln w="22225" algn="ctr">
            <a:solidFill>
              <a:schemeClr val="bg1"/>
            </a:solidFill>
            <a:round/>
          </a:ln>
        </p:spPr>
        <p:txBody>
          <a:bodyPr wrap="square" tIns="0" bIns="0" rtlCol="0" anchor="ctr">
            <a:noAutofit/>
          </a:bodyPr>
          <a:lstStyle/>
          <a:p>
            <a:pPr algn="ctr"/>
            <a:r>
              <a:rPr lang="en-US" altLang="ko-KR" sz="1000" smtClean="0">
                <a:solidFill>
                  <a:srgbClr val="FF0000"/>
                </a:solidFill>
                <a:effectLst>
                  <a:outerShdw blurRad="50800" dist="38100" dir="5400000" algn="t" rotWithShape="0">
                    <a:prstClr val="black">
                      <a:alpha val="40000"/>
                    </a:prstClr>
                  </a:outerShdw>
                </a:effectLst>
                <a:latin typeface="Arial" panose="020B0604020202020204" pitchFamily="34" charset="0"/>
                <a:ea typeface="휴먼모음T" pitchFamily="18" charset="-127"/>
                <a:cs typeface="Arial" panose="020B0604020202020204" pitchFamily="34" charset="0"/>
              </a:rPr>
              <a:t>Glass  &amp; Paper</a:t>
            </a:r>
            <a:endParaRPr lang="ko-KR" altLang="en-US" sz="1000">
              <a:solidFill>
                <a:srgbClr val="FF0000"/>
              </a:solidFill>
              <a:effectLst>
                <a:outerShdw blurRad="50800" dist="38100" dir="5400000" algn="t" rotWithShape="0">
                  <a:prstClr val="black">
                    <a:alpha val="40000"/>
                  </a:prstClr>
                </a:outerShdw>
              </a:effectLst>
              <a:latin typeface="Arial" panose="020B0604020202020204" pitchFamily="34" charset="0"/>
              <a:ea typeface="휴먼모음T" pitchFamily="18" charset="-127"/>
              <a:cs typeface="Arial" panose="020B0604020202020204" pitchFamily="34" charset="0"/>
            </a:endParaRPr>
          </a:p>
        </p:txBody>
      </p:sp>
      <p:sp>
        <p:nvSpPr>
          <p:cNvPr id="23" name="타원 201"/>
          <p:cNvSpPr/>
          <p:nvPr/>
        </p:nvSpPr>
        <p:spPr bwMode="auto">
          <a:xfrm>
            <a:off x="3974582" y="7605108"/>
            <a:ext cx="1169002" cy="1099980"/>
          </a:xfrm>
          <a:prstGeom prst="ellipse">
            <a:avLst/>
          </a:prstGeom>
          <a:solidFill>
            <a:schemeClr val="accent4">
              <a:lumMod val="75000"/>
              <a:alpha val="80000"/>
            </a:schemeClr>
          </a:solidFill>
          <a:ln w="22225" algn="ctr">
            <a:solidFill>
              <a:schemeClr val="bg1"/>
            </a:solidFill>
            <a:round/>
          </a:ln>
        </p:spPr>
        <p:txBody>
          <a:bodyPr wrap="square" tIns="0" bIns="0" rtlCol="0" anchor="ctr">
            <a:noAutofit/>
          </a:bodyPr>
          <a:lstStyle/>
          <a:p>
            <a:pPr algn="ctr"/>
            <a:r>
              <a:rPr lang="en-US" altLang="ko-KR" sz="1000" smtClean="0">
                <a:solidFill>
                  <a:srgbClr val="FFFF00"/>
                </a:solidFill>
                <a:effectLst>
                  <a:outerShdw blurRad="50800" dist="38100" dir="5400000" algn="t" rotWithShape="0">
                    <a:prstClr val="black">
                      <a:alpha val="40000"/>
                    </a:prstClr>
                  </a:outerShdw>
                </a:effectLst>
                <a:latin typeface="Arial" panose="020B0604020202020204" pitchFamily="34" charset="0"/>
                <a:ea typeface="휴먼모음T" pitchFamily="18" charset="-127"/>
                <a:cs typeface="Arial" panose="020B0604020202020204" pitchFamily="34" charset="0"/>
              </a:rPr>
              <a:t>Others</a:t>
            </a:r>
            <a:endParaRPr lang="ko-KR" altLang="en-US" sz="1000">
              <a:solidFill>
                <a:srgbClr val="FFFF00"/>
              </a:solidFill>
              <a:effectLst>
                <a:outerShdw blurRad="50800" dist="38100" dir="5400000" algn="t" rotWithShape="0">
                  <a:prstClr val="black">
                    <a:alpha val="40000"/>
                  </a:prstClr>
                </a:outerShdw>
              </a:effectLst>
              <a:latin typeface="Arial" panose="020B0604020202020204" pitchFamily="34" charset="0"/>
              <a:ea typeface="휴먼모음T" pitchFamily="18" charset="-127"/>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p:nvPr/>
        </p:nvSpPr>
        <p:spPr>
          <a:xfrm>
            <a:off x="413962" y="401503"/>
            <a:ext cx="6172200" cy="577245"/>
          </a:xfrm>
          <a:prstGeom prst="rect">
            <a:avLst/>
          </a:prstGeom>
        </p:spPr>
        <p:txBody>
          <a:bodyPr vert="horz" lIns="91440" tIns="45720" rIns="91440" bIns="45720" rtlCol="0" anchor="ctr">
            <a:normAutofit/>
          </a:bodyPr>
          <a:lstStyle/>
          <a:p>
            <a:pPr lvl="0" algn="l" fontAlgn="auto" latinLnBrk="0">
              <a:spcBef>
                <a:spcPct val="0"/>
              </a:spcBef>
              <a:spcAft>
                <a:spcPts val="0"/>
              </a:spcAft>
              <a:buFont typeface="Wingdings" panose="05000000000000000000" pitchFamily="2" charset="2"/>
              <a:buChar char="§"/>
            </a:pPr>
            <a:r>
              <a:rPr kumimoji="0" lang="en-US" sz="1200" b="1" i="0" u="none" strike="noStrike" kern="1200" cap="none" spc="0" normalizeH="0" baseline="0" noProof="0" dirty="0" smtClean="0">
                <a:ln>
                  <a:noFill/>
                </a:ln>
                <a:solidFill>
                  <a:schemeClr val="tx1"/>
                </a:solidFill>
                <a:effectLst/>
                <a:uLnTx/>
                <a:uFillTx/>
                <a:latin typeface="Arial" panose="020B0604020202020204" pitchFamily="34" charset="0"/>
                <a:ea typeface="+mj-ea"/>
                <a:cs typeface="Arial" panose="020B0604020202020204" pitchFamily="34" charset="0"/>
              </a:rPr>
              <a:t> Certificate</a:t>
            </a:r>
            <a:r>
              <a:rPr kumimoji="0" lang="en-US" sz="1200" b="1" i="0" u="none" strike="noStrike" kern="1200" cap="none" spc="0" normalizeH="0" noProof="0" dirty="0" smtClean="0">
                <a:ln>
                  <a:noFill/>
                </a:ln>
                <a:solidFill>
                  <a:schemeClr val="tx1"/>
                </a:solidFill>
                <a:effectLst/>
                <a:uLnTx/>
                <a:uFillTx/>
                <a:latin typeface="Arial" panose="020B0604020202020204" pitchFamily="34" charset="0"/>
                <a:ea typeface="+mj-ea"/>
                <a:cs typeface="Arial" panose="020B0604020202020204" pitchFamily="34" charset="0"/>
              </a:rPr>
              <a:t> of investment</a:t>
            </a:r>
            <a:endParaRPr kumimoji="0" lang="en-US" sz="12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10" name="Title 1"/>
          <p:cNvSpPr txBox="1"/>
          <p:nvPr/>
        </p:nvSpPr>
        <p:spPr>
          <a:xfrm>
            <a:off x="365914" y="4322565"/>
            <a:ext cx="6172200" cy="577245"/>
          </a:xfrm>
          <a:prstGeom prst="rect">
            <a:avLst/>
          </a:prstGeom>
        </p:spPr>
        <p:txBody>
          <a:bodyPr vert="horz" lIns="91440" tIns="45720" rIns="91440" bIns="45720" rtlCol="0" anchor="ctr">
            <a:normAutofit/>
          </a:bodyPr>
          <a:lstStyle/>
          <a:p>
            <a:pPr lvl="0" algn="l" fontAlgn="auto" latinLnBrk="0">
              <a:spcBef>
                <a:spcPct val="0"/>
              </a:spcBef>
              <a:spcAft>
                <a:spcPts val="0"/>
              </a:spcAft>
              <a:buFont typeface="Wingdings" panose="05000000000000000000" pitchFamily="2" charset="2"/>
              <a:buChar char="§"/>
            </a:pPr>
            <a:r>
              <a:rPr kumimoji="0" lang="en-US" sz="1200" b="1" i="0" u="none" strike="noStrike" kern="1200" cap="none" spc="0" normalizeH="0" baseline="0" noProof="0" dirty="0" smtClean="0">
                <a:ln>
                  <a:noFill/>
                </a:ln>
                <a:solidFill>
                  <a:schemeClr val="tx1"/>
                </a:solidFill>
                <a:effectLst/>
                <a:uLnTx/>
                <a:uFillTx/>
                <a:latin typeface="Arial" panose="020B0604020202020204" pitchFamily="34" charset="0"/>
                <a:ea typeface="+mj-ea"/>
                <a:cs typeface="Arial" panose="020B0604020202020204" pitchFamily="34" charset="0"/>
              </a:rPr>
              <a:t> Quality</a:t>
            </a:r>
            <a:r>
              <a:rPr kumimoji="0" lang="en-US" sz="1200" b="1" i="0" u="none" strike="noStrike" kern="1200" cap="none" spc="0" normalizeH="0" noProof="0" dirty="0" smtClean="0">
                <a:ln>
                  <a:noFill/>
                </a:ln>
                <a:solidFill>
                  <a:schemeClr val="tx1"/>
                </a:solidFill>
                <a:effectLst/>
                <a:uLnTx/>
                <a:uFillTx/>
                <a:latin typeface="Arial" panose="020B0604020202020204" pitchFamily="34" charset="0"/>
                <a:ea typeface="+mj-ea"/>
                <a:cs typeface="Arial" panose="020B0604020202020204" pitchFamily="34" charset="0"/>
              </a:rPr>
              <a:t> Management  System: ISO 9001:2015</a:t>
            </a:r>
            <a:endParaRPr kumimoji="0" lang="en-US" sz="12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pic>
        <p:nvPicPr>
          <p:cNvPr id="1029" name="Picture 5"/>
          <p:cNvPicPr>
            <a:picLocks noChangeAspect="1" noChangeArrowheads="1"/>
          </p:cNvPicPr>
          <p:nvPr/>
        </p:nvPicPr>
        <p:blipFill>
          <a:blip r:embed="rId2"/>
          <a:srcRect/>
          <a:stretch>
            <a:fillRect/>
          </a:stretch>
        </p:blipFill>
        <p:spPr bwMode="auto">
          <a:xfrm>
            <a:off x="840491" y="5245100"/>
            <a:ext cx="2286000" cy="3244850"/>
          </a:xfrm>
          <a:prstGeom prst="rect">
            <a:avLst/>
          </a:prstGeom>
          <a:noFill/>
          <a:ln w="38100">
            <a:solidFill>
              <a:srgbClr val="002060"/>
            </a:solidFill>
            <a:miter lim="800000"/>
            <a:headEnd/>
            <a:tailEnd/>
          </a:ln>
          <a:effectLst/>
        </p:spPr>
      </p:pic>
      <p:pic>
        <p:nvPicPr>
          <p:cNvPr id="2" name="Picture 1"/>
          <p:cNvPicPr>
            <a:picLocks noChangeAspect="1"/>
          </p:cNvPicPr>
          <p:nvPr/>
        </p:nvPicPr>
        <p:blipFill>
          <a:blip r:embed="rId3"/>
          <a:stretch>
            <a:fillRect/>
          </a:stretch>
        </p:blipFill>
        <p:spPr>
          <a:xfrm>
            <a:off x="3862552" y="5245100"/>
            <a:ext cx="2263073" cy="3244850"/>
          </a:xfrm>
          <a:prstGeom prst="rect">
            <a:avLst/>
          </a:prstGeom>
        </p:spPr>
      </p:pic>
      <p:pic>
        <p:nvPicPr>
          <p:cNvPr id="4" name="Picture 3"/>
          <p:cNvPicPr>
            <a:picLocks noChangeAspect="1"/>
          </p:cNvPicPr>
          <p:nvPr/>
        </p:nvPicPr>
        <p:blipFill>
          <a:blip r:embed="rId4"/>
          <a:stretch>
            <a:fillRect/>
          </a:stretch>
        </p:blipFill>
        <p:spPr>
          <a:xfrm>
            <a:off x="840492" y="1050988"/>
            <a:ext cx="2286000" cy="3159061"/>
          </a:xfrm>
          <a:prstGeom prst="rect">
            <a:avLst/>
          </a:prstGeom>
        </p:spPr>
      </p:pic>
      <p:pic>
        <p:nvPicPr>
          <p:cNvPr id="7" name="Picture 6"/>
          <p:cNvPicPr>
            <a:picLocks noChangeAspect="1"/>
          </p:cNvPicPr>
          <p:nvPr/>
        </p:nvPicPr>
        <p:blipFill>
          <a:blip r:embed="rId5"/>
          <a:stretch>
            <a:fillRect/>
          </a:stretch>
        </p:blipFill>
        <p:spPr>
          <a:xfrm>
            <a:off x="3862551" y="1050988"/>
            <a:ext cx="2263073" cy="3159061"/>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그림 10" descr="ASME_U2 STAMP.tif"/>
          <p:cNvPicPr>
            <a:picLocks noChangeAspect="1"/>
          </p:cNvPicPr>
          <p:nvPr/>
        </p:nvPicPr>
        <p:blipFill>
          <a:blip r:embed="rId2" cstate="email"/>
          <a:stretch>
            <a:fillRect/>
          </a:stretch>
        </p:blipFill>
        <p:spPr>
          <a:xfrm>
            <a:off x="5290481" y="1074057"/>
            <a:ext cx="1333688" cy="2367643"/>
          </a:xfrm>
          <a:prstGeom prst="rect">
            <a:avLst/>
          </a:prstGeom>
          <a:noFill/>
          <a:ln w="38100">
            <a:solidFill>
              <a:srgbClr val="002060"/>
            </a:solidFill>
            <a:miter lim="800000"/>
            <a:headEnd/>
            <a:tailEnd/>
          </a:ln>
          <a:effectLst/>
        </p:spPr>
      </p:pic>
      <p:pic>
        <p:nvPicPr>
          <p:cNvPr id="12" name="그림 11" descr="ASME_U STAMP.tif"/>
          <p:cNvPicPr>
            <a:picLocks noChangeAspect="1"/>
          </p:cNvPicPr>
          <p:nvPr/>
        </p:nvPicPr>
        <p:blipFill>
          <a:blip r:embed="rId3" cstate="email"/>
          <a:stretch>
            <a:fillRect/>
          </a:stretch>
        </p:blipFill>
        <p:spPr>
          <a:xfrm>
            <a:off x="3724306" y="1103085"/>
            <a:ext cx="1308169" cy="2300515"/>
          </a:xfrm>
          <a:prstGeom prst="rect">
            <a:avLst/>
          </a:prstGeom>
          <a:noFill/>
          <a:ln w="38100">
            <a:solidFill>
              <a:srgbClr val="002060"/>
            </a:solidFill>
            <a:miter lim="800000"/>
            <a:headEnd/>
            <a:tailEnd/>
          </a:ln>
          <a:effectLst/>
        </p:spPr>
      </p:pic>
      <p:pic>
        <p:nvPicPr>
          <p:cNvPr id="13" name="Picture 11" descr="ISO9001(영문)"/>
          <p:cNvPicPr>
            <a:picLocks noChangeAspect="1" noChangeArrowheads="1"/>
          </p:cNvPicPr>
          <p:nvPr/>
        </p:nvPicPr>
        <p:blipFill>
          <a:blip r:embed="rId4" cstate="email"/>
          <a:srcRect/>
          <a:stretch>
            <a:fillRect/>
          </a:stretch>
        </p:blipFill>
        <p:spPr bwMode="auto">
          <a:xfrm>
            <a:off x="537953" y="1132113"/>
            <a:ext cx="1392447" cy="2220687"/>
          </a:xfrm>
          <a:prstGeom prst="rect">
            <a:avLst/>
          </a:prstGeom>
          <a:noFill/>
          <a:ln w="38100">
            <a:solidFill>
              <a:srgbClr val="002060"/>
            </a:solidFill>
            <a:miter lim="800000"/>
            <a:headEnd/>
            <a:tailEnd/>
          </a:ln>
          <a:effectLst/>
        </p:spPr>
      </p:pic>
      <p:pic>
        <p:nvPicPr>
          <p:cNvPr id="14" name="Picture 11" descr="ISO 14001(IQNET)"/>
          <p:cNvPicPr>
            <a:picLocks noChangeAspect="1" noChangeArrowheads="1"/>
          </p:cNvPicPr>
          <p:nvPr/>
        </p:nvPicPr>
        <p:blipFill>
          <a:blip r:embed="rId5" cstate="print"/>
          <a:stretch>
            <a:fillRect/>
          </a:stretch>
        </p:blipFill>
        <p:spPr bwMode="auto">
          <a:xfrm>
            <a:off x="2158133" y="1117601"/>
            <a:ext cx="1309251" cy="2247900"/>
          </a:xfrm>
          <a:prstGeom prst="rect">
            <a:avLst/>
          </a:prstGeom>
          <a:noFill/>
          <a:ln w="38100">
            <a:solidFill>
              <a:srgbClr val="002060"/>
            </a:solidFill>
            <a:miter lim="800000"/>
            <a:headEnd/>
            <a:tailEnd/>
          </a:ln>
          <a:effectLst/>
        </p:spPr>
      </p:pic>
      <p:pic>
        <p:nvPicPr>
          <p:cNvPr id="15" name="그림 14" descr="NATIONAL BOARD_ R STAMP.tif"/>
          <p:cNvPicPr>
            <a:picLocks noChangeAspect="1"/>
          </p:cNvPicPr>
          <p:nvPr/>
        </p:nvPicPr>
        <p:blipFill>
          <a:blip r:embed="rId6" cstate="email"/>
          <a:stretch>
            <a:fillRect/>
          </a:stretch>
        </p:blipFill>
        <p:spPr>
          <a:xfrm>
            <a:off x="525252" y="5145314"/>
            <a:ext cx="1417848" cy="2322286"/>
          </a:xfrm>
          <a:prstGeom prst="rect">
            <a:avLst/>
          </a:prstGeom>
          <a:noFill/>
          <a:ln w="38100">
            <a:solidFill>
              <a:srgbClr val="002060"/>
            </a:solidFill>
            <a:miter lim="800000"/>
            <a:headEnd/>
            <a:tailEnd/>
          </a:ln>
          <a:effectLst/>
        </p:spPr>
      </p:pic>
      <p:pic>
        <p:nvPicPr>
          <p:cNvPr id="16" name="그림 15" descr="ASME_S STAMP.tif"/>
          <p:cNvPicPr>
            <a:picLocks noChangeAspect="1"/>
          </p:cNvPicPr>
          <p:nvPr/>
        </p:nvPicPr>
        <p:blipFill>
          <a:blip r:embed="rId7" cstate="email"/>
          <a:stretch>
            <a:fillRect/>
          </a:stretch>
        </p:blipFill>
        <p:spPr>
          <a:xfrm>
            <a:off x="2196232" y="5118100"/>
            <a:ext cx="1321668" cy="2362200"/>
          </a:xfrm>
          <a:prstGeom prst="rect">
            <a:avLst/>
          </a:prstGeom>
          <a:noFill/>
          <a:ln w="38100">
            <a:solidFill>
              <a:srgbClr val="002060"/>
            </a:solidFill>
            <a:miter lim="800000"/>
            <a:headEnd/>
            <a:tailEnd/>
          </a:ln>
          <a:effectLst/>
        </p:spPr>
      </p:pic>
      <p:pic>
        <p:nvPicPr>
          <p:cNvPr id="17" name="Picture 6" descr="인증서(영문)"/>
          <p:cNvPicPr>
            <a:picLocks noChangeAspect="1" noChangeArrowheads="1"/>
          </p:cNvPicPr>
          <p:nvPr/>
        </p:nvPicPr>
        <p:blipFill>
          <a:blip r:embed="rId8" cstate="print"/>
          <a:stretch>
            <a:fillRect/>
          </a:stretch>
        </p:blipFill>
        <p:spPr bwMode="auto">
          <a:xfrm>
            <a:off x="5249298" y="5092700"/>
            <a:ext cx="1380101" cy="2413000"/>
          </a:xfrm>
          <a:prstGeom prst="rect">
            <a:avLst/>
          </a:prstGeom>
          <a:noFill/>
          <a:ln w="38100">
            <a:solidFill>
              <a:srgbClr val="002060"/>
            </a:solidFill>
            <a:miter lim="800000"/>
            <a:headEnd/>
            <a:tailEnd/>
          </a:ln>
          <a:effectLst/>
        </p:spPr>
      </p:pic>
      <p:pic>
        <p:nvPicPr>
          <p:cNvPr id="18" name="Picture 7"/>
          <p:cNvPicPr>
            <a:picLocks noChangeAspect="1" noChangeArrowheads="1"/>
          </p:cNvPicPr>
          <p:nvPr/>
        </p:nvPicPr>
        <p:blipFill>
          <a:blip r:embed="rId9" cstate="print"/>
          <a:stretch>
            <a:fillRect/>
          </a:stretch>
        </p:blipFill>
        <p:spPr bwMode="auto">
          <a:xfrm>
            <a:off x="3689412" y="5116286"/>
            <a:ext cx="1377888" cy="2414814"/>
          </a:xfrm>
          <a:prstGeom prst="rect">
            <a:avLst/>
          </a:prstGeom>
          <a:noFill/>
          <a:ln w="38100">
            <a:solidFill>
              <a:srgbClr val="002060"/>
            </a:solidFill>
            <a:miter lim="800000"/>
            <a:headEnd/>
            <a:tailEnd/>
          </a:ln>
          <a:effectLst/>
        </p:spPr>
      </p:pic>
      <p:sp>
        <p:nvSpPr>
          <p:cNvPr id="19" name="Rectangle 2"/>
          <p:cNvSpPr>
            <a:spLocks noChangeArrowheads="1"/>
          </p:cNvSpPr>
          <p:nvPr/>
        </p:nvSpPr>
        <p:spPr bwMode="auto">
          <a:xfrm>
            <a:off x="4140933" y="7596471"/>
            <a:ext cx="509975" cy="539552"/>
          </a:xfrm>
          <a:prstGeom prst="rect">
            <a:avLst/>
          </a:prstGeom>
          <a:noFill/>
          <a:ln w="9525">
            <a:noFill/>
            <a:miter lim="800000"/>
          </a:ln>
          <a:effectLst/>
        </p:spPr>
        <p:txBody>
          <a:bodyPr anchor="ctr"/>
          <a:lstStyle/>
          <a:p>
            <a:r>
              <a:rPr lang="en-US" altLang="ko-KR" sz="1000" b="1" i="1">
                <a:solidFill>
                  <a:schemeClr val="tx1"/>
                </a:solidFill>
                <a:latin typeface="Arial" panose="020B0604020202020204" pitchFamily="34" charset="0"/>
                <a:ea typeface="-윤고딕150" pitchFamily="18" charset="-127"/>
                <a:cs typeface="Arial" panose="020B0604020202020204" pitchFamily="34" charset="0"/>
              </a:rPr>
              <a:t>SEL</a:t>
            </a:r>
            <a:r>
              <a:rPr lang="en-US" altLang="ko-KR" sz="1000" b="1">
                <a:solidFill>
                  <a:schemeClr val="tx1"/>
                </a:solidFill>
                <a:latin typeface="Arial" panose="020B0604020202020204" pitchFamily="34" charset="0"/>
                <a:ea typeface="-윤고딕150" pitchFamily="18" charset="-127"/>
                <a:cs typeface="Arial" panose="020B0604020202020204" pitchFamily="34" charset="0"/>
              </a:rPr>
              <a:t> </a:t>
            </a:r>
          </a:p>
        </p:txBody>
      </p:sp>
      <p:sp>
        <p:nvSpPr>
          <p:cNvPr id="20" name="Rectangle 4"/>
          <p:cNvSpPr>
            <a:spLocks noChangeArrowheads="1"/>
          </p:cNvSpPr>
          <p:nvPr/>
        </p:nvSpPr>
        <p:spPr bwMode="auto">
          <a:xfrm>
            <a:off x="5289487" y="7636658"/>
            <a:ext cx="1350150" cy="335813"/>
          </a:xfrm>
          <a:prstGeom prst="rect">
            <a:avLst/>
          </a:prstGeom>
          <a:noFill/>
          <a:ln w="9525">
            <a:noFill/>
            <a:miter lim="800000"/>
          </a:ln>
          <a:effectLst/>
        </p:spPr>
        <p:txBody>
          <a:bodyPr anchor="ctr"/>
          <a:lstStyle/>
          <a:p>
            <a:r>
              <a:rPr lang="en-US" altLang="ko-KR" sz="1000" b="1" i="1" smtClean="0">
                <a:solidFill>
                  <a:schemeClr val="tx1"/>
                </a:solidFill>
                <a:latin typeface="Arial" panose="020B0604020202020204" pitchFamily="34" charset="0"/>
                <a:ea typeface="+mj-ea"/>
                <a:cs typeface="Arial" panose="020B0604020202020204" pitchFamily="34" charset="0"/>
              </a:rPr>
              <a:t>KOSHA/OHSAS 18001</a:t>
            </a:r>
            <a:endParaRPr lang="en-US" altLang="ko-KR" sz="1000" b="1" i="1">
              <a:solidFill>
                <a:schemeClr val="tx1"/>
              </a:solidFill>
              <a:latin typeface="Arial" panose="020B0604020202020204" pitchFamily="34" charset="0"/>
              <a:ea typeface="+mj-ea"/>
              <a:cs typeface="Arial" panose="020B0604020202020204" pitchFamily="34" charset="0"/>
            </a:endParaRPr>
          </a:p>
        </p:txBody>
      </p:sp>
      <p:sp>
        <p:nvSpPr>
          <p:cNvPr id="21" name="Rectangle 2"/>
          <p:cNvSpPr>
            <a:spLocks noChangeArrowheads="1"/>
          </p:cNvSpPr>
          <p:nvPr/>
        </p:nvSpPr>
        <p:spPr bwMode="auto">
          <a:xfrm>
            <a:off x="4102348" y="3524999"/>
            <a:ext cx="702078" cy="539552"/>
          </a:xfrm>
          <a:prstGeom prst="rect">
            <a:avLst/>
          </a:prstGeom>
          <a:noFill/>
          <a:ln w="9525">
            <a:noFill/>
            <a:miter lim="800000"/>
          </a:ln>
          <a:effectLst/>
        </p:spPr>
        <p:txBody>
          <a:bodyPr anchor="ctr"/>
          <a:lstStyle/>
          <a:p>
            <a:r>
              <a:rPr lang="en-US" altLang="ko-KR" sz="1000" b="1" i="1" smtClean="0">
                <a:solidFill>
                  <a:schemeClr val="tx1"/>
                </a:solidFill>
                <a:latin typeface="Arial" panose="020B0604020202020204" pitchFamily="34" charset="0"/>
                <a:ea typeface="-윤고딕150" pitchFamily="18" charset="-127"/>
                <a:cs typeface="Arial" panose="020B0604020202020204" pitchFamily="34" charset="0"/>
              </a:rPr>
              <a:t>ASME-U</a:t>
            </a:r>
            <a:r>
              <a:rPr lang="en-US" altLang="ko-KR" sz="1000" b="1" smtClean="0">
                <a:solidFill>
                  <a:schemeClr val="tx1"/>
                </a:solidFill>
                <a:latin typeface="Arial" panose="020B0604020202020204" pitchFamily="34" charset="0"/>
                <a:ea typeface="-윤고딕150" pitchFamily="18" charset="-127"/>
                <a:cs typeface="Arial" panose="020B0604020202020204" pitchFamily="34" charset="0"/>
              </a:rPr>
              <a:t> </a:t>
            </a:r>
            <a:endParaRPr lang="en-US" altLang="ko-KR" sz="1000" b="1">
              <a:solidFill>
                <a:schemeClr val="tx1"/>
              </a:solidFill>
              <a:latin typeface="Arial" panose="020B0604020202020204" pitchFamily="34" charset="0"/>
              <a:ea typeface="-윤고딕150" pitchFamily="18" charset="-127"/>
              <a:cs typeface="Arial" panose="020B0604020202020204" pitchFamily="34" charset="0"/>
            </a:endParaRPr>
          </a:p>
        </p:txBody>
      </p:sp>
      <p:sp>
        <p:nvSpPr>
          <p:cNvPr id="22" name="Rectangle 2"/>
          <p:cNvSpPr>
            <a:spLocks noChangeArrowheads="1"/>
          </p:cNvSpPr>
          <p:nvPr/>
        </p:nvSpPr>
        <p:spPr bwMode="auto">
          <a:xfrm>
            <a:off x="5668522" y="3524999"/>
            <a:ext cx="702078" cy="539552"/>
          </a:xfrm>
          <a:prstGeom prst="rect">
            <a:avLst/>
          </a:prstGeom>
          <a:noFill/>
          <a:ln w="9525">
            <a:noFill/>
            <a:miter lim="800000"/>
          </a:ln>
          <a:effectLst/>
        </p:spPr>
        <p:txBody>
          <a:bodyPr anchor="ctr"/>
          <a:lstStyle/>
          <a:p>
            <a:r>
              <a:rPr lang="en-US" altLang="ko-KR" sz="1000" b="1" i="1" smtClean="0">
                <a:solidFill>
                  <a:schemeClr val="tx1"/>
                </a:solidFill>
                <a:latin typeface="Arial" panose="020B0604020202020204" pitchFamily="34" charset="0"/>
                <a:ea typeface="-윤고딕150" pitchFamily="18" charset="-127"/>
                <a:cs typeface="Arial" panose="020B0604020202020204" pitchFamily="34" charset="0"/>
              </a:rPr>
              <a:t>ASME-U2</a:t>
            </a:r>
            <a:r>
              <a:rPr lang="en-US" altLang="ko-KR" sz="1000" b="1" smtClean="0">
                <a:solidFill>
                  <a:schemeClr val="tx1"/>
                </a:solidFill>
                <a:latin typeface="Arial" panose="020B0604020202020204" pitchFamily="34" charset="0"/>
                <a:ea typeface="-윤고딕150" pitchFamily="18" charset="-127"/>
                <a:cs typeface="Arial" panose="020B0604020202020204" pitchFamily="34" charset="0"/>
              </a:rPr>
              <a:t> </a:t>
            </a:r>
            <a:endParaRPr lang="en-US" altLang="ko-KR" sz="1000" b="1">
              <a:solidFill>
                <a:schemeClr val="tx1"/>
              </a:solidFill>
              <a:latin typeface="Arial" panose="020B0604020202020204" pitchFamily="34" charset="0"/>
              <a:ea typeface="-윤고딕150" pitchFamily="18" charset="-127"/>
              <a:cs typeface="Arial" panose="020B0604020202020204" pitchFamily="34" charset="0"/>
            </a:endParaRPr>
          </a:p>
        </p:txBody>
      </p:sp>
      <p:sp>
        <p:nvSpPr>
          <p:cNvPr id="23" name="Rectangle 2"/>
          <p:cNvSpPr>
            <a:spLocks noChangeArrowheads="1"/>
          </p:cNvSpPr>
          <p:nvPr/>
        </p:nvSpPr>
        <p:spPr bwMode="auto">
          <a:xfrm>
            <a:off x="861988" y="3524999"/>
            <a:ext cx="702078" cy="539552"/>
          </a:xfrm>
          <a:prstGeom prst="rect">
            <a:avLst/>
          </a:prstGeom>
          <a:noFill/>
          <a:ln w="9525">
            <a:noFill/>
            <a:miter lim="800000"/>
          </a:ln>
          <a:effectLst/>
        </p:spPr>
        <p:txBody>
          <a:bodyPr anchor="ctr"/>
          <a:lstStyle/>
          <a:p>
            <a:r>
              <a:rPr lang="en-US" altLang="ko-KR" sz="1000" b="1" i="1" smtClean="0">
                <a:solidFill>
                  <a:schemeClr val="tx1"/>
                </a:solidFill>
                <a:latin typeface="Arial" panose="020B0604020202020204" pitchFamily="34" charset="0"/>
                <a:ea typeface="-윤고딕150" pitchFamily="18" charset="-127"/>
                <a:cs typeface="Arial" panose="020B0604020202020204" pitchFamily="34" charset="0"/>
              </a:rPr>
              <a:t>ISO 9001</a:t>
            </a:r>
            <a:endParaRPr lang="en-US" altLang="ko-KR" sz="1000" b="1">
              <a:solidFill>
                <a:schemeClr val="tx1"/>
              </a:solidFill>
              <a:latin typeface="Arial" panose="020B0604020202020204" pitchFamily="34" charset="0"/>
              <a:ea typeface="-윤고딕150" pitchFamily="18" charset="-127"/>
              <a:cs typeface="Arial" panose="020B0604020202020204" pitchFamily="34" charset="0"/>
            </a:endParaRPr>
          </a:p>
        </p:txBody>
      </p:sp>
      <p:sp>
        <p:nvSpPr>
          <p:cNvPr id="24" name="Rectangle 2"/>
          <p:cNvSpPr>
            <a:spLocks noChangeArrowheads="1"/>
          </p:cNvSpPr>
          <p:nvPr/>
        </p:nvSpPr>
        <p:spPr bwMode="auto">
          <a:xfrm>
            <a:off x="2590180" y="3524999"/>
            <a:ext cx="702078" cy="539552"/>
          </a:xfrm>
          <a:prstGeom prst="rect">
            <a:avLst/>
          </a:prstGeom>
          <a:noFill/>
          <a:ln w="9525">
            <a:noFill/>
            <a:miter lim="800000"/>
          </a:ln>
          <a:effectLst/>
        </p:spPr>
        <p:txBody>
          <a:bodyPr anchor="ctr"/>
          <a:lstStyle/>
          <a:p>
            <a:r>
              <a:rPr lang="en-US" altLang="ko-KR" sz="1000" b="1" i="1" smtClean="0">
                <a:solidFill>
                  <a:schemeClr val="tx1"/>
                </a:solidFill>
                <a:latin typeface="Arial" panose="020B0604020202020204" pitchFamily="34" charset="0"/>
                <a:ea typeface="-윤고딕150" pitchFamily="18" charset="-127"/>
                <a:cs typeface="Arial" panose="020B0604020202020204" pitchFamily="34" charset="0"/>
              </a:rPr>
              <a:t>ISO 14001</a:t>
            </a:r>
            <a:endParaRPr lang="en-US" altLang="ko-KR" sz="1000" b="1">
              <a:solidFill>
                <a:schemeClr val="tx1"/>
              </a:solidFill>
              <a:latin typeface="Arial" panose="020B0604020202020204" pitchFamily="34" charset="0"/>
              <a:ea typeface="-윤고딕150" pitchFamily="18" charset="-127"/>
              <a:cs typeface="Arial" panose="020B0604020202020204" pitchFamily="34" charset="0"/>
            </a:endParaRPr>
          </a:p>
        </p:txBody>
      </p:sp>
      <p:sp>
        <p:nvSpPr>
          <p:cNvPr id="25" name="Rectangle 2"/>
          <p:cNvSpPr>
            <a:spLocks noChangeArrowheads="1"/>
          </p:cNvSpPr>
          <p:nvPr/>
        </p:nvSpPr>
        <p:spPr bwMode="auto">
          <a:xfrm>
            <a:off x="963718" y="7441276"/>
            <a:ext cx="702078" cy="539552"/>
          </a:xfrm>
          <a:prstGeom prst="rect">
            <a:avLst/>
          </a:prstGeom>
          <a:noFill/>
          <a:ln w="9525">
            <a:noFill/>
            <a:miter lim="800000"/>
          </a:ln>
          <a:effectLst/>
        </p:spPr>
        <p:txBody>
          <a:bodyPr anchor="ctr"/>
          <a:lstStyle/>
          <a:p>
            <a:r>
              <a:rPr lang="en-US" altLang="ko-KR" sz="1000" b="1" i="1" smtClean="0">
                <a:solidFill>
                  <a:schemeClr val="tx1"/>
                </a:solidFill>
                <a:latin typeface="Arial" panose="020B0604020202020204" pitchFamily="34" charset="0"/>
                <a:ea typeface="-윤고딕150" pitchFamily="18" charset="-127"/>
                <a:cs typeface="Arial" panose="020B0604020202020204" pitchFamily="34" charset="0"/>
              </a:rPr>
              <a:t>ASME-R</a:t>
            </a:r>
            <a:r>
              <a:rPr lang="en-US" altLang="ko-KR" sz="1000" b="1" smtClean="0">
                <a:solidFill>
                  <a:schemeClr val="tx1"/>
                </a:solidFill>
                <a:latin typeface="Arial" panose="020B0604020202020204" pitchFamily="34" charset="0"/>
                <a:ea typeface="-윤고딕150" pitchFamily="18" charset="-127"/>
                <a:cs typeface="Arial" panose="020B0604020202020204" pitchFamily="34" charset="0"/>
              </a:rPr>
              <a:t> </a:t>
            </a:r>
            <a:endParaRPr lang="en-US" altLang="ko-KR" sz="1000" b="1">
              <a:solidFill>
                <a:schemeClr val="tx1"/>
              </a:solidFill>
              <a:latin typeface="Arial" panose="020B0604020202020204" pitchFamily="34" charset="0"/>
              <a:ea typeface="-윤고딕150" pitchFamily="18" charset="-127"/>
              <a:cs typeface="Arial" panose="020B0604020202020204" pitchFamily="34" charset="0"/>
            </a:endParaRPr>
          </a:p>
        </p:txBody>
      </p:sp>
      <p:sp>
        <p:nvSpPr>
          <p:cNvPr id="26" name="Rectangle 2"/>
          <p:cNvSpPr>
            <a:spLocks noChangeArrowheads="1"/>
          </p:cNvSpPr>
          <p:nvPr/>
        </p:nvSpPr>
        <p:spPr bwMode="auto">
          <a:xfrm>
            <a:off x="2421880" y="7441276"/>
            <a:ext cx="702078" cy="539552"/>
          </a:xfrm>
          <a:prstGeom prst="rect">
            <a:avLst/>
          </a:prstGeom>
          <a:noFill/>
          <a:ln w="9525">
            <a:noFill/>
            <a:miter lim="800000"/>
          </a:ln>
          <a:effectLst/>
        </p:spPr>
        <p:txBody>
          <a:bodyPr anchor="ctr"/>
          <a:lstStyle/>
          <a:p>
            <a:r>
              <a:rPr lang="en-US" altLang="ko-KR" sz="1000" b="1" i="1" smtClean="0">
                <a:solidFill>
                  <a:schemeClr val="tx1"/>
                </a:solidFill>
                <a:latin typeface="Arial" panose="020B0604020202020204" pitchFamily="34" charset="0"/>
                <a:ea typeface="-윤고딕150" pitchFamily="18" charset="-127"/>
                <a:cs typeface="Arial" panose="020B0604020202020204" pitchFamily="34" charset="0"/>
              </a:rPr>
              <a:t>ASME-S</a:t>
            </a:r>
            <a:r>
              <a:rPr lang="en-US" altLang="ko-KR" sz="1000" b="1" smtClean="0">
                <a:solidFill>
                  <a:schemeClr val="tx1"/>
                </a:solidFill>
                <a:latin typeface="Arial" panose="020B0604020202020204" pitchFamily="34" charset="0"/>
                <a:ea typeface="-윤고딕150" pitchFamily="18" charset="-127"/>
                <a:cs typeface="Arial" panose="020B0604020202020204" pitchFamily="34" charset="0"/>
              </a:rPr>
              <a:t> </a:t>
            </a:r>
            <a:endParaRPr lang="en-US" altLang="ko-KR" sz="1000" b="1">
              <a:solidFill>
                <a:schemeClr val="tx1"/>
              </a:solidFill>
              <a:latin typeface="Arial" panose="020B0604020202020204" pitchFamily="34" charset="0"/>
              <a:ea typeface="-윤고딕150" pitchFamily="18" charset="-127"/>
              <a:cs typeface="Arial" panose="020B0604020202020204" pitchFamily="34" charset="0"/>
            </a:endParaRPr>
          </a:p>
        </p:txBody>
      </p:sp>
      <p:sp>
        <p:nvSpPr>
          <p:cNvPr id="28" name="Title 1"/>
          <p:cNvSpPr txBox="1"/>
          <p:nvPr/>
        </p:nvSpPr>
        <p:spPr>
          <a:xfrm>
            <a:off x="457200" y="276893"/>
            <a:ext cx="6172200" cy="577245"/>
          </a:xfrm>
          <a:prstGeom prst="rect">
            <a:avLst/>
          </a:prstGeom>
        </p:spPr>
        <p:txBody>
          <a:bodyPr vert="horz" lIns="91440" tIns="45720" rIns="91440" bIns="45720" rtlCol="0" anchor="ctr">
            <a:normAutofit/>
          </a:bodyPr>
          <a:lstStyle/>
          <a:p>
            <a:pPr lvl="0" algn="l" fontAlgn="auto" latinLnBrk="0">
              <a:spcBef>
                <a:spcPct val="0"/>
              </a:spcBef>
              <a:spcAft>
                <a:spcPts val="0"/>
              </a:spcAft>
              <a:buFont typeface="Wingdings" panose="05000000000000000000" pitchFamily="2" charset="2"/>
              <a:buChar char="§"/>
            </a:pPr>
            <a:r>
              <a:rPr kumimoji="0" lang="en-US" sz="1200" b="1" u="none" strike="noStrike" kern="1200" cap="none" spc="0" normalizeH="0" baseline="0" noProof="0" smtClean="0">
                <a:ln>
                  <a:noFill/>
                </a:ln>
                <a:solidFill>
                  <a:schemeClr val="tx1"/>
                </a:solidFill>
                <a:effectLst/>
                <a:uLnTx/>
                <a:uFillTx/>
                <a:latin typeface="Arial" panose="020B0604020202020204" pitchFamily="34" charset="0"/>
                <a:ea typeface="+mj-ea"/>
                <a:cs typeface="Arial" panose="020B0604020202020204" pitchFamily="34" charset="0"/>
              </a:rPr>
              <a:t>  The Accredited certificates</a:t>
            </a:r>
            <a:r>
              <a:rPr kumimoji="0" lang="en-US" sz="1200" b="1" u="none" strike="noStrike" kern="1200" cap="none" spc="0" normalizeH="0" noProof="0" smtClean="0">
                <a:ln>
                  <a:noFill/>
                </a:ln>
                <a:solidFill>
                  <a:schemeClr val="tx1"/>
                </a:solidFill>
                <a:effectLst/>
                <a:uLnTx/>
                <a:uFillTx/>
                <a:latin typeface="Arial" panose="020B0604020202020204" pitchFamily="34" charset="0"/>
                <a:ea typeface="+mj-ea"/>
                <a:cs typeface="Arial" panose="020B0604020202020204" pitchFamily="34" charset="0"/>
              </a:rPr>
              <a:t> of authorization</a:t>
            </a:r>
            <a:endParaRPr kumimoji="0" lang="en-US" sz="1200" b="1" u="none" strike="noStrike" kern="1200" cap="none" spc="0" normalizeH="0" baseline="0" noProof="0">
              <a:ln>
                <a:noFill/>
              </a:ln>
              <a:solidFill>
                <a:schemeClr val="tx1"/>
              </a:solidFill>
              <a:effectLst/>
              <a:uLnTx/>
              <a:uFillTx/>
              <a:latin typeface="Arial" panose="020B0604020202020204" pitchFamily="34" charset="0"/>
              <a:ea typeface="+mj-ea"/>
              <a:cs typeface="Arial" panose="020B0604020202020204" pitchFamily="34" charset="0"/>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돋움"/>
        <a:ea typeface="돋움"/>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8080">
            <a:alpha val="36000"/>
          </a:srgbClr>
        </a:solidFill>
        <a:ln w="22225" algn="ctr">
          <a:solidFill>
            <a:schemeClr val="bg1"/>
          </a:solidFill>
          <a:round/>
        </a:ln>
      </a:spPr>
      <a:bodyPr wrap="square" tIns="0" bIns="0" rtlCol="0" anchor="ctr">
        <a:noAutofit/>
      </a:bodyPr>
      <a:lstStyle>
        <a:defPPr algn="ctr">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spPr>
      <a:bodyPr vert="horz" wrap="square" lIns="91440" tIns="0" rIns="91440" bIns="0" numCol="1" anchor="ctr" anchorCtr="0" compatLnSpc="1">
        <a:spAutoFit/>
      </a:bodyPr>
      <a:lstStyle>
        <a:defPPr marL="0" marR="0" indent="0" algn="ctr" defTabSz="914400" rtl="0" eaLnBrk="1" fontAlgn="base" latinLnBrk="1" hangingPunct="1">
          <a:lnSpc>
            <a:spcPct val="100000"/>
          </a:lnSpc>
          <a:spcBef>
            <a:spcPct val="50000"/>
          </a:spcBef>
          <a:spcAft>
            <a:spcPct val="0"/>
          </a:spcAft>
          <a:buClrTx/>
          <a:buSzTx/>
          <a:buFontTx/>
          <a:buNone/>
          <a:defRPr kumimoji="1" lang="ko-KR" altLang="en-US" sz="1600" b="0" i="0" u="none" strike="noStrike" cap="none" normalizeH="0" baseline="0" smtClean="0">
            <a:ln>
              <a:noFill/>
            </a:ln>
            <a:solidFill>
              <a:srgbClr val="303662"/>
            </a:solidFill>
            <a:effectLst/>
            <a:latin typeface="바탕체" pitchFamily="17" charset="-127"/>
            <a:ea typeface="바탕체" pitchFamily="17" charset="-127"/>
          </a:defRPr>
        </a:defPPr>
      </a:lstStyle>
    </a:lnDef>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돋움"/>
        <a:ea typeface="돋움"/>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8080">
            <a:alpha val="36000"/>
          </a:srgbClr>
        </a:solidFill>
        <a:ln w="22225" algn="ctr">
          <a:solidFill>
            <a:schemeClr val="bg1"/>
          </a:solidFill>
          <a:round/>
        </a:ln>
      </a:spPr>
      <a:bodyPr wrap="square" tIns="0" bIns="0" rtlCol="0" anchor="ctr">
        <a:noAutofit/>
      </a:bodyPr>
      <a:lstStyle>
        <a:defPPr algn="ctr">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spPr>
      <a:bodyPr vert="horz" wrap="square" lIns="91440" tIns="0" rIns="91440" bIns="0" numCol="1" anchor="ctr" anchorCtr="0" compatLnSpc="1">
        <a:spAutoFit/>
      </a:bodyPr>
      <a:lstStyle>
        <a:defPPr marL="0" marR="0" indent="0" algn="ctr" defTabSz="914400" rtl="0" eaLnBrk="1" fontAlgn="base" latinLnBrk="1" hangingPunct="1">
          <a:lnSpc>
            <a:spcPct val="100000"/>
          </a:lnSpc>
          <a:spcBef>
            <a:spcPct val="50000"/>
          </a:spcBef>
          <a:spcAft>
            <a:spcPct val="0"/>
          </a:spcAft>
          <a:buClrTx/>
          <a:buSzTx/>
          <a:buFontTx/>
          <a:buNone/>
          <a:defRPr kumimoji="1" lang="ko-KR" altLang="en-US" sz="1600" b="0" i="0" u="none" strike="noStrike" cap="none" normalizeH="0" baseline="0" smtClean="0">
            <a:ln>
              <a:noFill/>
            </a:ln>
            <a:solidFill>
              <a:srgbClr val="303662"/>
            </a:solidFill>
            <a:effectLst/>
            <a:latin typeface="바탕체" pitchFamily="17" charset="-127"/>
            <a:ea typeface="바탕체" pitchFamily="17" charset="-127"/>
          </a:defRPr>
        </a:defPPr>
      </a:lstStyle>
    </a:lnDef>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테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테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TotalTime>
  <Words>3749</Words>
  <Application>Microsoft Office PowerPoint</Application>
  <PresentationFormat>On-screen Show (4:3)</PresentationFormat>
  <Paragraphs>951</Paragraphs>
  <Slides>43</Slides>
  <Notes>1</Notes>
  <HiddenSlides>0</HiddenSlides>
  <MMClips>0</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43</vt:i4>
      </vt:variant>
    </vt:vector>
  </HeadingPairs>
  <TitlesOfParts>
    <vt:vector size="66" baseType="lpstr">
      <vt:lpstr>Malgun Gothic</vt:lpstr>
      <vt:lpstr>Times New Roman</vt:lpstr>
      <vt:lpstr>Arial</vt:lpstr>
      <vt:lpstr>GulimChe</vt:lpstr>
      <vt:lpstr>Arial Unicode MS</vt:lpstr>
      <vt:lpstr>Malgun Gothic</vt:lpstr>
      <vt:lpstr>Dotum</vt:lpstr>
      <vt:lpstr>-윤고딕150</vt:lpstr>
      <vt:lpstr>SimSun</vt:lpstr>
      <vt:lpstr>Calibri</vt:lpstr>
      <vt:lpstr>BatangChe</vt:lpstr>
      <vt:lpstr>HY울릉도B</vt:lpstr>
      <vt:lpstr>Gulim</vt:lpstr>
      <vt:lpstr>Wingdings</vt:lpstr>
      <vt:lpstr>Times</vt:lpstr>
      <vt:lpstr>Cambria</vt:lpstr>
      <vt:lpstr>Gulim</vt:lpstr>
      <vt:lpstr>FrankRuehl</vt:lpstr>
      <vt:lpstr>휴먼모음T</vt:lpstr>
      <vt:lpstr>Frutiger-Normal</vt:lpstr>
      <vt:lpstr>기본 디자인</vt:lpstr>
      <vt:lpstr>1_기본 디자인</vt:lpstr>
      <vt:lpstr>Office Theme</vt:lpstr>
      <vt:lpstr>PowerPoint Presentation</vt:lpstr>
      <vt:lpstr>PowerPoint Presentation</vt:lpstr>
      <vt:lpstr>PowerPoint Presentation</vt:lpstr>
      <vt:lpstr>PowerPoint Presentation</vt:lpstr>
      <vt:lpstr>GLOBAL NETWORKS</vt:lpstr>
      <vt:lpstr>PowerPoint Presentation</vt:lpstr>
      <vt:lpstr>PowerPoint Presentation</vt:lpstr>
      <vt:lpstr>PowerPoint Presentation</vt:lpstr>
      <vt:lpstr>PowerPoint Presentation</vt:lpstr>
      <vt:lpstr>PowerPoint Presentation</vt:lpstr>
      <vt:lpstr>  Air Pollution Control equipments </vt:lpstr>
      <vt:lpstr>  Dampers</vt:lpstr>
      <vt:lpstr>  Industrial equipments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SOCIAL ACTIVITIES</vt:lpstr>
      <vt:lpstr>PowerPoint Presentation</vt:lpstr>
    </vt:vector>
  </TitlesOfParts>
  <Company>한국코트렐</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한재홍</dc:creator>
  <cp:lastModifiedBy>Admin</cp:lastModifiedBy>
  <cp:revision>1238</cp:revision>
  <cp:lastPrinted>2018-06-21T02:10:05Z</cp:lastPrinted>
  <dcterms:created xsi:type="dcterms:W3CDTF">2006-10-18T02:01:00Z</dcterms:created>
  <dcterms:modified xsi:type="dcterms:W3CDTF">2020-03-30T09:34:36Z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1033-10.2.0.5978</vt:lpwstr>
  </property>
</Properties>
</file>